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8" r:id="rId5"/>
    <p:sldMasterId id="2147483690" r:id="rId6"/>
  </p:sldMasterIdLst>
  <p:notesMasterIdLst>
    <p:notesMasterId r:id="rId58"/>
  </p:notesMasterIdLst>
  <p:sldIdLst>
    <p:sldId id="257" r:id="rId7"/>
    <p:sldId id="294" r:id="rId8"/>
    <p:sldId id="295" r:id="rId9"/>
    <p:sldId id="296" r:id="rId10"/>
    <p:sldId id="297" r:id="rId11"/>
    <p:sldId id="1203" r:id="rId12"/>
    <p:sldId id="298" r:id="rId13"/>
    <p:sldId id="299" r:id="rId14"/>
    <p:sldId id="300" r:id="rId15"/>
    <p:sldId id="301" r:id="rId16"/>
    <p:sldId id="303" r:id="rId17"/>
    <p:sldId id="304" r:id="rId18"/>
    <p:sldId id="305" r:id="rId19"/>
    <p:sldId id="1205" r:id="rId20"/>
    <p:sldId id="310" r:id="rId21"/>
    <p:sldId id="311" r:id="rId22"/>
    <p:sldId id="313" r:id="rId23"/>
    <p:sldId id="314" r:id="rId24"/>
    <p:sldId id="315" r:id="rId25"/>
    <p:sldId id="316" r:id="rId26"/>
    <p:sldId id="317" r:id="rId27"/>
    <p:sldId id="318" r:id="rId28"/>
    <p:sldId id="319" r:id="rId29"/>
    <p:sldId id="320" r:id="rId30"/>
    <p:sldId id="1204" r:id="rId31"/>
    <p:sldId id="321" r:id="rId32"/>
    <p:sldId id="322" r:id="rId33"/>
    <p:sldId id="1215" r:id="rId34"/>
    <p:sldId id="1216" r:id="rId35"/>
    <p:sldId id="1220" r:id="rId36"/>
    <p:sldId id="1221" r:id="rId37"/>
    <p:sldId id="1223" r:id="rId38"/>
    <p:sldId id="1227" r:id="rId39"/>
    <p:sldId id="1224" r:id="rId40"/>
    <p:sldId id="1225" r:id="rId41"/>
    <p:sldId id="1226" r:id="rId42"/>
    <p:sldId id="327" r:id="rId43"/>
    <p:sldId id="328" r:id="rId44"/>
    <p:sldId id="330" r:id="rId45"/>
    <p:sldId id="1229" r:id="rId46"/>
    <p:sldId id="1228" r:id="rId47"/>
    <p:sldId id="1213" r:id="rId48"/>
    <p:sldId id="1214" r:id="rId49"/>
    <p:sldId id="1222" r:id="rId50"/>
    <p:sldId id="1210" r:id="rId51"/>
    <p:sldId id="1211" r:id="rId52"/>
    <p:sldId id="1209" r:id="rId53"/>
    <p:sldId id="1234" r:id="rId54"/>
    <p:sldId id="1230" r:id="rId55"/>
    <p:sldId id="1233" r:id="rId56"/>
    <p:sldId id="1231"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
          <p15:clr>
            <a:srgbClr val="A4A3A4"/>
          </p15:clr>
        </p15:guide>
        <p15:guide id="2" pos="2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B57"/>
    <a:srgbClr val="086B6E"/>
    <a:srgbClr val="2C9942"/>
    <a:srgbClr val="470A68"/>
    <a:srgbClr val="00757A"/>
    <a:srgbClr val="139DEC"/>
    <a:srgbClr val="3264A1"/>
    <a:srgbClr val="573C87"/>
    <a:srgbClr val="7E68A6"/>
    <a:srgbClr val="5D11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66" autoAdjust="0"/>
    <p:restoredTop sz="93290" autoAdjust="0"/>
  </p:normalViewPr>
  <p:slideViewPr>
    <p:cSldViewPr snapToGrid="0">
      <p:cViewPr varScale="1">
        <p:scale>
          <a:sx n="62" d="100"/>
          <a:sy n="62" d="100"/>
        </p:scale>
        <p:origin x="1512" y="48"/>
      </p:cViewPr>
      <p:guideLst>
        <p:guide orient="horz" pos="208"/>
        <p:guide pos="287"/>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09F4F4-E7E4-4D2E-A155-7AAB6A2CBDFB}" type="datetimeFigureOut">
              <a:rPr lang="en-US" smtClean="0"/>
              <a:t>10/3/2022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073F11-5E3D-47A6-9DF5-336FB16B9AAA}" type="slidenum">
              <a:rPr lang="en-US" smtClean="0"/>
              <a:t>‹#›</a:t>
            </a:fld>
            <a:endParaRPr lang="en-US"/>
          </a:p>
        </p:txBody>
      </p:sp>
    </p:spTree>
    <p:extLst>
      <p:ext uri="{BB962C8B-B14F-4D97-AF65-F5344CB8AC3E}">
        <p14:creationId xmlns:p14="http://schemas.microsoft.com/office/powerpoint/2010/main" val="966157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073F11-5E3D-47A6-9DF5-336FB16B9AAA}" type="slidenum">
              <a:rPr lang="en-US" smtClean="0"/>
              <a:t>15</a:t>
            </a:fld>
            <a:endParaRPr lang="en-US"/>
          </a:p>
        </p:txBody>
      </p:sp>
    </p:spTree>
    <p:extLst>
      <p:ext uri="{BB962C8B-B14F-4D97-AF65-F5344CB8AC3E}">
        <p14:creationId xmlns:p14="http://schemas.microsoft.com/office/powerpoint/2010/main" val="2119502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EB8ECB-CB17-D946-9BEF-23551818F0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500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7F1683-C943-41ED-A577-4E2037DB8050}" type="slidenum">
              <a:rPr lang="en-US" smtClean="0"/>
              <a:t>51</a:t>
            </a:fld>
            <a:endParaRPr lang="en-US" dirty="0"/>
          </a:p>
        </p:txBody>
      </p:sp>
    </p:spTree>
    <p:extLst>
      <p:ext uri="{BB962C8B-B14F-4D97-AF65-F5344CB8AC3E}">
        <p14:creationId xmlns:p14="http://schemas.microsoft.com/office/powerpoint/2010/main" val="19720297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457200" y="3215834"/>
            <a:ext cx="5010912" cy="1362441"/>
          </a:xfrm>
        </p:spPr>
        <p:txBody>
          <a:bodyPr/>
          <a:lstStyle>
            <a:lvl1pPr>
              <a:defRPr sz="3600" b="1">
                <a:solidFill>
                  <a:srgbClr val="0F3B57"/>
                </a:solidFill>
              </a:defRPr>
            </a:lvl1pPr>
          </a:lstStyle>
          <a:p>
            <a:r>
              <a:rPr lang="en-US" dirty="0"/>
              <a:t>Click to edit master title style</a:t>
            </a:r>
          </a:p>
        </p:txBody>
      </p:sp>
      <p:sp>
        <p:nvSpPr>
          <p:cNvPr id="13" name="Subtitle 2"/>
          <p:cNvSpPr>
            <a:spLocks noGrp="1"/>
          </p:cNvSpPr>
          <p:nvPr>
            <p:ph type="subTitle" idx="1"/>
          </p:nvPr>
        </p:nvSpPr>
        <p:spPr>
          <a:xfrm>
            <a:off x="457200" y="4770299"/>
            <a:ext cx="5010912" cy="819856"/>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a:solidFill>
                  <a:schemeClr val="accent3">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7" name="Picture 16">
            <a:extLst>
              <a:ext uri="{FF2B5EF4-FFF2-40B4-BE49-F238E27FC236}">
                <a16:creationId xmlns:a16="http://schemas.microsoft.com/office/drawing/2014/main" id="{86DC0F27-124D-4E4B-B450-D9D3D2BC5D67}"/>
              </a:ext>
            </a:extLst>
          </p:cNvPr>
          <p:cNvPicPr>
            <a:picLocks noChangeAspect="1"/>
          </p:cNvPicPr>
          <p:nvPr userDrawn="1"/>
        </p:nvPicPr>
        <p:blipFill>
          <a:blip r:embed="rId2"/>
          <a:stretch>
            <a:fillRect/>
          </a:stretch>
        </p:blipFill>
        <p:spPr>
          <a:xfrm>
            <a:off x="437386" y="756420"/>
            <a:ext cx="3012058" cy="990632"/>
          </a:xfrm>
          <a:prstGeom prst="rect">
            <a:avLst/>
          </a:prstGeom>
        </p:spPr>
      </p:pic>
      <p:pic>
        <p:nvPicPr>
          <p:cNvPr id="7" name="Picture 6">
            <a:extLst>
              <a:ext uri="{FF2B5EF4-FFF2-40B4-BE49-F238E27FC236}">
                <a16:creationId xmlns:a16="http://schemas.microsoft.com/office/drawing/2014/main" id="{D732F599-7121-554F-8C1B-8D0056B1CEA0}"/>
              </a:ext>
            </a:extLst>
          </p:cNvPr>
          <p:cNvPicPr>
            <a:picLocks noChangeAspect="1"/>
          </p:cNvPicPr>
          <p:nvPr userDrawn="1"/>
        </p:nvPicPr>
        <p:blipFill>
          <a:blip r:embed="rId3"/>
          <a:stretch>
            <a:fillRect/>
          </a:stretch>
        </p:blipFill>
        <p:spPr>
          <a:xfrm>
            <a:off x="5902828" y="85241"/>
            <a:ext cx="3171430" cy="6690096"/>
          </a:xfrm>
          <a:prstGeom prst="rect">
            <a:avLst/>
          </a:prstGeom>
        </p:spPr>
      </p:pic>
    </p:spTree>
    <p:extLst>
      <p:ext uri="{BB962C8B-B14F-4D97-AF65-F5344CB8AC3E}">
        <p14:creationId xmlns:p14="http://schemas.microsoft.com/office/powerpoint/2010/main" val="231542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6482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White ">
    <p:spTree>
      <p:nvGrpSpPr>
        <p:cNvPr id="1" name=""/>
        <p:cNvGrpSpPr/>
        <p:nvPr/>
      </p:nvGrpSpPr>
      <p:grpSpPr>
        <a:xfrm>
          <a:off x="0" y="0"/>
          <a:ext cx="0" cy="0"/>
          <a:chOff x="0" y="0"/>
          <a:chExt cx="0" cy="0"/>
        </a:xfrm>
      </p:grpSpPr>
      <p:sp>
        <p:nvSpPr>
          <p:cNvPr id="2" name="Title 1"/>
          <p:cNvSpPr>
            <a:spLocks noGrp="1"/>
          </p:cNvSpPr>
          <p:nvPr>
            <p:ph type="title"/>
          </p:nvPr>
        </p:nvSpPr>
        <p:spPr>
          <a:xfrm>
            <a:off x="458218" y="484633"/>
            <a:ext cx="8229600" cy="601218"/>
          </a:xfrm>
        </p:spPr>
        <p:txBody>
          <a:bodyPr/>
          <a:lstStyle>
            <a:lvl1pPr>
              <a:defRPr sz="2800">
                <a:solidFill>
                  <a:srgbClr val="0F3B57"/>
                </a:solidFill>
              </a:defRPr>
            </a:lvl1pPr>
          </a:lstStyle>
          <a:p>
            <a:r>
              <a:rPr lang="en-US"/>
              <a:t>Click to edit Master title style</a:t>
            </a:r>
            <a:endParaRPr lang="en-US" dirty="0"/>
          </a:p>
        </p:txBody>
      </p:sp>
      <p:sp>
        <p:nvSpPr>
          <p:cNvPr id="3" name="Content Placeholder 2"/>
          <p:cNvSpPr>
            <a:spLocks noGrp="1"/>
          </p:cNvSpPr>
          <p:nvPr>
            <p:ph idx="1"/>
          </p:nvPr>
        </p:nvSpPr>
        <p:spPr>
          <a:xfrm>
            <a:off x="458218" y="1170471"/>
            <a:ext cx="8229600" cy="4525963"/>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2"/>
          <a:stretch>
            <a:fillRect/>
          </a:stretch>
        </p:blipFill>
        <p:spPr>
          <a:xfrm>
            <a:off x="461818" y="333940"/>
            <a:ext cx="8228061" cy="62333"/>
          </a:xfrm>
          <a:prstGeom prst="rect">
            <a:avLst/>
          </a:prstGeom>
        </p:spPr>
      </p:pic>
    </p:spTree>
    <p:extLst>
      <p:ext uri="{BB962C8B-B14F-4D97-AF65-F5344CB8AC3E}">
        <p14:creationId xmlns:p14="http://schemas.microsoft.com/office/powerpoint/2010/main" val="1111401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458218" y="488887"/>
            <a:ext cx="8229600" cy="827680"/>
          </a:xfrm>
        </p:spPr>
        <p:txBody>
          <a:bodyPr/>
          <a:lstStyle/>
          <a:p>
            <a:r>
              <a:rPr lang="en-US"/>
              <a:t>Click to edit Master title style</a:t>
            </a:r>
            <a:endParaRPr lang="en-US" dirty="0"/>
          </a:p>
        </p:txBody>
      </p:sp>
      <p:sp>
        <p:nvSpPr>
          <p:cNvPr id="3" name="Content Placeholder 2"/>
          <p:cNvSpPr>
            <a:spLocks noGrp="1"/>
          </p:cNvSpPr>
          <p:nvPr>
            <p:ph idx="1"/>
          </p:nvPr>
        </p:nvSpPr>
        <p:spPr>
          <a:xfrm>
            <a:off x="458218" y="1371599"/>
            <a:ext cx="8229600" cy="4800600"/>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2"/>
          <a:stretch>
            <a:fillRect/>
          </a:stretch>
        </p:blipFill>
        <p:spPr>
          <a:xfrm>
            <a:off x="461818" y="333940"/>
            <a:ext cx="8228061" cy="62333"/>
          </a:xfrm>
          <a:prstGeom prst="rect">
            <a:avLst/>
          </a:prstGeom>
        </p:spPr>
      </p:pic>
    </p:spTree>
    <p:extLst>
      <p:ext uri="{BB962C8B-B14F-4D97-AF65-F5344CB8AC3E}">
        <p14:creationId xmlns:p14="http://schemas.microsoft.com/office/powerpoint/2010/main" val="1322718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0997" y="1371599"/>
            <a:ext cx="3886200" cy="4800600"/>
          </a:xfrm>
        </p:spPr>
        <p:txBody>
          <a:bodyPr/>
          <a:lstStyle>
            <a:lvl1pPr>
              <a:defRPr sz="1800">
                <a:solidFill>
                  <a:schemeClr val="bg2">
                    <a:lumMod val="50000"/>
                  </a:schemeClr>
                </a:solidFill>
              </a:defRPr>
            </a:lvl1pPr>
            <a:lvl2pPr>
              <a:defRPr sz="1800">
                <a:solidFill>
                  <a:schemeClr val="bg2">
                    <a:lumMod val="50000"/>
                  </a:schemeClr>
                </a:solidFill>
              </a:defRPr>
            </a:lvl2pPr>
            <a:lvl3pPr>
              <a:defRPr sz="1800">
                <a:solidFill>
                  <a:schemeClr val="bg2">
                    <a:lumMod val="50000"/>
                  </a:schemeClr>
                </a:solidFill>
              </a:defRPr>
            </a:lvl3pPr>
            <a:lvl4pPr>
              <a:defRPr sz="1800">
                <a:solidFill>
                  <a:schemeClr val="bg2">
                    <a:lumMod val="50000"/>
                  </a:schemeClr>
                </a:solidFill>
              </a:defRPr>
            </a:lvl4pPr>
            <a:lvl5pPr>
              <a:defRPr sz="1800">
                <a:solidFill>
                  <a:schemeClr val="bg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371599"/>
            <a:ext cx="3886200" cy="4800600"/>
          </a:xfrm>
        </p:spPr>
        <p:txBody>
          <a:bodyPr/>
          <a:lstStyle>
            <a:lvl1pPr>
              <a:defRPr sz="1800">
                <a:solidFill>
                  <a:schemeClr val="bg2">
                    <a:lumMod val="50000"/>
                  </a:schemeClr>
                </a:solidFill>
              </a:defRPr>
            </a:lvl1pPr>
            <a:lvl2pPr>
              <a:defRPr sz="1800">
                <a:solidFill>
                  <a:schemeClr val="bg2">
                    <a:lumMod val="50000"/>
                  </a:schemeClr>
                </a:solidFill>
              </a:defRPr>
            </a:lvl2pPr>
            <a:lvl3pPr>
              <a:defRPr sz="1800">
                <a:solidFill>
                  <a:schemeClr val="bg2">
                    <a:lumMod val="50000"/>
                  </a:schemeClr>
                </a:solidFill>
              </a:defRPr>
            </a:lvl3pPr>
            <a:lvl4pPr>
              <a:defRPr sz="1800">
                <a:solidFill>
                  <a:schemeClr val="bg2">
                    <a:lumMod val="50000"/>
                  </a:schemeClr>
                </a:solidFill>
              </a:defRPr>
            </a:lvl4pPr>
            <a:lvl5pPr>
              <a:defRPr sz="1800">
                <a:solidFill>
                  <a:schemeClr val="bg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2"/>
          <a:stretch>
            <a:fillRect/>
          </a:stretch>
        </p:blipFill>
        <p:spPr>
          <a:xfrm>
            <a:off x="461818" y="333940"/>
            <a:ext cx="8228061" cy="62333"/>
          </a:xfrm>
          <a:prstGeom prst="rect">
            <a:avLst/>
          </a:prstGeom>
        </p:spPr>
      </p:pic>
      <p:sp>
        <p:nvSpPr>
          <p:cNvPr id="7" name="Title 1">
            <a:extLst>
              <a:ext uri="{FF2B5EF4-FFF2-40B4-BE49-F238E27FC236}">
                <a16:creationId xmlns:a16="http://schemas.microsoft.com/office/drawing/2014/main" id="{F230FA8C-D17F-2243-8DE9-DB5E465E2098}"/>
              </a:ext>
            </a:extLst>
          </p:cNvPr>
          <p:cNvSpPr>
            <a:spLocks noGrp="1"/>
          </p:cNvSpPr>
          <p:nvPr>
            <p:ph type="title"/>
          </p:nvPr>
        </p:nvSpPr>
        <p:spPr>
          <a:xfrm>
            <a:off x="458218" y="488887"/>
            <a:ext cx="8229600" cy="827680"/>
          </a:xfrm>
        </p:spPr>
        <p:txBody>
          <a:bodyPr/>
          <a:lstStyle/>
          <a:p>
            <a:r>
              <a:rPr lang="en-US"/>
              <a:t>Click to edit Master title style</a:t>
            </a:r>
            <a:endParaRPr lang="en-US" dirty="0"/>
          </a:p>
        </p:txBody>
      </p:sp>
    </p:spTree>
    <p:extLst>
      <p:ext uri="{BB962C8B-B14F-4D97-AF65-F5344CB8AC3E}">
        <p14:creationId xmlns:p14="http://schemas.microsoft.com/office/powerpoint/2010/main" val="3591167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Whit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410177"/>
            <a:ext cx="5056191" cy="1674990"/>
          </a:xfrm>
        </p:spPr>
        <p:txBody>
          <a:bodyPr anchor="t"/>
          <a:lstStyle>
            <a:lvl1pPr algn="l">
              <a:defRPr sz="4800" b="0" cap="none">
                <a:solidFill>
                  <a:srgbClr val="0F3B57"/>
                </a:solidFill>
              </a:defRPr>
            </a:lvl1pPr>
          </a:lstStyle>
          <a:p>
            <a:r>
              <a:rPr lang="en-US" dirty="0"/>
              <a:t>Click to edit master title style</a:t>
            </a:r>
          </a:p>
        </p:txBody>
      </p:sp>
      <p:pic>
        <p:nvPicPr>
          <p:cNvPr id="4" name="Picture 3"/>
          <p:cNvPicPr>
            <a:picLocks noChangeAspect="1"/>
          </p:cNvPicPr>
          <p:nvPr userDrawn="1"/>
        </p:nvPicPr>
        <p:blipFill>
          <a:blip r:embed="rId2"/>
          <a:stretch>
            <a:fillRect/>
          </a:stretch>
        </p:blipFill>
        <p:spPr>
          <a:xfrm>
            <a:off x="461818" y="333940"/>
            <a:ext cx="8228061" cy="62333"/>
          </a:xfrm>
          <a:prstGeom prst="rect">
            <a:avLst/>
          </a:prstGeom>
        </p:spPr>
      </p:pic>
    </p:spTree>
    <p:extLst>
      <p:ext uri="{BB962C8B-B14F-4D97-AF65-F5344CB8AC3E}">
        <p14:creationId xmlns:p14="http://schemas.microsoft.com/office/powerpoint/2010/main" val="2036232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6482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Back Page">
    <p:spTree>
      <p:nvGrpSpPr>
        <p:cNvPr id="1" name=""/>
        <p:cNvGrpSpPr/>
        <p:nvPr/>
      </p:nvGrpSpPr>
      <p:grpSpPr>
        <a:xfrm>
          <a:off x="0" y="0"/>
          <a:ext cx="0" cy="0"/>
          <a:chOff x="0" y="0"/>
          <a:chExt cx="0" cy="0"/>
        </a:xfrm>
      </p:grpSpPr>
      <p:sp>
        <p:nvSpPr>
          <p:cNvPr id="5" name="TextBox 4"/>
          <p:cNvSpPr txBox="1"/>
          <p:nvPr userDrawn="1"/>
        </p:nvSpPr>
        <p:spPr>
          <a:xfrm>
            <a:off x="199776" y="6558542"/>
            <a:ext cx="5900081" cy="200055"/>
          </a:xfrm>
          <a:prstGeom prst="rect">
            <a:avLst/>
          </a:prstGeom>
          <a:noFill/>
        </p:spPr>
        <p:txBody>
          <a:bodyPr wrap="square" rtlCol="0">
            <a:spAutoFit/>
          </a:bodyPr>
          <a:lstStyle/>
          <a:p>
            <a:pPr algn="l"/>
            <a:r>
              <a:rPr lang="en-US" sz="700" dirty="0">
                <a:solidFill>
                  <a:srgbClr val="838383"/>
                </a:solidFill>
                <a:latin typeface="Times New Roman" panose="02020603050405020304" pitchFamily="18" charset="0"/>
              </a:rPr>
              <a:t>Confidential and proprietary information</a:t>
            </a:r>
            <a:r>
              <a:rPr lang="en-US" sz="700" baseline="0" dirty="0">
                <a:solidFill>
                  <a:srgbClr val="838383"/>
                </a:solidFill>
                <a:latin typeface="Times New Roman" panose="02020603050405020304" pitchFamily="18" charset="0"/>
              </a:rPr>
              <a:t> </a:t>
            </a:r>
            <a:r>
              <a:rPr lang="en-US" sz="700" dirty="0">
                <a:solidFill>
                  <a:srgbClr val="838383"/>
                </a:solidFill>
                <a:latin typeface="Times New Roman" panose="02020603050405020304" pitchFamily="18" charset="0"/>
              </a:rPr>
              <a:t> © 2020 Xtend Healthcare. All rights reserved</a:t>
            </a:r>
            <a:endParaRPr lang="en-US" sz="800" b="0" i="0" dirty="0">
              <a:solidFill>
                <a:srgbClr val="1F4C8A"/>
              </a:solidFill>
              <a:latin typeface="Calibri Light" charset="0"/>
              <a:ea typeface="Calibri Light" charset="0"/>
              <a:cs typeface="Calibri Light" charset="0"/>
            </a:endParaRPr>
          </a:p>
        </p:txBody>
      </p:sp>
      <p:sp>
        <p:nvSpPr>
          <p:cNvPr id="2" name="TextBox 1"/>
          <p:cNvSpPr txBox="1"/>
          <p:nvPr userDrawn="1"/>
        </p:nvSpPr>
        <p:spPr>
          <a:xfrm>
            <a:off x="1333500" y="914400"/>
            <a:ext cx="2565400" cy="523220"/>
          </a:xfrm>
          <a:prstGeom prst="rect">
            <a:avLst/>
          </a:prstGeom>
          <a:noFill/>
        </p:spPr>
        <p:txBody>
          <a:bodyPr wrap="square" rtlCol="0">
            <a:spAutoFit/>
          </a:bodyPr>
          <a:lstStyle/>
          <a:p>
            <a:pPr algn="r"/>
            <a:r>
              <a:rPr lang="en-US" sz="2800" b="1" i="0" dirty="0">
                <a:solidFill>
                  <a:srgbClr val="086B6E"/>
                </a:solidFill>
                <a:latin typeface="Times New Roman" panose="02020603050405020304" pitchFamily="18" charset="0"/>
                <a:ea typeface="Arial" charset="0"/>
                <a:cs typeface="Times New Roman" panose="02020603050405020304" pitchFamily="18" charset="0"/>
              </a:rPr>
              <a:t>Revolutionize</a:t>
            </a:r>
          </a:p>
        </p:txBody>
      </p:sp>
      <p:sp>
        <p:nvSpPr>
          <p:cNvPr id="14" name="TextBox 13"/>
          <p:cNvSpPr txBox="1"/>
          <p:nvPr userDrawn="1"/>
        </p:nvSpPr>
        <p:spPr>
          <a:xfrm>
            <a:off x="1333500" y="1612900"/>
            <a:ext cx="2565400" cy="523220"/>
          </a:xfrm>
          <a:prstGeom prst="rect">
            <a:avLst/>
          </a:prstGeom>
          <a:noFill/>
        </p:spPr>
        <p:txBody>
          <a:bodyPr wrap="square" rtlCol="0">
            <a:spAutoFit/>
          </a:bodyPr>
          <a:lstStyle/>
          <a:p>
            <a:pPr algn="r"/>
            <a:r>
              <a:rPr lang="en-US" sz="2800" b="1" i="0" dirty="0">
                <a:solidFill>
                  <a:srgbClr val="086B6E"/>
                </a:solidFill>
                <a:latin typeface="Times New Roman" panose="02020603050405020304" pitchFamily="18" charset="0"/>
                <a:ea typeface="Arial" charset="0"/>
                <a:cs typeface="Times New Roman" panose="02020603050405020304" pitchFamily="18" charset="0"/>
              </a:rPr>
              <a:t>Extend</a:t>
            </a:r>
          </a:p>
        </p:txBody>
      </p:sp>
      <p:sp>
        <p:nvSpPr>
          <p:cNvPr id="15" name="TextBox 14"/>
          <p:cNvSpPr txBox="1"/>
          <p:nvPr userDrawn="1"/>
        </p:nvSpPr>
        <p:spPr>
          <a:xfrm>
            <a:off x="1270000" y="2307389"/>
            <a:ext cx="2565400" cy="523220"/>
          </a:xfrm>
          <a:prstGeom prst="rect">
            <a:avLst/>
          </a:prstGeom>
          <a:noFill/>
        </p:spPr>
        <p:txBody>
          <a:bodyPr wrap="square" rtlCol="0">
            <a:spAutoFit/>
          </a:bodyPr>
          <a:lstStyle/>
          <a:p>
            <a:pPr algn="r"/>
            <a:r>
              <a:rPr lang="en-US" sz="2800" b="1" i="0" dirty="0">
                <a:solidFill>
                  <a:srgbClr val="086B6E"/>
                </a:solidFill>
                <a:latin typeface="Times New Roman" panose="02020603050405020304" pitchFamily="18" charset="0"/>
                <a:ea typeface="Arial" charset="0"/>
                <a:cs typeface="Times New Roman" panose="02020603050405020304" pitchFamily="18" charset="0"/>
              </a:rPr>
              <a:t>Improve</a:t>
            </a:r>
          </a:p>
        </p:txBody>
      </p:sp>
      <p:sp>
        <p:nvSpPr>
          <p:cNvPr id="16" name="TextBox 15"/>
          <p:cNvSpPr txBox="1"/>
          <p:nvPr userDrawn="1"/>
        </p:nvSpPr>
        <p:spPr>
          <a:xfrm>
            <a:off x="3835400" y="914400"/>
            <a:ext cx="3378200" cy="523220"/>
          </a:xfrm>
          <a:prstGeom prst="rect">
            <a:avLst/>
          </a:prstGeom>
          <a:noFill/>
        </p:spPr>
        <p:txBody>
          <a:bodyPr wrap="square" rtlCol="0">
            <a:spAutoFit/>
          </a:bodyPr>
          <a:lstStyle/>
          <a:p>
            <a:pPr algn="l"/>
            <a:r>
              <a:rPr lang="en-US" sz="2800" b="0" i="0" dirty="0">
                <a:solidFill>
                  <a:schemeClr val="accent3"/>
                </a:solidFill>
                <a:latin typeface="Times New Roman" panose="02020603050405020304" pitchFamily="18" charset="0"/>
                <a:ea typeface="Arial" charset="0"/>
                <a:cs typeface="Times New Roman" panose="02020603050405020304" pitchFamily="18" charset="0"/>
              </a:rPr>
              <a:t>your</a:t>
            </a:r>
            <a:r>
              <a:rPr lang="en-US" sz="2800" b="0" i="0" baseline="0" dirty="0">
                <a:solidFill>
                  <a:schemeClr val="accent3"/>
                </a:solidFill>
                <a:latin typeface="Times New Roman" panose="02020603050405020304" pitchFamily="18" charset="0"/>
                <a:ea typeface="Arial" charset="0"/>
                <a:cs typeface="Times New Roman" panose="02020603050405020304" pitchFamily="18" charset="0"/>
              </a:rPr>
              <a:t> revenue cycle</a:t>
            </a:r>
            <a:endParaRPr lang="en-US" sz="2800" b="0" i="0" dirty="0">
              <a:solidFill>
                <a:schemeClr val="accent3"/>
              </a:solidFill>
              <a:latin typeface="Times New Roman" panose="02020603050405020304" pitchFamily="18" charset="0"/>
              <a:ea typeface="Arial" charset="0"/>
              <a:cs typeface="Times New Roman" panose="02020603050405020304" pitchFamily="18" charset="0"/>
            </a:endParaRPr>
          </a:p>
        </p:txBody>
      </p:sp>
      <p:sp>
        <p:nvSpPr>
          <p:cNvPr id="17" name="TextBox 16"/>
          <p:cNvSpPr txBox="1"/>
          <p:nvPr userDrawn="1"/>
        </p:nvSpPr>
        <p:spPr>
          <a:xfrm>
            <a:off x="3835400" y="1612900"/>
            <a:ext cx="4254500" cy="523220"/>
          </a:xfrm>
          <a:prstGeom prst="rect">
            <a:avLst/>
          </a:prstGeom>
          <a:noFill/>
        </p:spPr>
        <p:txBody>
          <a:bodyPr wrap="square" rtlCol="0">
            <a:spAutoFit/>
          </a:bodyPr>
          <a:lstStyle/>
          <a:p>
            <a:pPr algn="l"/>
            <a:r>
              <a:rPr lang="en-US" sz="2800" b="0" i="0" dirty="0">
                <a:solidFill>
                  <a:schemeClr val="accent3"/>
                </a:solidFill>
                <a:latin typeface="Times New Roman" panose="02020603050405020304" pitchFamily="18" charset="0"/>
                <a:ea typeface="Arial" charset="0"/>
                <a:cs typeface="Times New Roman" panose="02020603050405020304" pitchFamily="18" charset="0"/>
              </a:rPr>
              <a:t>your staff and IT assets</a:t>
            </a:r>
          </a:p>
        </p:txBody>
      </p:sp>
      <p:sp>
        <p:nvSpPr>
          <p:cNvPr id="18" name="TextBox 17"/>
          <p:cNvSpPr txBox="1"/>
          <p:nvPr userDrawn="1"/>
        </p:nvSpPr>
        <p:spPr>
          <a:xfrm>
            <a:off x="3835400" y="2307389"/>
            <a:ext cx="3378200" cy="523220"/>
          </a:xfrm>
          <a:prstGeom prst="rect">
            <a:avLst/>
          </a:prstGeom>
          <a:noFill/>
        </p:spPr>
        <p:txBody>
          <a:bodyPr wrap="square" rtlCol="0">
            <a:spAutoFit/>
          </a:bodyPr>
          <a:lstStyle/>
          <a:p>
            <a:pPr algn="l"/>
            <a:r>
              <a:rPr lang="en-US" sz="2800" b="0" i="0" dirty="0">
                <a:solidFill>
                  <a:schemeClr val="accent3"/>
                </a:solidFill>
                <a:latin typeface="Times New Roman" panose="02020603050405020304" pitchFamily="18" charset="0"/>
                <a:ea typeface="Arial" charset="0"/>
                <a:cs typeface="Times New Roman" panose="02020603050405020304" pitchFamily="18" charset="0"/>
              </a:rPr>
              <a:t>your bottom line</a:t>
            </a:r>
          </a:p>
        </p:txBody>
      </p:sp>
      <p:pic>
        <p:nvPicPr>
          <p:cNvPr id="6" name="Picture 5" descr="A drawing of a face&#10;&#10;Description automatically generated">
            <a:extLst>
              <a:ext uri="{FF2B5EF4-FFF2-40B4-BE49-F238E27FC236}">
                <a16:creationId xmlns:a16="http://schemas.microsoft.com/office/drawing/2014/main" id="{212AF77B-3A6B-43B6-9B50-C2C2850EF7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6789" y="3910187"/>
            <a:ext cx="3100567" cy="1039922"/>
          </a:xfrm>
          <a:prstGeom prst="rect">
            <a:avLst/>
          </a:prstGeom>
        </p:spPr>
      </p:pic>
    </p:spTree>
    <p:extLst>
      <p:ext uri="{BB962C8B-B14F-4D97-AF65-F5344CB8AC3E}">
        <p14:creationId xmlns:p14="http://schemas.microsoft.com/office/powerpoint/2010/main" val="3190179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458218" y="488887"/>
            <a:ext cx="8229600" cy="827680"/>
          </a:xfrm>
        </p:spPr>
        <p:txBody>
          <a:bodyPr/>
          <a:lstStyle/>
          <a:p>
            <a:r>
              <a:rPr lang="en-US"/>
              <a:t>Click to edit Master title style</a:t>
            </a:r>
            <a:endParaRPr lang="en-US" dirty="0"/>
          </a:p>
        </p:txBody>
      </p:sp>
      <p:sp>
        <p:nvSpPr>
          <p:cNvPr id="3" name="Content Placeholder 2"/>
          <p:cNvSpPr>
            <a:spLocks noGrp="1"/>
          </p:cNvSpPr>
          <p:nvPr>
            <p:ph idx="1"/>
          </p:nvPr>
        </p:nvSpPr>
        <p:spPr>
          <a:xfrm>
            <a:off x="458218" y="1371599"/>
            <a:ext cx="8229600" cy="4800600"/>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1819" y="333942"/>
            <a:ext cx="8228061" cy="62333"/>
          </a:xfrm>
          <a:prstGeom prst="rect">
            <a:avLst/>
          </a:prstGeom>
        </p:spPr>
      </p:pic>
    </p:spTree>
    <p:extLst>
      <p:ext uri="{BB962C8B-B14F-4D97-AF65-F5344CB8AC3E}">
        <p14:creationId xmlns:p14="http://schemas.microsoft.com/office/powerpoint/2010/main" val="1322718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458218" y="488887"/>
            <a:ext cx="8229600" cy="827680"/>
          </a:xfrm>
        </p:spPr>
        <p:txBody>
          <a:bodyPr/>
          <a:lstStyle/>
          <a:p>
            <a:r>
              <a:rPr lang="en-US"/>
              <a:t>Click to edit Master title style</a:t>
            </a:r>
            <a:endParaRPr lang="en-US" dirty="0"/>
          </a:p>
        </p:txBody>
      </p:sp>
      <p:sp>
        <p:nvSpPr>
          <p:cNvPr id="3" name="Content Placeholder 2"/>
          <p:cNvSpPr>
            <a:spLocks noGrp="1"/>
          </p:cNvSpPr>
          <p:nvPr>
            <p:ph idx="1"/>
          </p:nvPr>
        </p:nvSpPr>
        <p:spPr>
          <a:xfrm>
            <a:off x="458218" y="1371599"/>
            <a:ext cx="8229600" cy="4800600"/>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1819" y="333942"/>
            <a:ext cx="8228061" cy="62333"/>
          </a:xfrm>
          <a:prstGeom prst="rect">
            <a:avLst/>
          </a:prstGeom>
        </p:spPr>
      </p:pic>
    </p:spTree>
    <p:extLst>
      <p:ext uri="{BB962C8B-B14F-4D97-AF65-F5344CB8AC3E}">
        <p14:creationId xmlns:p14="http://schemas.microsoft.com/office/powerpoint/2010/main" val="1322718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8.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2168"/>
            <a:ext cx="8229600" cy="906531"/>
          </a:xfrm>
          <a:prstGeom prst="rect">
            <a:avLst/>
          </a:prstGeom>
        </p:spPr>
        <p:txBody>
          <a:bodyPr vert="horz" lIns="0" tIns="45720" rIns="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457200" y="1371600"/>
            <a:ext cx="8229600" cy="4800283"/>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p:cNvSpPr txBox="1"/>
          <p:nvPr/>
        </p:nvSpPr>
        <p:spPr>
          <a:xfrm>
            <a:off x="8449125" y="6548397"/>
            <a:ext cx="522464" cy="246221"/>
          </a:xfrm>
          <a:prstGeom prst="rect">
            <a:avLst/>
          </a:prstGeom>
          <a:noFill/>
        </p:spPr>
        <p:txBody>
          <a:bodyPr wrap="square" lIns="0" rIns="0" rtlCol="0">
            <a:noAutofit/>
          </a:bodyPr>
          <a:lstStyle/>
          <a:p>
            <a:pPr algn="r"/>
            <a:fld id="{8EF3A903-7F25-E440-BA55-7115C69D9986}" type="slidenum">
              <a:rPr lang="en-US" sz="800" smtClean="0">
                <a:solidFill>
                  <a:srgbClr val="838383"/>
                </a:solidFill>
              </a:rPr>
              <a:t>‹#›</a:t>
            </a:fld>
            <a:endParaRPr lang="en-US" sz="800" dirty="0">
              <a:solidFill>
                <a:srgbClr val="838383"/>
              </a:solidFill>
            </a:endParaRPr>
          </a:p>
        </p:txBody>
      </p:sp>
      <p:sp>
        <p:nvSpPr>
          <p:cNvPr id="8" name="TextBox 7"/>
          <p:cNvSpPr txBox="1"/>
          <p:nvPr/>
        </p:nvSpPr>
        <p:spPr>
          <a:xfrm>
            <a:off x="357673" y="6581692"/>
            <a:ext cx="3132589" cy="184666"/>
          </a:xfrm>
          <a:prstGeom prst="rect">
            <a:avLst/>
          </a:prstGeom>
          <a:noFill/>
        </p:spPr>
        <p:txBody>
          <a:bodyPr wrap="none" rtlCol="0">
            <a:spAutoFit/>
          </a:bodyPr>
          <a:lstStyle/>
          <a:p>
            <a:pPr algn="l"/>
            <a:r>
              <a:rPr lang="en-US" sz="600" dirty="0">
                <a:solidFill>
                  <a:srgbClr val="838383"/>
                </a:solidFill>
              </a:rPr>
              <a:t>Confidential and proprietary information</a:t>
            </a:r>
            <a:r>
              <a:rPr lang="en-US" sz="600" baseline="0" dirty="0">
                <a:solidFill>
                  <a:srgbClr val="838383"/>
                </a:solidFill>
              </a:rPr>
              <a:t> </a:t>
            </a:r>
            <a:r>
              <a:rPr lang="en-US" sz="600" dirty="0">
                <a:solidFill>
                  <a:srgbClr val="838383"/>
                </a:solidFill>
              </a:rPr>
              <a:t> © 2020 </a:t>
            </a:r>
            <a:r>
              <a:rPr lang="en-US" sz="600" dirty="0" err="1">
                <a:solidFill>
                  <a:srgbClr val="838383"/>
                </a:solidFill>
              </a:rPr>
              <a:t>Xtend</a:t>
            </a:r>
            <a:r>
              <a:rPr lang="en-US" sz="600" dirty="0">
                <a:solidFill>
                  <a:srgbClr val="838383"/>
                </a:solidFill>
              </a:rPr>
              <a:t> Healthcare. All rights reserved.</a:t>
            </a:r>
          </a:p>
        </p:txBody>
      </p:sp>
      <p:pic>
        <p:nvPicPr>
          <p:cNvPr id="10" name="Picture 9"/>
          <p:cNvPicPr>
            <a:picLocks noChangeAspect="1"/>
          </p:cNvPicPr>
          <p:nvPr/>
        </p:nvPicPr>
        <p:blipFill>
          <a:blip r:embed="rId9"/>
          <a:stretch>
            <a:fillRect/>
          </a:stretch>
        </p:blipFill>
        <p:spPr>
          <a:xfrm>
            <a:off x="8452487" y="6347564"/>
            <a:ext cx="249175" cy="353669"/>
          </a:xfrm>
          <a:prstGeom prst="rect">
            <a:avLst/>
          </a:prstGeom>
        </p:spPr>
      </p:pic>
    </p:spTree>
    <p:extLst>
      <p:ext uri="{BB962C8B-B14F-4D97-AF65-F5344CB8AC3E}">
        <p14:creationId xmlns:p14="http://schemas.microsoft.com/office/powerpoint/2010/main" val="2542361051"/>
      </p:ext>
    </p:extLst>
  </p:cSld>
  <p:clrMap bg1="lt1" tx1="dk1" bg2="lt2" tx2="dk2" accent1="accent1" accent2="accent2" accent3="accent3" accent4="accent4" accent5="accent5" accent6="accent6" hlink="hlink" folHlink="folHlink"/>
  <p:sldLayoutIdLst>
    <p:sldLayoutId id="2147483649" r:id="rId1"/>
    <p:sldLayoutId id="2147483680" r:id="rId2"/>
    <p:sldLayoutId id="2147483650" r:id="rId3"/>
    <p:sldLayoutId id="2147483674" r:id="rId4"/>
    <p:sldLayoutId id="2147483686" r:id="rId5"/>
    <p:sldLayoutId id="2147483655" r:id="rId6"/>
    <p:sldLayoutId id="2147483687" r:id="rId7"/>
  </p:sldLayoutIdLst>
  <p:txStyles>
    <p:titleStyle>
      <a:lvl1pPr algn="l" defTabSz="457200" rtl="0" eaLnBrk="1" latinLnBrk="0" hangingPunct="1">
        <a:spcBef>
          <a:spcPct val="0"/>
        </a:spcBef>
        <a:buNone/>
        <a:defRPr sz="2800" kern="1200">
          <a:solidFill>
            <a:srgbClr val="0F3B57"/>
          </a:solidFill>
          <a:latin typeface="+mj-lt"/>
          <a:ea typeface="+mj-ea"/>
          <a:cs typeface="+mj-cs"/>
        </a:defRPr>
      </a:lvl1pPr>
    </p:titleStyle>
    <p:bodyStyle>
      <a:lvl1pPr marL="169863" indent="-169863"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1pPr>
      <a:lvl2pPr marL="346075" indent="-176213"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2pPr>
      <a:lvl3pPr marL="514350" indent="-168275"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3pPr>
      <a:lvl4pPr marL="684213" indent="-169863"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4pPr>
      <a:lvl5pPr marL="860425" indent="-176213"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2170"/>
            <a:ext cx="8229600" cy="906531"/>
          </a:xfrm>
          <a:prstGeom prst="rect">
            <a:avLst/>
          </a:prstGeom>
        </p:spPr>
        <p:txBody>
          <a:bodyPr vert="horz" lIns="0" tIns="45720" rIns="0" bIns="45720" rtlCol="0" anchor="t">
            <a:noAutofit/>
          </a:bodyPr>
          <a:lstStyle/>
          <a:p>
            <a:r>
              <a:rPr lang="en-US" dirty="0"/>
              <a:t>Click to edit Master title style</a:t>
            </a:r>
          </a:p>
        </p:txBody>
      </p:sp>
      <p:sp>
        <p:nvSpPr>
          <p:cNvPr id="3" name="Text Placeholder 2"/>
          <p:cNvSpPr>
            <a:spLocks noGrp="1"/>
          </p:cNvSpPr>
          <p:nvPr>
            <p:ph type="body" idx="1"/>
          </p:nvPr>
        </p:nvSpPr>
        <p:spPr>
          <a:xfrm>
            <a:off x="457200" y="1371602"/>
            <a:ext cx="8229600" cy="4800283"/>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Box 14"/>
          <p:cNvSpPr txBox="1"/>
          <p:nvPr/>
        </p:nvSpPr>
        <p:spPr>
          <a:xfrm>
            <a:off x="8449126" y="6548399"/>
            <a:ext cx="522464" cy="246221"/>
          </a:xfrm>
          <a:prstGeom prst="rect">
            <a:avLst/>
          </a:prstGeom>
          <a:noFill/>
        </p:spPr>
        <p:txBody>
          <a:bodyPr wrap="square" lIns="0" rIns="0" rtlCol="0">
            <a:noAutofit/>
          </a:bodyPr>
          <a:lstStyle/>
          <a:p>
            <a:pPr algn="r"/>
            <a:fld id="{8EF3A903-7F25-E440-BA55-7115C69D9986}" type="slidenum">
              <a:rPr lang="en-US" sz="600" smtClean="0">
                <a:solidFill>
                  <a:srgbClr val="838383"/>
                </a:solidFill>
                <a:latin typeface="Times New Roman" panose="02020603050405020304" pitchFamily="18" charset="0"/>
              </a:rPr>
              <a:t>‹#›</a:t>
            </a:fld>
            <a:endParaRPr lang="en-US" sz="600" dirty="0">
              <a:solidFill>
                <a:srgbClr val="838383"/>
              </a:solidFill>
              <a:latin typeface="Times New Roman" panose="02020603050405020304" pitchFamily="18" charset="0"/>
            </a:endParaRPr>
          </a:p>
        </p:txBody>
      </p:sp>
      <p:sp>
        <p:nvSpPr>
          <p:cNvPr id="8" name="TextBox 7"/>
          <p:cNvSpPr txBox="1"/>
          <p:nvPr/>
        </p:nvSpPr>
        <p:spPr>
          <a:xfrm>
            <a:off x="357674" y="6581692"/>
            <a:ext cx="2166699" cy="230832"/>
          </a:xfrm>
          <a:prstGeom prst="rect">
            <a:avLst/>
          </a:prstGeom>
          <a:noFill/>
        </p:spPr>
        <p:txBody>
          <a:bodyPr wrap="square" rtlCol="0">
            <a:spAutoFit/>
          </a:bodyPr>
          <a:lstStyle/>
          <a:p>
            <a:pPr algn="l"/>
            <a:r>
              <a:rPr lang="en-US" sz="450" dirty="0">
                <a:solidFill>
                  <a:srgbClr val="838383"/>
                </a:solidFill>
                <a:latin typeface="Times New Roman" panose="02020603050405020304" pitchFamily="18" charset="0"/>
              </a:rPr>
              <a:t>Confidential and proprietary information</a:t>
            </a:r>
            <a:r>
              <a:rPr lang="en-US" sz="450" baseline="0" dirty="0">
                <a:solidFill>
                  <a:srgbClr val="838383"/>
                </a:solidFill>
                <a:latin typeface="Times New Roman" panose="02020603050405020304" pitchFamily="18" charset="0"/>
              </a:rPr>
              <a:t> </a:t>
            </a:r>
            <a:r>
              <a:rPr lang="en-US" sz="450" dirty="0">
                <a:solidFill>
                  <a:srgbClr val="838383"/>
                </a:solidFill>
                <a:latin typeface="Times New Roman" panose="02020603050405020304" pitchFamily="18" charset="0"/>
              </a:rPr>
              <a:t> © 2021 Xtend Healthcare. All rights reserved.</a:t>
            </a:r>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52488" y="6347566"/>
            <a:ext cx="249175" cy="353669"/>
          </a:xfrm>
          <a:prstGeom prst="rect">
            <a:avLst/>
          </a:prstGeom>
        </p:spPr>
      </p:pic>
      <p:pic>
        <p:nvPicPr>
          <p:cNvPr id="7" name="Picture 6">
            <a:extLst>
              <a:ext uri="{FF2B5EF4-FFF2-40B4-BE49-F238E27FC236}">
                <a16:creationId xmlns:a16="http://schemas.microsoft.com/office/drawing/2014/main" id="{7609D6C8-0206-4BEF-A588-4CA8DEA68A5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1819" y="333942"/>
            <a:ext cx="8228061" cy="62333"/>
          </a:xfrm>
          <a:prstGeom prst="rect">
            <a:avLst/>
          </a:prstGeom>
        </p:spPr>
      </p:pic>
    </p:spTree>
    <p:extLst>
      <p:ext uri="{BB962C8B-B14F-4D97-AF65-F5344CB8AC3E}">
        <p14:creationId xmlns:p14="http://schemas.microsoft.com/office/powerpoint/2010/main" val="2542361051"/>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457200" rtl="0" eaLnBrk="1" latinLnBrk="0" hangingPunct="1">
        <a:spcBef>
          <a:spcPct val="0"/>
        </a:spcBef>
        <a:buNone/>
        <a:defRPr sz="2800" kern="1200">
          <a:solidFill>
            <a:srgbClr val="0F3B57"/>
          </a:solidFill>
          <a:latin typeface="Times New Roman" panose="02020603050405020304" pitchFamily="18" charset="0"/>
          <a:ea typeface="+mj-ea"/>
          <a:cs typeface="+mj-cs"/>
        </a:defRPr>
      </a:lvl1pPr>
    </p:titleStyle>
    <p:bodyStyle>
      <a:lvl1pPr marL="169863" indent="-169863" algn="l" defTabSz="457200" rtl="0" eaLnBrk="1" latinLnBrk="0" hangingPunct="1">
        <a:spcBef>
          <a:spcPts val="0"/>
        </a:spcBef>
        <a:spcAft>
          <a:spcPts val="0"/>
        </a:spcAft>
        <a:buFont typeface="Arial"/>
        <a:buChar char="•"/>
        <a:defRPr sz="1800" kern="1200">
          <a:solidFill>
            <a:schemeClr val="tx1"/>
          </a:solidFill>
          <a:latin typeface="Times New Roman" panose="02020603050405020304" pitchFamily="18" charset="0"/>
          <a:ea typeface="+mn-ea"/>
          <a:cs typeface="+mn-cs"/>
        </a:defRPr>
      </a:lvl1pPr>
      <a:lvl2pPr marL="346075" indent="-176213" algn="l" defTabSz="457200" rtl="0" eaLnBrk="1" latinLnBrk="0" hangingPunct="1">
        <a:spcBef>
          <a:spcPts val="0"/>
        </a:spcBef>
        <a:spcAft>
          <a:spcPts val="0"/>
        </a:spcAft>
        <a:buFont typeface="Lucida Grande"/>
        <a:buChar char="-"/>
        <a:defRPr sz="1800" kern="1200">
          <a:solidFill>
            <a:schemeClr val="tx1"/>
          </a:solidFill>
          <a:latin typeface="Times New Roman" panose="02020603050405020304" pitchFamily="18" charset="0"/>
          <a:ea typeface="+mn-ea"/>
          <a:cs typeface="+mn-cs"/>
        </a:defRPr>
      </a:lvl2pPr>
      <a:lvl3pPr marL="514350" indent="-168275" algn="l" defTabSz="457200" rtl="0" eaLnBrk="1" latinLnBrk="0" hangingPunct="1">
        <a:spcBef>
          <a:spcPts val="0"/>
        </a:spcBef>
        <a:spcAft>
          <a:spcPts val="0"/>
        </a:spcAft>
        <a:buFont typeface="Arial"/>
        <a:buChar char="•"/>
        <a:defRPr sz="1800" kern="1200">
          <a:solidFill>
            <a:schemeClr val="tx1"/>
          </a:solidFill>
          <a:latin typeface="Times New Roman" panose="02020603050405020304" pitchFamily="18" charset="0"/>
          <a:ea typeface="+mn-ea"/>
          <a:cs typeface="+mn-cs"/>
        </a:defRPr>
      </a:lvl3pPr>
      <a:lvl4pPr marL="684213" indent="-169863" algn="l" defTabSz="457200" rtl="0" eaLnBrk="1" latinLnBrk="0" hangingPunct="1">
        <a:spcBef>
          <a:spcPts val="0"/>
        </a:spcBef>
        <a:spcAft>
          <a:spcPts val="0"/>
        </a:spcAft>
        <a:buFont typeface="Lucida Grande"/>
        <a:buChar char="-"/>
        <a:defRPr sz="1800" kern="1200">
          <a:solidFill>
            <a:schemeClr val="tx1"/>
          </a:solidFill>
          <a:latin typeface="Times New Roman" panose="02020603050405020304" pitchFamily="18" charset="0"/>
          <a:ea typeface="+mn-ea"/>
          <a:cs typeface="+mn-cs"/>
        </a:defRPr>
      </a:lvl4pPr>
      <a:lvl5pPr marL="860425" indent="-176213" algn="l" defTabSz="457200" rtl="0" eaLnBrk="1" latinLnBrk="0" hangingPunct="1">
        <a:spcBef>
          <a:spcPts val="0"/>
        </a:spcBef>
        <a:spcAft>
          <a:spcPts val="0"/>
        </a:spcAft>
        <a:buFont typeface="Arial"/>
        <a:buChar char="•"/>
        <a:defRPr sz="1800" kern="1200">
          <a:solidFill>
            <a:schemeClr val="tx1"/>
          </a:solidFill>
          <a:latin typeface="Times New Roman" panose="02020603050405020304"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2170"/>
            <a:ext cx="8229600" cy="906531"/>
          </a:xfrm>
          <a:prstGeom prst="rect">
            <a:avLst/>
          </a:prstGeom>
        </p:spPr>
        <p:txBody>
          <a:bodyPr vert="horz" lIns="0" tIns="45720" rIns="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457200" y="1371602"/>
            <a:ext cx="8229600" cy="4800283"/>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p:cNvSpPr txBox="1"/>
          <p:nvPr/>
        </p:nvSpPr>
        <p:spPr>
          <a:xfrm>
            <a:off x="8449126" y="6548399"/>
            <a:ext cx="522464" cy="246221"/>
          </a:xfrm>
          <a:prstGeom prst="rect">
            <a:avLst/>
          </a:prstGeom>
          <a:noFill/>
        </p:spPr>
        <p:txBody>
          <a:bodyPr wrap="square" lIns="0" rIns="0" rtlCol="0">
            <a:noAutofit/>
          </a:bodyPr>
          <a:lstStyle/>
          <a:p>
            <a:pPr algn="r"/>
            <a:fld id="{8EF3A903-7F25-E440-BA55-7115C69D9986}" type="slidenum">
              <a:rPr lang="en-US" sz="600" smtClean="0">
                <a:solidFill>
                  <a:srgbClr val="838383"/>
                </a:solidFill>
              </a:rPr>
              <a:t>‹#›</a:t>
            </a:fld>
            <a:endParaRPr lang="en-US" sz="600" dirty="0">
              <a:solidFill>
                <a:srgbClr val="838383"/>
              </a:solidFill>
            </a:endParaRPr>
          </a:p>
        </p:txBody>
      </p:sp>
      <p:sp>
        <p:nvSpPr>
          <p:cNvPr id="8" name="TextBox 7"/>
          <p:cNvSpPr txBox="1"/>
          <p:nvPr/>
        </p:nvSpPr>
        <p:spPr>
          <a:xfrm>
            <a:off x="357674" y="6581692"/>
            <a:ext cx="2349442" cy="230832"/>
          </a:xfrm>
          <a:prstGeom prst="rect">
            <a:avLst/>
          </a:prstGeom>
          <a:noFill/>
        </p:spPr>
        <p:txBody>
          <a:bodyPr wrap="square" rtlCol="0">
            <a:spAutoFit/>
          </a:bodyPr>
          <a:lstStyle/>
          <a:p>
            <a:pPr algn="l"/>
            <a:r>
              <a:rPr lang="en-US" sz="450" dirty="0">
                <a:solidFill>
                  <a:srgbClr val="838383"/>
                </a:solidFill>
              </a:rPr>
              <a:t>Confidential and proprietary information</a:t>
            </a:r>
            <a:r>
              <a:rPr lang="en-US" sz="450" baseline="0" dirty="0">
                <a:solidFill>
                  <a:srgbClr val="838383"/>
                </a:solidFill>
              </a:rPr>
              <a:t> </a:t>
            </a:r>
            <a:r>
              <a:rPr lang="en-US" sz="450" dirty="0">
                <a:solidFill>
                  <a:srgbClr val="838383"/>
                </a:solidFill>
              </a:rPr>
              <a:t> © 2021 Xtend Healthcare. All rights reserved.</a:t>
            </a:r>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52488" y="6347566"/>
            <a:ext cx="249175" cy="353669"/>
          </a:xfrm>
          <a:prstGeom prst="rect">
            <a:avLst/>
          </a:prstGeom>
        </p:spPr>
      </p:pic>
      <p:pic>
        <p:nvPicPr>
          <p:cNvPr id="7" name="Picture 6">
            <a:extLst>
              <a:ext uri="{FF2B5EF4-FFF2-40B4-BE49-F238E27FC236}">
                <a16:creationId xmlns:a16="http://schemas.microsoft.com/office/drawing/2014/main" id="{7609D6C8-0206-4BEF-A588-4CA8DEA68A5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61819" y="333942"/>
            <a:ext cx="8228061" cy="62333"/>
          </a:xfrm>
          <a:prstGeom prst="rect">
            <a:avLst/>
          </a:prstGeom>
        </p:spPr>
      </p:pic>
    </p:spTree>
    <p:extLst>
      <p:ext uri="{BB962C8B-B14F-4D97-AF65-F5344CB8AC3E}">
        <p14:creationId xmlns:p14="http://schemas.microsoft.com/office/powerpoint/2010/main" val="2542361051"/>
      </p:ext>
    </p:extLst>
  </p:cSld>
  <p:clrMap bg1="lt1" tx1="dk1" bg2="lt2" tx2="dk2" accent1="accent1" accent2="accent2" accent3="accent3" accent4="accent4" accent5="accent5" accent6="accent6" hlink="hlink" folHlink="folHlink"/>
  <p:sldLayoutIdLst>
    <p:sldLayoutId id="2147483692" r:id="rId1"/>
    <p:sldLayoutId id="2147483691" r:id="rId2"/>
  </p:sldLayoutIdLst>
  <p:txStyles>
    <p:titleStyle>
      <a:lvl1pPr algn="l" defTabSz="457200" rtl="0" eaLnBrk="1" latinLnBrk="0" hangingPunct="1">
        <a:spcBef>
          <a:spcPct val="0"/>
        </a:spcBef>
        <a:buNone/>
        <a:defRPr sz="2800" kern="1200">
          <a:solidFill>
            <a:srgbClr val="0F3B57"/>
          </a:solidFill>
          <a:latin typeface="+mj-lt"/>
          <a:ea typeface="+mj-ea"/>
          <a:cs typeface="+mj-cs"/>
        </a:defRPr>
      </a:lvl1pPr>
    </p:titleStyle>
    <p:bodyStyle>
      <a:lvl1pPr marL="169863" indent="-169863"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1pPr>
      <a:lvl2pPr marL="346075" indent="-176213"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2pPr>
      <a:lvl3pPr marL="514350" indent="-168275"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3pPr>
      <a:lvl4pPr marL="684213" indent="-169863"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4pPr>
      <a:lvl5pPr marL="860425" indent="-176213"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lcorley@xtendhealthcare.ne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cms.gov/nosurprises/policies-and-resources/overview-of-rules-fact-sheets"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0.xml"/><Relationship Id="rId4" Type="http://schemas.openxmlformats.org/officeDocument/2006/relationships/hyperlink" Target="https://newsroom.heart.org/news/poll-surprise-medical-bills-pose-significant-financial-burden"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healthaffairs.org/do/10.1377/forefront.20211001.383666/full/" TargetMode="Externa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9.xml"/><Relationship Id="rId4" Type="http://schemas.openxmlformats.org/officeDocument/2006/relationships/image" Target="../media/image19.e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A01F20-A154-F24C-B7F8-907012CADCC0}"/>
              </a:ext>
            </a:extLst>
          </p:cNvPr>
          <p:cNvSpPr>
            <a:spLocks noGrp="1"/>
          </p:cNvSpPr>
          <p:nvPr>
            <p:ph type="ctrTitle"/>
          </p:nvPr>
        </p:nvSpPr>
        <p:spPr>
          <a:xfrm>
            <a:off x="588503" y="2514842"/>
            <a:ext cx="5141659" cy="1828315"/>
          </a:xfrm>
        </p:spPr>
        <p:txBody>
          <a:bodyPr/>
          <a:lstStyle/>
          <a:p>
            <a:r>
              <a:rPr lang="en-US" sz="3200" dirty="0">
                <a:solidFill>
                  <a:schemeClr val="accent6"/>
                </a:solidFill>
                <a:latin typeface="Times New Roman" panose="02020603050405020304" pitchFamily="18" charset="0"/>
                <a:cs typeface="Times New Roman" panose="02020603050405020304" pitchFamily="18" charset="0"/>
              </a:rPr>
              <a:t>Surviving Year Three of the   “No Surprises Act” and Pricing Transparency</a:t>
            </a:r>
          </a:p>
        </p:txBody>
      </p:sp>
      <p:sp>
        <p:nvSpPr>
          <p:cNvPr id="8" name="TextBox 7">
            <a:extLst>
              <a:ext uri="{FF2B5EF4-FFF2-40B4-BE49-F238E27FC236}">
                <a16:creationId xmlns:a16="http://schemas.microsoft.com/office/drawing/2014/main" id="{A866D2ED-CA47-4481-AC47-AEC25341D7E6}"/>
              </a:ext>
            </a:extLst>
          </p:cNvPr>
          <p:cNvSpPr txBox="1"/>
          <p:nvPr/>
        </p:nvSpPr>
        <p:spPr>
          <a:xfrm>
            <a:off x="1083922" y="4434173"/>
            <a:ext cx="5306604" cy="1446550"/>
          </a:xfrm>
          <a:prstGeom prst="rect">
            <a:avLst/>
          </a:prstGeom>
          <a:noFill/>
        </p:spPr>
        <p:txBody>
          <a:bodyPr wrap="square">
            <a:spAutoFit/>
          </a:bodyPr>
          <a:lstStyle/>
          <a:p>
            <a:pPr eaLnBrk="1" hangingPunct="1"/>
            <a:r>
              <a:rPr lang="en-US" altLang="en-US" sz="2200" b="1" dirty="0">
                <a:solidFill>
                  <a:srgbClr val="0F3B57"/>
                </a:solidFill>
                <a:latin typeface="Times New Roman" panose="02020603050405020304" pitchFamily="18" charset="0"/>
                <a:cs typeface="Times New Roman" panose="02020603050405020304" pitchFamily="18" charset="0"/>
              </a:rPr>
              <a:t>Linda Corley, MBA, ACPAR, CRCR, CPC</a:t>
            </a:r>
          </a:p>
          <a:p>
            <a:pPr eaLnBrk="1" hangingPunct="1"/>
            <a:r>
              <a:rPr lang="en-US" altLang="en-US" sz="2200" b="1" dirty="0">
                <a:solidFill>
                  <a:srgbClr val="0F3B57"/>
                </a:solidFill>
                <a:latin typeface="Times New Roman" panose="02020603050405020304" pitchFamily="18" charset="0"/>
                <a:cs typeface="Times New Roman" panose="02020603050405020304" pitchFamily="18" charset="0"/>
              </a:rPr>
              <a:t>Chief Compliance Officer</a:t>
            </a:r>
          </a:p>
          <a:p>
            <a:pPr eaLnBrk="1" hangingPunct="1"/>
            <a:r>
              <a:rPr lang="en-US" altLang="en-US" sz="2200" b="1" dirty="0">
                <a:solidFill>
                  <a:srgbClr val="0F3B57"/>
                </a:solidFill>
                <a:latin typeface="Times New Roman" panose="02020603050405020304" pitchFamily="18" charset="0"/>
                <a:cs typeface="Times New Roman" panose="02020603050405020304" pitchFamily="18" charset="0"/>
              </a:rPr>
              <a:t>706 577-2256</a:t>
            </a:r>
          </a:p>
          <a:p>
            <a:pPr eaLnBrk="1" hangingPunct="1"/>
            <a:r>
              <a:rPr lang="en-US" altLang="en-US" sz="2200" b="1" dirty="0">
                <a:solidFill>
                  <a:srgbClr val="0F3B57"/>
                </a:solidFill>
                <a:latin typeface="Times New Roman" panose="02020603050405020304" pitchFamily="18" charset="0"/>
                <a:cs typeface="Times New Roman" panose="02020603050405020304" pitchFamily="18" charset="0"/>
                <a:hlinkClick r:id="rId2"/>
              </a:rPr>
              <a:t>lcorley@xtendhealthcare.net</a:t>
            </a:r>
            <a:endParaRPr lang="en-US" altLang="en-US" sz="2200" b="1" dirty="0">
              <a:solidFill>
                <a:srgbClr val="0F3B5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608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0AE0F38D-5DD3-F68A-1034-35EA1778EB82}"/>
              </a:ext>
            </a:extLst>
          </p:cNvPr>
          <p:cNvSpPr txBox="1">
            <a:spLocks noGrp="1"/>
          </p:cNvSpPr>
          <p:nvPr>
            <p:ph type="title"/>
          </p:nvPr>
        </p:nvSpPr>
        <p:spPr>
          <a:xfrm>
            <a:off x="478562" y="367349"/>
            <a:ext cx="7722564" cy="904094"/>
          </a:xfrm>
          <a:prstGeom prst="rect">
            <a:avLst/>
          </a:prstGeom>
        </p:spPr>
        <p:txBody>
          <a:bodyPr vert="horz" wrap="square" lIns="0" tIns="57150" rIns="0" bIns="0" rtlCol="0">
            <a:spAutoFit/>
          </a:bodyPr>
          <a:lstStyle/>
          <a:p>
            <a:pPr marL="12064" marR="5080">
              <a:lnSpc>
                <a:spcPts val="3310"/>
              </a:lnSpc>
            </a:pPr>
            <a:r>
              <a:rPr b="1" dirty="0">
                <a:solidFill>
                  <a:schemeClr val="accent6"/>
                </a:solidFill>
                <a:latin typeface="Times New Roman" panose="02020603050405020304" pitchFamily="18" charset="0"/>
                <a:cs typeface="Times New Roman" panose="02020603050405020304" pitchFamily="18" charset="0"/>
              </a:rPr>
              <a:t>Does a hospital have to report standard charges</a:t>
            </a:r>
            <a:r>
              <a:rPr lang="en-US" b="1" dirty="0">
                <a:solidFill>
                  <a:schemeClr val="accent6"/>
                </a:solidFill>
                <a:latin typeface="Times New Roman" panose="02020603050405020304" pitchFamily="18" charset="0"/>
                <a:cs typeface="Times New Roman" panose="02020603050405020304" pitchFamily="18" charset="0"/>
              </a:rPr>
              <a:t> </a:t>
            </a:r>
            <a:r>
              <a:rPr b="1" dirty="0">
                <a:solidFill>
                  <a:schemeClr val="accent6"/>
                </a:solidFill>
                <a:latin typeface="Times New Roman" panose="02020603050405020304" pitchFamily="18" charset="0"/>
                <a:cs typeface="Times New Roman" panose="02020603050405020304" pitchFamily="18" charset="0"/>
              </a:rPr>
              <a:t>for physician and non-physician practitioners?</a:t>
            </a:r>
          </a:p>
        </p:txBody>
      </p:sp>
      <p:sp>
        <p:nvSpPr>
          <p:cNvPr id="5" name="object 2">
            <a:extLst>
              <a:ext uri="{FF2B5EF4-FFF2-40B4-BE49-F238E27FC236}">
                <a16:creationId xmlns:a16="http://schemas.microsoft.com/office/drawing/2014/main" id="{FA078AD2-9CF2-0744-56E2-5BC9E14D15F1}"/>
              </a:ext>
            </a:extLst>
          </p:cNvPr>
          <p:cNvSpPr txBox="1"/>
          <p:nvPr/>
        </p:nvSpPr>
        <p:spPr>
          <a:xfrm>
            <a:off x="690984" y="1495597"/>
            <a:ext cx="7297720" cy="2859757"/>
          </a:xfrm>
          <a:prstGeom prst="rect">
            <a:avLst/>
          </a:prstGeom>
        </p:spPr>
        <p:txBody>
          <a:bodyPr vert="horz" wrap="square" lIns="0" tIns="63500" rIns="0" bIns="0" rtlCol="0">
            <a:spAutoFit/>
          </a:bodyPr>
          <a:lstStyle/>
          <a:p>
            <a:pPr marL="469265" marR="5080" indent="-457200">
              <a:lnSpc>
                <a:spcPts val="3000"/>
              </a:lnSpc>
              <a:spcBef>
                <a:spcPts val="500"/>
              </a:spcBef>
              <a:buFont typeface="Arial" panose="020B0604020202020204" pitchFamily="34" charset="0"/>
              <a:buChar char="•"/>
              <a:tabLst>
                <a:tab pos="469265" algn="l"/>
                <a:tab pos="469900" algn="l"/>
              </a:tabLst>
            </a:pPr>
            <a:r>
              <a:rPr lang="en-US" sz="2400" dirty="0">
                <a:solidFill>
                  <a:srgbClr val="0F3B57"/>
                </a:solidFill>
                <a:latin typeface="Times New Roman" panose="02020603050405020304" pitchFamily="18" charset="0"/>
                <a:cs typeface="Times New Roman" panose="02020603050405020304" pitchFamily="18" charset="0"/>
              </a:rPr>
              <a:t>Yes – </a:t>
            </a:r>
            <a:r>
              <a:rPr sz="2400" dirty="0">
                <a:solidFill>
                  <a:srgbClr val="0F3B57"/>
                </a:solidFill>
                <a:latin typeface="Times New Roman" panose="02020603050405020304" pitchFamily="18" charset="0"/>
                <a:cs typeface="Times New Roman" panose="02020603050405020304" pitchFamily="18" charset="0"/>
              </a:rPr>
              <a:t>Applies</a:t>
            </a:r>
            <a:r>
              <a:rPr sz="2400" spc="-5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to</a:t>
            </a:r>
            <a:r>
              <a:rPr sz="2400" spc="-3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physicians</a:t>
            </a:r>
            <a:r>
              <a:rPr sz="2400" spc="-4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and</a:t>
            </a:r>
            <a:r>
              <a:rPr sz="2400" spc="-40"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non-</a:t>
            </a:r>
            <a:r>
              <a:rPr sz="2400" dirty="0">
                <a:solidFill>
                  <a:srgbClr val="0F3B57"/>
                </a:solidFill>
                <a:latin typeface="Times New Roman" panose="02020603050405020304" pitchFamily="18" charset="0"/>
                <a:cs typeface="Times New Roman" panose="02020603050405020304" pitchFamily="18" charset="0"/>
              </a:rPr>
              <a:t>physician</a:t>
            </a:r>
            <a:r>
              <a:rPr sz="2400" spc="-4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practitioners</a:t>
            </a:r>
            <a:r>
              <a:rPr sz="2400" spc="-40"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who</a:t>
            </a:r>
            <a:r>
              <a:rPr sz="2400" b="1" spc="-30" dirty="0">
                <a:solidFill>
                  <a:srgbClr val="0F3B57"/>
                </a:solidFill>
                <a:latin typeface="Times New Roman" panose="02020603050405020304" pitchFamily="18" charset="0"/>
                <a:cs typeface="Times New Roman" panose="02020603050405020304" pitchFamily="18" charset="0"/>
              </a:rPr>
              <a:t> </a:t>
            </a:r>
            <a:r>
              <a:rPr sz="2400" b="1" spc="-25" dirty="0">
                <a:solidFill>
                  <a:srgbClr val="0F3B57"/>
                </a:solidFill>
                <a:latin typeface="Times New Roman" panose="02020603050405020304" pitchFamily="18" charset="0"/>
                <a:cs typeface="Times New Roman" panose="02020603050405020304" pitchFamily="18" charset="0"/>
              </a:rPr>
              <a:t>are </a:t>
            </a:r>
            <a:r>
              <a:rPr sz="2400" b="1" dirty="0">
                <a:solidFill>
                  <a:srgbClr val="0F3B57"/>
                </a:solidFill>
                <a:latin typeface="Times New Roman" panose="02020603050405020304" pitchFamily="18" charset="0"/>
                <a:cs typeface="Times New Roman" panose="02020603050405020304" pitchFamily="18" charset="0"/>
              </a:rPr>
              <a:t>employed</a:t>
            </a:r>
            <a:r>
              <a:rPr sz="2400" b="1" spc="-6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by</a:t>
            </a:r>
            <a:r>
              <a:rPr sz="2400" b="1" spc="-5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the</a:t>
            </a:r>
            <a:r>
              <a:rPr sz="2400" b="1" spc="-60" dirty="0">
                <a:solidFill>
                  <a:srgbClr val="0F3B57"/>
                </a:solidFill>
                <a:latin typeface="Times New Roman" panose="02020603050405020304" pitchFamily="18" charset="0"/>
                <a:cs typeface="Times New Roman" panose="02020603050405020304" pitchFamily="18" charset="0"/>
              </a:rPr>
              <a:t> </a:t>
            </a:r>
            <a:r>
              <a:rPr sz="2400" b="1" spc="-10" dirty="0">
                <a:solidFill>
                  <a:srgbClr val="0F3B57"/>
                </a:solidFill>
                <a:latin typeface="Times New Roman" panose="02020603050405020304" pitchFamily="18" charset="0"/>
                <a:cs typeface="Times New Roman" panose="02020603050405020304" pitchFamily="18" charset="0"/>
              </a:rPr>
              <a:t>hospital</a:t>
            </a:r>
            <a:r>
              <a:rPr lang="en-US" sz="2400" b="1" spc="-10" dirty="0">
                <a:solidFill>
                  <a:srgbClr val="0F3B57"/>
                </a:solidFill>
                <a:latin typeface="Times New Roman" panose="02020603050405020304" pitchFamily="18" charset="0"/>
                <a:cs typeface="Times New Roman" panose="02020603050405020304" pitchFamily="18" charset="0"/>
              </a:rPr>
              <a:t>.</a:t>
            </a:r>
            <a:endParaRPr sz="2400" b="1" dirty="0">
              <a:solidFill>
                <a:srgbClr val="0F3B57"/>
              </a:solidFill>
              <a:latin typeface="Times New Roman" panose="02020603050405020304" pitchFamily="18" charset="0"/>
              <a:cs typeface="Times New Roman" panose="02020603050405020304" pitchFamily="18" charset="0"/>
            </a:endParaRPr>
          </a:p>
          <a:p>
            <a:pPr marL="812800" lvl="1" indent="-343535">
              <a:lnSpc>
                <a:spcPct val="100000"/>
              </a:lnSpc>
              <a:spcBef>
                <a:spcPts val="215"/>
              </a:spcBef>
              <a:buFont typeface="Courier New" panose="02070309020205020404" pitchFamily="49" charset="0"/>
              <a:buChar char="o"/>
              <a:tabLst>
                <a:tab pos="812165" algn="l"/>
                <a:tab pos="812800" algn="l"/>
              </a:tabLst>
            </a:pPr>
            <a:r>
              <a:rPr sz="2400" dirty="0">
                <a:solidFill>
                  <a:srgbClr val="0F3B57"/>
                </a:solidFill>
                <a:latin typeface="Times New Roman" panose="02020603050405020304" pitchFamily="18" charset="0"/>
                <a:cs typeface="Times New Roman" panose="02020603050405020304" pitchFamily="18" charset="0"/>
              </a:rPr>
              <a:t>…</a:t>
            </a:r>
            <a:r>
              <a:rPr lang="en-US" sz="2400" dirty="0">
                <a:solidFill>
                  <a:srgbClr val="0F3B57"/>
                </a:solidFill>
                <a:latin typeface="Times New Roman" panose="02020603050405020304" pitchFamily="18" charset="0"/>
                <a:cs typeface="Times New Roman" panose="02020603050405020304" pitchFamily="18" charset="0"/>
              </a:rPr>
              <a:t> All s</a:t>
            </a:r>
            <a:r>
              <a:rPr sz="2400" dirty="0">
                <a:solidFill>
                  <a:srgbClr val="0F3B57"/>
                </a:solidFill>
                <a:latin typeface="Times New Roman" panose="02020603050405020304" pitchFamily="18" charset="0"/>
                <a:cs typeface="Times New Roman" panose="02020603050405020304" pitchFamily="18" charset="0"/>
              </a:rPr>
              <a:t>ervices</a:t>
            </a:r>
            <a:r>
              <a:rPr sz="2400"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within their scope of </a:t>
            </a:r>
            <a:r>
              <a:rPr sz="2400" spc="-10" dirty="0">
                <a:solidFill>
                  <a:srgbClr val="0F3B57"/>
                </a:solidFill>
                <a:latin typeface="Times New Roman" panose="02020603050405020304" pitchFamily="18" charset="0"/>
                <a:cs typeface="Times New Roman" panose="02020603050405020304" pitchFamily="18" charset="0"/>
              </a:rPr>
              <a:t>employment</a:t>
            </a:r>
            <a:r>
              <a:rPr lang="en-US" sz="2400" spc="-10" dirty="0">
                <a:solidFill>
                  <a:srgbClr val="0F3B57"/>
                </a:solidFill>
                <a:latin typeface="Times New Roman" panose="02020603050405020304" pitchFamily="18" charset="0"/>
                <a:cs typeface="Times New Roman" panose="02020603050405020304" pitchFamily="18" charset="0"/>
              </a:rPr>
              <a:t>.</a:t>
            </a:r>
          </a:p>
          <a:p>
            <a:pPr marL="812800" lvl="1" indent="-343535">
              <a:lnSpc>
                <a:spcPct val="100000"/>
              </a:lnSpc>
              <a:spcBef>
                <a:spcPts val="215"/>
              </a:spcBef>
              <a:buFont typeface="Courier New" panose="02070309020205020404" pitchFamily="49" charset="0"/>
              <a:buChar char="o"/>
              <a:tabLst>
                <a:tab pos="812165" algn="l"/>
                <a:tab pos="812800" algn="l"/>
              </a:tabLst>
            </a:pPr>
            <a:endParaRPr sz="2400" dirty="0">
              <a:solidFill>
                <a:srgbClr val="0F3B57"/>
              </a:solidFill>
              <a:latin typeface="Times New Roman" panose="02020603050405020304" pitchFamily="18" charset="0"/>
              <a:cs typeface="Times New Roman" panose="02020603050405020304" pitchFamily="18" charset="0"/>
            </a:endParaRPr>
          </a:p>
          <a:p>
            <a:pPr marL="469900" indent="-457200">
              <a:lnSpc>
                <a:spcPct val="100000"/>
              </a:lnSpc>
              <a:spcBef>
                <a:spcPts val="605"/>
              </a:spcBef>
              <a:buFont typeface="Arial" panose="020B0604020202020204" pitchFamily="34" charset="0"/>
              <a:buChar char="•"/>
              <a:tabLst>
                <a:tab pos="469265" algn="l"/>
                <a:tab pos="469900" algn="l"/>
              </a:tabLst>
            </a:pPr>
            <a:r>
              <a:rPr sz="2400" b="1" dirty="0">
                <a:solidFill>
                  <a:srgbClr val="0F3B57"/>
                </a:solidFill>
                <a:latin typeface="Times New Roman" panose="02020603050405020304" pitchFamily="18" charset="0"/>
                <a:cs typeface="Times New Roman" panose="02020603050405020304" pitchFamily="18" charset="0"/>
              </a:rPr>
              <a:t>Definition</a:t>
            </a:r>
            <a:r>
              <a:rPr sz="2400" b="1" spc="-20"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of</a:t>
            </a:r>
            <a:r>
              <a:rPr sz="2400" b="1" spc="-285" dirty="0">
                <a:solidFill>
                  <a:srgbClr val="0F3B57"/>
                </a:solidFill>
                <a:latin typeface="Times New Roman" panose="02020603050405020304" pitchFamily="18" charset="0"/>
                <a:cs typeface="Times New Roman" panose="02020603050405020304" pitchFamily="18" charset="0"/>
              </a:rPr>
              <a:t> </a:t>
            </a:r>
            <a:r>
              <a:rPr sz="2400" b="1" spc="-10" dirty="0">
                <a:solidFill>
                  <a:srgbClr val="0F3B57"/>
                </a:solidFill>
                <a:latin typeface="Times New Roman" panose="02020603050405020304" pitchFamily="18" charset="0"/>
                <a:cs typeface="Times New Roman" panose="02020603050405020304" pitchFamily="18" charset="0"/>
              </a:rPr>
              <a:t>“employment”</a:t>
            </a:r>
            <a:endParaRPr sz="2400" b="1" dirty="0">
              <a:solidFill>
                <a:srgbClr val="0F3B57"/>
              </a:solidFill>
              <a:latin typeface="Times New Roman" panose="02020603050405020304" pitchFamily="18" charset="0"/>
              <a:cs typeface="Times New Roman" panose="02020603050405020304" pitchFamily="18" charset="0"/>
            </a:endParaRPr>
          </a:p>
          <a:p>
            <a:pPr marL="812800" lvl="1" indent="-343535">
              <a:lnSpc>
                <a:spcPct val="100000"/>
              </a:lnSpc>
              <a:spcBef>
                <a:spcPts val="235"/>
              </a:spcBef>
              <a:buFont typeface="Courier New" panose="02070309020205020404" pitchFamily="49" charset="0"/>
              <a:buChar char="o"/>
              <a:tabLst>
                <a:tab pos="812165" algn="l"/>
                <a:tab pos="812800" algn="l"/>
              </a:tabLst>
            </a:pPr>
            <a:r>
              <a:rPr sz="2400" dirty="0">
                <a:solidFill>
                  <a:srgbClr val="0F3B57"/>
                </a:solidFill>
                <a:latin typeface="Times New Roman" panose="02020603050405020304" pitchFamily="18" charset="0"/>
                <a:cs typeface="Times New Roman" panose="02020603050405020304" pitchFamily="18" charset="0"/>
              </a:rPr>
              <a:t>CMS</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declines</a:t>
            </a:r>
            <a:r>
              <a:rPr sz="2400"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to</a:t>
            </a:r>
            <a:r>
              <a:rPr sz="2400"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codify</a:t>
            </a:r>
            <a:r>
              <a:rPr sz="2400" spc="-15"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definition</a:t>
            </a:r>
            <a:r>
              <a:rPr lang="en-US" sz="2400" spc="-10" dirty="0">
                <a:solidFill>
                  <a:srgbClr val="0F3B57"/>
                </a:solidFill>
                <a:latin typeface="Times New Roman" panose="02020603050405020304" pitchFamily="18" charset="0"/>
                <a:cs typeface="Times New Roman" panose="02020603050405020304" pitchFamily="18" charset="0"/>
              </a:rPr>
              <a:t>.</a:t>
            </a:r>
            <a:endParaRPr sz="2400" dirty="0">
              <a:solidFill>
                <a:srgbClr val="0F3B57"/>
              </a:solidFill>
              <a:latin typeface="Times New Roman" panose="02020603050405020304" pitchFamily="18" charset="0"/>
              <a:cs typeface="Times New Roman" panose="02020603050405020304" pitchFamily="18" charset="0"/>
            </a:endParaRPr>
          </a:p>
          <a:p>
            <a:pPr marL="812800" lvl="1" indent="-343535">
              <a:lnSpc>
                <a:spcPct val="100000"/>
              </a:lnSpc>
              <a:spcBef>
                <a:spcPts val="240"/>
              </a:spcBef>
              <a:buFont typeface="Courier New" panose="02070309020205020404" pitchFamily="49" charset="0"/>
              <a:buChar char="o"/>
              <a:tabLst>
                <a:tab pos="812165" algn="l"/>
                <a:tab pos="812800" algn="l"/>
              </a:tabLst>
            </a:pPr>
            <a:r>
              <a:rPr sz="2400" dirty="0">
                <a:solidFill>
                  <a:srgbClr val="0F3B57"/>
                </a:solidFill>
                <a:latin typeface="Times New Roman" panose="02020603050405020304" pitchFamily="18" charset="0"/>
                <a:cs typeface="Times New Roman" panose="02020603050405020304" pitchFamily="18" charset="0"/>
              </a:rPr>
              <a:t>Consider</a:t>
            </a:r>
            <a:r>
              <a:rPr sz="2400" spc="-5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IRS</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definition</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of</a:t>
            </a:r>
            <a:r>
              <a:rPr sz="2400" spc="-25" dirty="0">
                <a:solidFill>
                  <a:srgbClr val="0F3B57"/>
                </a:solidFill>
                <a:latin typeface="Times New Roman" panose="02020603050405020304" pitchFamily="18" charset="0"/>
                <a:cs typeface="Times New Roman" panose="02020603050405020304" pitchFamily="18" charset="0"/>
              </a:rPr>
              <a:t> </a:t>
            </a:r>
            <a:r>
              <a:rPr lang="en-US" sz="2400" spc="-25" dirty="0">
                <a:solidFill>
                  <a:srgbClr val="0F3B57"/>
                </a:solidFill>
                <a:latin typeface="Times New Roman" panose="02020603050405020304" pitchFamily="18" charset="0"/>
                <a:cs typeface="Times New Roman" panose="02020603050405020304" pitchFamily="18" charset="0"/>
              </a:rPr>
              <a:t>E</a:t>
            </a:r>
            <a:r>
              <a:rPr sz="2400" dirty="0">
                <a:solidFill>
                  <a:srgbClr val="0F3B57"/>
                </a:solidFill>
                <a:latin typeface="Times New Roman" panose="02020603050405020304" pitchFamily="18" charset="0"/>
                <a:cs typeface="Times New Roman" panose="02020603050405020304" pitchFamily="18" charset="0"/>
              </a:rPr>
              <a:t>mployee</a:t>
            </a:r>
            <a:r>
              <a:rPr sz="2400" spc="-20"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vs.</a:t>
            </a:r>
            <a:r>
              <a:rPr sz="2400" spc="-250" dirty="0">
                <a:solidFill>
                  <a:srgbClr val="0F3B57"/>
                </a:solidFill>
                <a:latin typeface="Times New Roman" panose="02020603050405020304" pitchFamily="18" charset="0"/>
                <a:cs typeface="Times New Roman" panose="02020603050405020304" pitchFamily="18" charset="0"/>
              </a:rPr>
              <a:t> </a:t>
            </a:r>
            <a:r>
              <a:rPr lang="en-US" sz="2400" spc="-10" dirty="0">
                <a:solidFill>
                  <a:srgbClr val="0F3B57"/>
                </a:solidFill>
                <a:latin typeface="Times New Roman" panose="02020603050405020304" pitchFamily="18" charset="0"/>
                <a:cs typeface="Times New Roman" panose="02020603050405020304" pitchFamily="18" charset="0"/>
              </a:rPr>
              <a:t>C</a:t>
            </a:r>
            <a:r>
              <a:rPr sz="2400" spc="-10" dirty="0">
                <a:solidFill>
                  <a:srgbClr val="0F3B57"/>
                </a:solidFill>
                <a:latin typeface="Times New Roman" panose="02020603050405020304" pitchFamily="18" charset="0"/>
                <a:cs typeface="Times New Roman" panose="02020603050405020304" pitchFamily="18" charset="0"/>
              </a:rPr>
              <a:t>ontractor</a:t>
            </a:r>
            <a:endParaRPr sz="2400" dirty="0">
              <a:solidFill>
                <a:srgbClr val="0F3B5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6607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073B3-60DC-7622-0769-D70203E3C5AC}"/>
              </a:ext>
            </a:extLst>
          </p:cNvPr>
          <p:cNvSpPr>
            <a:spLocks noGrp="1"/>
          </p:cNvSpPr>
          <p:nvPr>
            <p:ph type="title"/>
          </p:nvPr>
        </p:nvSpPr>
        <p:spPr>
          <a:xfrm>
            <a:off x="461743" y="431610"/>
            <a:ext cx="7863849" cy="827680"/>
          </a:xfrm>
        </p:spPr>
        <p:txBody>
          <a:bodyPr/>
          <a:lstStyle/>
          <a:p>
            <a:r>
              <a:rPr lang="en-US" b="1" dirty="0">
                <a:solidFill>
                  <a:schemeClr val="accent6"/>
                </a:solidFill>
                <a:latin typeface="Times New Roman" panose="02020603050405020304" pitchFamily="18" charset="0"/>
                <a:cs typeface="Times New Roman" panose="02020603050405020304" pitchFamily="18" charset="0"/>
              </a:rPr>
              <a:t>Is</a:t>
            </a:r>
            <a:r>
              <a:rPr lang="en-US" b="1" spc="-15"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there</a:t>
            </a:r>
            <a:r>
              <a:rPr lang="en-US" b="1" spc="-10"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a</a:t>
            </a:r>
            <a:r>
              <a:rPr lang="en-US" b="1" spc="-5"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limit</a:t>
            </a:r>
            <a:r>
              <a:rPr lang="en-US" b="1" spc="-10"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on the</a:t>
            </a:r>
            <a:r>
              <a:rPr lang="en-US" b="1" spc="-15"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number</a:t>
            </a:r>
            <a:r>
              <a:rPr lang="en-US" b="1" spc="5"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of</a:t>
            </a:r>
            <a:r>
              <a:rPr lang="en-US" b="1" spc="-10" dirty="0">
                <a:solidFill>
                  <a:schemeClr val="accent6"/>
                </a:solidFill>
                <a:latin typeface="Times New Roman" panose="02020603050405020304" pitchFamily="18" charset="0"/>
                <a:cs typeface="Times New Roman" panose="02020603050405020304" pitchFamily="18" charset="0"/>
              </a:rPr>
              <a:t> third-</a:t>
            </a:r>
            <a:r>
              <a:rPr lang="en-US" b="1" dirty="0">
                <a:solidFill>
                  <a:schemeClr val="accent6"/>
                </a:solidFill>
                <a:latin typeface="Times New Roman" panose="02020603050405020304" pitchFamily="18" charset="0"/>
                <a:cs typeface="Times New Roman" panose="02020603050405020304" pitchFamily="18" charset="0"/>
              </a:rPr>
              <a:t>party </a:t>
            </a:r>
            <a:r>
              <a:rPr lang="en-US" b="1" spc="-40" dirty="0">
                <a:solidFill>
                  <a:schemeClr val="accent6"/>
                </a:solidFill>
                <a:latin typeface="Times New Roman" panose="02020603050405020304" pitchFamily="18" charset="0"/>
                <a:cs typeface="Times New Roman" panose="02020603050405020304" pitchFamily="18" charset="0"/>
              </a:rPr>
              <a:t>payers </a:t>
            </a:r>
            <a:r>
              <a:rPr lang="en-US" b="1" dirty="0">
                <a:solidFill>
                  <a:schemeClr val="accent6"/>
                </a:solidFill>
                <a:latin typeface="Times New Roman" panose="02020603050405020304" pitchFamily="18" charset="0"/>
                <a:cs typeface="Times New Roman" panose="02020603050405020304" pitchFamily="18" charset="0"/>
              </a:rPr>
              <a:t>that</a:t>
            </a:r>
            <a:r>
              <a:rPr lang="en-US" b="1" spc="-45"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are</a:t>
            </a:r>
            <a:r>
              <a:rPr lang="en-US" b="1" spc="-35" dirty="0">
                <a:solidFill>
                  <a:schemeClr val="accent6"/>
                </a:solidFill>
                <a:latin typeface="Times New Roman" panose="02020603050405020304" pitchFamily="18" charset="0"/>
                <a:cs typeface="Times New Roman" panose="02020603050405020304" pitchFamily="18" charset="0"/>
              </a:rPr>
              <a:t> </a:t>
            </a:r>
            <a:r>
              <a:rPr lang="en-US" b="1" spc="-10" dirty="0">
                <a:solidFill>
                  <a:schemeClr val="accent6"/>
                </a:solidFill>
                <a:latin typeface="Times New Roman" panose="02020603050405020304" pitchFamily="18" charset="0"/>
                <a:cs typeface="Times New Roman" panose="02020603050405020304" pitchFamily="18" charset="0"/>
              </a:rPr>
              <a:t>reported?</a:t>
            </a:r>
            <a:endParaRPr lang="en-US" dirty="0">
              <a:solidFill>
                <a:schemeClr val="accent6"/>
              </a:solidFill>
              <a:latin typeface="Times New Roman" panose="02020603050405020304" pitchFamily="18" charset="0"/>
              <a:cs typeface="Times New Roman" panose="02020603050405020304" pitchFamily="18" charset="0"/>
            </a:endParaRPr>
          </a:p>
        </p:txBody>
      </p:sp>
      <p:sp>
        <p:nvSpPr>
          <p:cNvPr id="4" name="object 2">
            <a:extLst>
              <a:ext uri="{FF2B5EF4-FFF2-40B4-BE49-F238E27FC236}">
                <a16:creationId xmlns:a16="http://schemas.microsoft.com/office/drawing/2014/main" id="{4A835369-9FB4-9A9B-3E31-6BB82C1DD802}"/>
              </a:ext>
            </a:extLst>
          </p:cNvPr>
          <p:cNvSpPr txBox="1"/>
          <p:nvPr/>
        </p:nvSpPr>
        <p:spPr>
          <a:xfrm>
            <a:off x="948155" y="1789683"/>
            <a:ext cx="6891027" cy="1258358"/>
          </a:xfrm>
          <a:prstGeom prst="rect">
            <a:avLst/>
          </a:prstGeom>
        </p:spPr>
        <p:txBody>
          <a:bodyPr vert="horz" wrap="square" lIns="0" tIns="63500" rIns="0" bIns="0" rtlCol="0">
            <a:spAutoFit/>
          </a:bodyPr>
          <a:lstStyle/>
          <a:p>
            <a:pPr marL="469265" marR="5080" indent="-457200">
              <a:lnSpc>
                <a:spcPts val="3000"/>
              </a:lnSpc>
              <a:spcBef>
                <a:spcPts val="500"/>
              </a:spcBef>
              <a:buFont typeface="Arial" panose="020B0604020202020204" pitchFamily="34" charset="0"/>
              <a:buChar char="•"/>
              <a:tabLst>
                <a:tab pos="469265" algn="l"/>
                <a:tab pos="469900" algn="l"/>
              </a:tabLst>
            </a:pPr>
            <a:r>
              <a:rPr sz="2400" spc="-35" dirty="0">
                <a:solidFill>
                  <a:srgbClr val="0F3B57"/>
                </a:solidFill>
                <a:latin typeface="Times New Roman" panose="02020603050405020304" pitchFamily="18" charset="0"/>
                <a:cs typeface="Times New Roman" panose="02020603050405020304" pitchFamily="18" charset="0"/>
              </a:rPr>
              <a:t>No</a:t>
            </a:r>
            <a:r>
              <a:rPr lang="en-US" sz="2400" spc="-35" dirty="0">
                <a:solidFill>
                  <a:srgbClr val="0F3B57"/>
                </a:solidFill>
                <a:latin typeface="Times New Roman" panose="02020603050405020304" pitchFamily="18" charset="0"/>
                <a:cs typeface="Times New Roman" panose="02020603050405020304" pitchFamily="18" charset="0"/>
              </a:rPr>
              <a:t>!</a:t>
            </a:r>
            <a:endParaRPr lang="en-US" sz="1000" spc="-35" dirty="0">
              <a:solidFill>
                <a:srgbClr val="0F3B57"/>
              </a:solidFill>
              <a:latin typeface="Times New Roman" panose="02020603050405020304" pitchFamily="18" charset="0"/>
              <a:cs typeface="Times New Roman" panose="02020603050405020304" pitchFamily="18" charset="0"/>
            </a:endParaRPr>
          </a:p>
          <a:p>
            <a:pPr marL="469265" marR="5080" indent="-457200">
              <a:lnSpc>
                <a:spcPts val="3000"/>
              </a:lnSpc>
              <a:spcBef>
                <a:spcPts val="500"/>
              </a:spcBef>
              <a:buFont typeface="Arial" panose="020B0604020202020204" pitchFamily="34" charset="0"/>
              <a:buChar char="•"/>
              <a:tabLst>
                <a:tab pos="469265" algn="l"/>
                <a:tab pos="469900" algn="l"/>
              </a:tabLst>
            </a:pPr>
            <a:r>
              <a:rPr sz="2400" dirty="0">
                <a:solidFill>
                  <a:srgbClr val="0F3B57"/>
                </a:solidFill>
                <a:latin typeface="Times New Roman" panose="02020603050405020304" pitchFamily="18" charset="0"/>
                <a:cs typeface="Times New Roman" panose="02020603050405020304" pitchFamily="18" charset="0"/>
              </a:rPr>
              <a:t>Hospitals</a:t>
            </a:r>
            <a:r>
              <a:rPr sz="2400" spc="-4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are</a:t>
            </a:r>
            <a:r>
              <a:rPr sz="2400" spc="-3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required</a:t>
            </a:r>
            <a:r>
              <a:rPr sz="2400" spc="-3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to</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include</a:t>
            </a:r>
            <a:r>
              <a:rPr sz="2400" spc="-30"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all</a:t>
            </a:r>
            <a:r>
              <a:rPr sz="2400" b="1" spc="-25" dirty="0">
                <a:solidFill>
                  <a:srgbClr val="0F3B57"/>
                </a:solidFill>
                <a:latin typeface="Times New Roman" panose="02020603050405020304" pitchFamily="18" charset="0"/>
                <a:cs typeface="Times New Roman" panose="02020603050405020304" pitchFamily="18" charset="0"/>
              </a:rPr>
              <a:t> </a:t>
            </a:r>
            <a:r>
              <a:rPr sz="2400" spc="-75" dirty="0">
                <a:solidFill>
                  <a:srgbClr val="0F3B57"/>
                </a:solidFill>
                <a:latin typeface="Times New Roman" panose="02020603050405020304" pitchFamily="18" charset="0"/>
                <a:cs typeface="Times New Roman" panose="02020603050405020304" pitchFamily="18" charset="0"/>
              </a:rPr>
              <a:t>payer-</a:t>
            </a:r>
            <a:r>
              <a:rPr sz="2400" dirty="0">
                <a:solidFill>
                  <a:srgbClr val="0F3B57"/>
                </a:solidFill>
                <a:latin typeface="Times New Roman" panose="02020603050405020304" pitchFamily="18" charset="0"/>
                <a:cs typeface="Times New Roman" panose="02020603050405020304" pitchFamily="18" charset="0"/>
              </a:rPr>
              <a:t>specific</a:t>
            </a:r>
            <a:r>
              <a:rPr sz="2400" spc="-25"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standard charges,</a:t>
            </a:r>
            <a:r>
              <a:rPr sz="2400" spc="-29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for</a:t>
            </a:r>
            <a:r>
              <a:rPr sz="2400" spc="10"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all</a:t>
            </a:r>
            <a:r>
              <a:rPr sz="2400" b="1"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items and </a:t>
            </a:r>
            <a:r>
              <a:rPr sz="2400" spc="-10" dirty="0">
                <a:solidFill>
                  <a:srgbClr val="0F3B57"/>
                </a:solidFill>
                <a:latin typeface="Times New Roman" panose="02020603050405020304" pitchFamily="18" charset="0"/>
                <a:cs typeface="Times New Roman" panose="02020603050405020304" pitchFamily="18" charset="0"/>
              </a:rPr>
              <a:t>services</a:t>
            </a:r>
            <a:r>
              <a:rPr lang="en-US" sz="2400" spc="-10" dirty="0">
                <a:solidFill>
                  <a:srgbClr val="0F3B57"/>
                </a:solidFill>
                <a:latin typeface="Times New Roman" panose="02020603050405020304" pitchFamily="18" charset="0"/>
                <a:cs typeface="Times New Roman" panose="02020603050405020304" pitchFamily="18" charset="0"/>
              </a:rPr>
              <a:t>.</a:t>
            </a:r>
            <a:endParaRPr sz="2400" dirty="0">
              <a:solidFill>
                <a:srgbClr val="0F3B57"/>
              </a:solidFill>
              <a:latin typeface="Times New Roman" panose="02020603050405020304" pitchFamily="18" charset="0"/>
              <a:cs typeface="Times New Roman" panose="02020603050405020304" pitchFamily="18" charset="0"/>
            </a:endParaRPr>
          </a:p>
        </p:txBody>
      </p:sp>
      <p:pic>
        <p:nvPicPr>
          <p:cNvPr id="5" name="Picture 4" descr="A person working on her computer&#10;&#10;Description automatically generated with medium confidence">
            <a:extLst>
              <a:ext uri="{FF2B5EF4-FFF2-40B4-BE49-F238E27FC236}">
                <a16:creationId xmlns:a16="http://schemas.microsoft.com/office/drawing/2014/main" id="{532A90E9-2F00-A423-5BEB-8A0DAD323981}"/>
              </a:ext>
            </a:extLst>
          </p:cNvPr>
          <p:cNvPicPr>
            <a:picLocks noChangeAspect="1"/>
          </p:cNvPicPr>
          <p:nvPr/>
        </p:nvPicPr>
        <p:blipFill>
          <a:blip r:embed="rId2"/>
          <a:stretch>
            <a:fillRect/>
          </a:stretch>
        </p:blipFill>
        <p:spPr>
          <a:xfrm>
            <a:off x="4282108" y="3809960"/>
            <a:ext cx="3557074" cy="2371380"/>
          </a:xfrm>
          <a:prstGeom prst="rect">
            <a:avLst/>
          </a:prstGeom>
        </p:spPr>
      </p:pic>
    </p:spTree>
    <p:extLst>
      <p:ext uri="{BB962C8B-B14F-4D97-AF65-F5344CB8AC3E}">
        <p14:creationId xmlns:p14="http://schemas.microsoft.com/office/powerpoint/2010/main" val="557653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AAB39CA9-4305-F779-8A62-96B6415CE38E}"/>
              </a:ext>
            </a:extLst>
          </p:cNvPr>
          <p:cNvSpPr txBox="1">
            <a:spLocks noGrp="1"/>
          </p:cNvSpPr>
          <p:nvPr>
            <p:ph type="title"/>
          </p:nvPr>
        </p:nvSpPr>
        <p:spPr>
          <a:xfrm>
            <a:off x="385483" y="423462"/>
            <a:ext cx="8018778" cy="1218282"/>
          </a:xfrm>
          <a:prstGeom prst="rect">
            <a:avLst/>
          </a:prstGeom>
        </p:spPr>
        <p:txBody>
          <a:bodyPr vert="horz" wrap="square" lIns="0" tIns="63500" rIns="0" bIns="0" rtlCol="0">
            <a:spAutoFit/>
          </a:bodyPr>
          <a:lstStyle/>
          <a:p>
            <a:pPr marL="12065" marR="5080">
              <a:lnSpc>
                <a:spcPts val="3000"/>
              </a:lnSpc>
              <a:spcBef>
                <a:spcPts val="500"/>
              </a:spcBef>
            </a:pPr>
            <a:r>
              <a:rPr b="1" dirty="0">
                <a:solidFill>
                  <a:schemeClr val="accent6"/>
                </a:solidFill>
                <a:latin typeface="Times New Roman" panose="02020603050405020304" pitchFamily="18" charset="0"/>
                <a:cs typeface="Times New Roman" panose="02020603050405020304" pitchFamily="18" charset="0"/>
              </a:rPr>
              <a:t>If</a:t>
            </a:r>
            <a:r>
              <a:rPr b="1" spc="-35" dirty="0">
                <a:solidFill>
                  <a:schemeClr val="accent6"/>
                </a:solidFill>
                <a:latin typeface="Times New Roman" panose="02020603050405020304" pitchFamily="18" charset="0"/>
                <a:cs typeface="Times New Roman" panose="02020603050405020304" pitchFamily="18" charset="0"/>
              </a:rPr>
              <a:t> </a:t>
            </a:r>
            <a:r>
              <a:rPr b="1" dirty="0">
                <a:solidFill>
                  <a:schemeClr val="accent6"/>
                </a:solidFill>
                <a:latin typeface="Times New Roman" panose="02020603050405020304" pitchFamily="18" charset="0"/>
                <a:cs typeface="Times New Roman" panose="02020603050405020304" pitchFamily="18" charset="0"/>
              </a:rPr>
              <a:t>hospital</a:t>
            </a:r>
            <a:r>
              <a:rPr b="1" spc="-20" dirty="0">
                <a:solidFill>
                  <a:schemeClr val="accent6"/>
                </a:solidFill>
                <a:latin typeface="Times New Roman" panose="02020603050405020304" pitchFamily="18" charset="0"/>
                <a:cs typeface="Times New Roman" panose="02020603050405020304" pitchFamily="18" charset="0"/>
              </a:rPr>
              <a:t> </a:t>
            </a:r>
            <a:r>
              <a:rPr b="1" dirty="0">
                <a:solidFill>
                  <a:schemeClr val="accent6"/>
                </a:solidFill>
                <a:latin typeface="Times New Roman" panose="02020603050405020304" pitchFamily="18" charset="0"/>
                <a:cs typeface="Times New Roman" panose="02020603050405020304" pitchFamily="18" charset="0"/>
              </a:rPr>
              <a:t>does</a:t>
            </a:r>
            <a:r>
              <a:rPr b="1" spc="-25" dirty="0">
                <a:solidFill>
                  <a:schemeClr val="accent6"/>
                </a:solidFill>
                <a:latin typeface="Times New Roman" panose="02020603050405020304" pitchFamily="18" charset="0"/>
                <a:cs typeface="Times New Roman" panose="02020603050405020304" pitchFamily="18" charset="0"/>
              </a:rPr>
              <a:t> </a:t>
            </a:r>
            <a:r>
              <a:rPr b="1" dirty="0">
                <a:solidFill>
                  <a:schemeClr val="accent6"/>
                </a:solidFill>
                <a:latin typeface="Times New Roman" panose="02020603050405020304" pitchFamily="18" charset="0"/>
                <a:cs typeface="Times New Roman" panose="02020603050405020304" pitchFamily="18" charset="0"/>
              </a:rPr>
              <a:t>not</a:t>
            </a:r>
            <a:r>
              <a:rPr b="1" spc="-25" dirty="0">
                <a:solidFill>
                  <a:schemeClr val="accent6"/>
                </a:solidFill>
                <a:latin typeface="Times New Roman" panose="02020603050405020304" pitchFamily="18" charset="0"/>
                <a:cs typeface="Times New Roman" panose="02020603050405020304" pitchFamily="18" charset="0"/>
              </a:rPr>
              <a:t> </a:t>
            </a:r>
            <a:r>
              <a:rPr b="1" dirty="0">
                <a:solidFill>
                  <a:schemeClr val="accent6"/>
                </a:solidFill>
                <a:latin typeface="Times New Roman" panose="02020603050405020304" pitchFamily="18" charset="0"/>
                <a:cs typeface="Times New Roman" panose="02020603050405020304" pitchFamily="18" charset="0"/>
              </a:rPr>
              <a:t>have</a:t>
            </a:r>
            <a:r>
              <a:rPr b="1" spc="-20" dirty="0">
                <a:solidFill>
                  <a:schemeClr val="accent6"/>
                </a:solidFill>
                <a:latin typeface="Times New Roman" panose="02020603050405020304" pitchFamily="18" charset="0"/>
                <a:cs typeface="Times New Roman" panose="02020603050405020304" pitchFamily="18" charset="0"/>
              </a:rPr>
              <a:t> </a:t>
            </a:r>
            <a:r>
              <a:rPr b="1" dirty="0">
                <a:solidFill>
                  <a:schemeClr val="accent6"/>
                </a:solidFill>
                <a:latin typeface="Times New Roman" panose="02020603050405020304" pitchFamily="18" charset="0"/>
                <a:cs typeface="Times New Roman" panose="02020603050405020304" pitchFamily="18" charset="0"/>
              </a:rPr>
              <a:t>a</a:t>
            </a:r>
            <a:r>
              <a:rPr b="1" spc="-30" dirty="0">
                <a:solidFill>
                  <a:schemeClr val="accent6"/>
                </a:solidFill>
                <a:latin typeface="Times New Roman" panose="02020603050405020304" pitchFamily="18" charset="0"/>
                <a:cs typeface="Times New Roman" panose="02020603050405020304" pitchFamily="18" charset="0"/>
              </a:rPr>
              <a:t> </a:t>
            </a:r>
            <a:r>
              <a:rPr b="1" dirty="0">
                <a:solidFill>
                  <a:schemeClr val="accent6"/>
                </a:solidFill>
                <a:latin typeface="Times New Roman" panose="02020603050405020304" pitchFamily="18" charset="0"/>
                <a:cs typeface="Times New Roman" panose="02020603050405020304" pitchFamily="18" charset="0"/>
              </a:rPr>
              <a:t>standard</a:t>
            </a:r>
            <a:r>
              <a:rPr b="1" spc="-20" dirty="0">
                <a:solidFill>
                  <a:schemeClr val="accent6"/>
                </a:solidFill>
                <a:latin typeface="Times New Roman" panose="02020603050405020304" pitchFamily="18" charset="0"/>
                <a:cs typeface="Times New Roman" panose="02020603050405020304" pitchFamily="18" charset="0"/>
              </a:rPr>
              <a:t> </a:t>
            </a:r>
            <a:r>
              <a:rPr b="1" dirty="0">
                <a:solidFill>
                  <a:schemeClr val="accent6"/>
                </a:solidFill>
                <a:latin typeface="Times New Roman" panose="02020603050405020304" pitchFamily="18" charset="0"/>
                <a:cs typeface="Times New Roman" panose="02020603050405020304" pitchFamily="18" charset="0"/>
              </a:rPr>
              <a:t>charge</a:t>
            </a:r>
            <a:r>
              <a:rPr b="1" spc="-20" dirty="0">
                <a:solidFill>
                  <a:schemeClr val="accent6"/>
                </a:solidFill>
                <a:latin typeface="Times New Roman" panose="02020603050405020304" pitchFamily="18" charset="0"/>
                <a:cs typeface="Times New Roman" panose="02020603050405020304" pitchFamily="18" charset="0"/>
              </a:rPr>
              <a:t> </a:t>
            </a:r>
            <a:r>
              <a:rPr b="1" dirty="0">
                <a:solidFill>
                  <a:schemeClr val="accent6"/>
                </a:solidFill>
                <a:latin typeface="Times New Roman" panose="02020603050405020304" pitchFamily="18" charset="0"/>
                <a:cs typeface="Times New Roman" panose="02020603050405020304" pitchFamily="18" charset="0"/>
              </a:rPr>
              <a:t>for</a:t>
            </a:r>
            <a:r>
              <a:rPr b="1" spc="-35" dirty="0">
                <a:solidFill>
                  <a:schemeClr val="accent6"/>
                </a:solidFill>
                <a:latin typeface="Times New Roman" panose="02020603050405020304" pitchFamily="18" charset="0"/>
                <a:cs typeface="Times New Roman" panose="02020603050405020304" pitchFamily="18" charset="0"/>
              </a:rPr>
              <a:t> </a:t>
            </a:r>
            <a:r>
              <a:rPr b="1" dirty="0">
                <a:solidFill>
                  <a:schemeClr val="accent6"/>
                </a:solidFill>
                <a:latin typeface="Times New Roman" panose="02020603050405020304" pitchFamily="18" charset="0"/>
                <a:cs typeface="Times New Roman" panose="02020603050405020304" pitchFamily="18" charset="0"/>
              </a:rPr>
              <a:t>some</a:t>
            </a:r>
            <a:r>
              <a:rPr b="1" spc="-20" dirty="0">
                <a:solidFill>
                  <a:schemeClr val="accent6"/>
                </a:solidFill>
                <a:latin typeface="Times New Roman" panose="02020603050405020304" pitchFamily="18" charset="0"/>
                <a:cs typeface="Times New Roman" panose="02020603050405020304" pitchFamily="18" charset="0"/>
              </a:rPr>
              <a:t> </a:t>
            </a:r>
            <a:r>
              <a:rPr b="1" dirty="0">
                <a:solidFill>
                  <a:schemeClr val="accent6"/>
                </a:solidFill>
                <a:latin typeface="Times New Roman" panose="02020603050405020304" pitchFamily="18" charset="0"/>
                <a:cs typeface="Times New Roman" panose="02020603050405020304" pitchFamily="18" charset="0"/>
              </a:rPr>
              <a:t>items</a:t>
            </a:r>
            <a:r>
              <a:rPr b="1" spc="-20" dirty="0">
                <a:solidFill>
                  <a:schemeClr val="accent6"/>
                </a:solidFill>
                <a:latin typeface="Times New Roman" panose="02020603050405020304" pitchFamily="18" charset="0"/>
                <a:cs typeface="Times New Roman" panose="02020603050405020304" pitchFamily="18" charset="0"/>
              </a:rPr>
              <a:t> (for </a:t>
            </a:r>
            <a:r>
              <a:rPr b="1" dirty="0">
                <a:solidFill>
                  <a:schemeClr val="accent6"/>
                </a:solidFill>
                <a:latin typeface="Times New Roman" panose="02020603050405020304" pitchFamily="18" charset="0"/>
                <a:cs typeface="Times New Roman" panose="02020603050405020304" pitchFamily="18" charset="0"/>
              </a:rPr>
              <a:t>example,</a:t>
            </a:r>
            <a:r>
              <a:rPr b="1" spc="-280" dirty="0">
                <a:solidFill>
                  <a:schemeClr val="accent6"/>
                </a:solidFill>
                <a:latin typeface="Times New Roman" panose="02020603050405020304" pitchFamily="18" charset="0"/>
                <a:cs typeface="Times New Roman" panose="02020603050405020304" pitchFamily="18" charset="0"/>
              </a:rPr>
              <a:t> </a:t>
            </a:r>
            <a:r>
              <a:rPr b="1" dirty="0">
                <a:solidFill>
                  <a:schemeClr val="accent6"/>
                </a:solidFill>
                <a:latin typeface="Times New Roman" panose="02020603050405020304" pitchFamily="18" charset="0"/>
                <a:cs typeface="Times New Roman" panose="02020603050405020304" pitchFamily="18" charset="0"/>
              </a:rPr>
              <a:t>a</a:t>
            </a:r>
            <a:r>
              <a:rPr b="1" spc="-30" dirty="0">
                <a:solidFill>
                  <a:schemeClr val="accent6"/>
                </a:solidFill>
                <a:latin typeface="Times New Roman" panose="02020603050405020304" pitchFamily="18" charset="0"/>
                <a:cs typeface="Times New Roman" panose="02020603050405020304" pitchFamily="18" charset="0"/>
              </a:rPr>
              <a:t> </a:t>
            </a:r>
            <a:r>
              <a:rPr b="1" dirty="0">
                <a:solidFill>
                  <a:schemeClr val="accent6"/>
                </a:solidFill>
                <a:latin typeface="Times New Roman" panose="02020603050405020304" pitchFamily="18" charset="0"/>
                <a:cs typeface="Times New Roman" panose="02020603050405020304" pitchFamily="18" charset="0"/>
              </a:rPr>
              <a:t>gross</a:t>
            </a:r>
            <a:r>
              <a:rPr b="1" spc="-10" dirty="0">
                <a:solidFill>
                  <a:schemeClr val="accent6"/>
                </a:solidFill>
                <a:latin typeface="Times New Roman" panose="02020603050405020304" pitchFamily="18" charset="0"/>
                <a:cs typeface="Times New Roman" panose="02020603050405020304" pitchFamily="18" charset="0"/>
              </a:rPr>
              <a:t> </a:t>
            </a:r>
            <a:r>
              <a:rPr b="1" dirty="0">
                <a:solidFill>
                  <a:schemeClr val="accent6"/>
                </a:solidFill>
                <a:latin typeface="Times New Roman" panose="02020603050405020304" pitchFamily="18" charset="0"/>
                <a:cs typeface="Times New Roman" panose="02020603050405020304" pitchFamily="18" charset="0"/>
              </a:rPr>
              <a:t>charge</a:t>
            </a:r>
            <a:r>
              <a:rPr b="1" spc="-15" dirty="0">
                <a:solidFill>
                  <a:schemeClr val="accent6"/>
                </a:solidFill>
                <a:latin typeface="Times New Roman" panose="02020603050405020304" pitchFamily="18" charset="0"/>
                <a:cs typeface="Times New Roman" panose="02020603050405020304" pitchFamily="18" charset="0"/>
              </a:rPr>
              <a:t> </a:t>
            </a:r>
            <a:r>
              <a:rPr b="1" dirty="0">
                <a:solidFill>
                  <a:schemeClr val="accent6"/>
                </a:solidFill>
                <a:latin typeface="Times New Roman" panose="02020603050405020304" pitchFamily="18" charset="0"/>
                <a:cs typeface="Times New Roman" panose="02020603050405020304" pitchFamily="18" charset="0"/>
              </a:rPr>
              <a:t>for</a:t>
            </a:r>
            <a:r>
              <a:rPr b="1" spc="-25" dirty="0">
                <a:solidFill>
                  <a:schemeClr val="accent6"/>
                </a:solidFill>
                <a:latin typeface="Times New Roman" panose="02020603050405020304" pitchFamily="18" charset="0"/>
                <a:cs typeface="Times New Roman" panose="02020603050405020304" pitchFamily="18" charset="0"/>
              </a:rPr>
              <a:t> </a:t>
            </a:r>
            <a:r>
              <a:rPr b="1" dirty="0">
                <a:solidFill>
                  <a:schemeClr val="accent6"/>
                </a:solidFill>
                <a:latin typeface="Times New Roman" panose="02020603050405020304" pitchFamily="18" charset="0"/>
                <a:cs typeface="Times New Roman" panose="02020603050405020304" pitchFamily="18" charset="0"/>
              </a:rPr>
              <a:t>service</a:t>
            </a:r>
            <a:r>
              <a:rPr b="1" spc="-10" dirty="0">
                <a:solidFill>
                  <a:schemeClr val="accent6"/>
                </a:solidFill>
                <a:latin typeface="Times New Roman" panose="02020603050405020304" pitchFamily="18" charset="0"/>
                <a:cs typeface="Times New Roman" panose="02020603050405020304" pitchFamily="18" charset="0"/>
              </a:rPr>
              <a:t> </a:t>
            </a:r>
            <a:r>
              <a:rPr b="1" dirty="0">
                <a:solidFill>
                  <a:schemeClr val="accent6"/>
                </a:solidFill>
                <a:latin typeface="Times New Roman" panose="02020603050405020304" pitchFamily="18" charset="0"/>
                <a:cs typeface="Times New Roman" panose="02020603050405020304" pitchFamily="18" charset="0"/>
              </a:rPr>
              <a:t>packages)</a:t>
            </a:r>
            <a:r>
              <a:rPr lang="en-US" b="1" dirty="0">
                <a:solidFill>
                  <a:schemeClr val="accent6"/>
                </a:solidFill>
                <a:latin typeface="Times New Roman" panose="02020603050405020304" pitchFamily="18" charset="0"/>
                <a:cs typeface="Times New Roman" panose="02020603050405020304" pitchFamily="18" charset="0"/>
              </a:rPr>
              <a:t>,</a:t>
            </a:r>
            <a:r>
              <a:rPr b="1" spc="-25" dirty="0">
                <a:solidFill>
                  <a:schemeClr val="accent6"/>
                </a:solidFill>
                <a:latin typeface="Times New Roman" panose="02020603050405020304" pitchFamily="18" charset="0"/>
                <a:cs typeface="Times New Roman" panose="02020603050405020304" pitchFamily="18" charset="0"/>
              </a:rPr>
              <a:t> </a:t>
            </a:r>
            <a:r>
              <a:rPr b="1" dirty="0">
                <a:solidFill>
                  <a:schemeClr val="accent6"/>
                </a:solidFill>
                <a:latin typeface="Times New Roman" panose="02020603050405020304" pitchFamily="18" charset="0"/>
                <a:cs typeface="Times New Roman" panose="02020603050405020304" pitchFamily="18" charset="0"/>
              </a:rPr>
              <a:t>should/can</a:t>
            </a:r>
            <a:r>
              <a:rPr b="1" spc="-10" dirty="0">
                <a:solidFill>
                  <a:schemeClr val="accent6"/>
                </a:solidFill>
                <a:latin typeface="Times New Roman" panose="02020603050405020304" pitchFamily="18" charset="0"/>
                <a:cs typeface="Times New Roman" panose="02020603050405020304" pitchFamily="18" charset="0"/>
              </a:rPr>
              <a:t> </a:t>
            </a:r>
            <a:r>
              <a:rPr b="1" spc="-25" dirty="0">
                <a:solidFill>
                  <a:schemeClr val="accent6"/>
                </a:solidFill>
                <a:latin typeface="Times New Roman" panose="02020603050405020304" pitchFamily="18" charset="0"/>
                <a:cs typeface="Times New Roman" panose="02020603050405020304" pitchFamily="18" charset="0"/>
              </a:rPr>
              <a:t>it </a:t>
            </a:r>
            <a:r>
              <a:rPr b="1" dirty="0">
                <a:solidFill>
                  <a:schemeClr val="accent6"/>
                </a:solidFill>
                <a:latin typeface="Times New Roman" panose="02020603050405020304" pitchFamily="18" charset="0"/>
                <a:cs typeface="Times New Roman" panose="02020603050405020304" pitchFamily="18" charset="0"/>
              </a:rPr>
              <a:t>report</a:t>
            </a:r>
            <a:r>
              <a:rPr b="1" spc="-60" dirty="0">
                <a:solidFill>
                  <a:schemeClr val="accent6"/>
                </a:solidFill>
                <a:latin typeface="Times New Roman" panose="02020603050405020304" pitchFamily="18" charset="0"/>
                <a:cs typeface="Times New Roman" panose="02020603050405020304" pitchFamily="18" charset="0"/>
              </a:rPr>
              <a:t> </a:t>
            </a:r>
            <a:r>
              <a:rPr b="1" dirty="0">
                <a:solidFill>
                  <a:schemeClr val="accent6"/>
                </a:solidFill>
                <a:latin typeface="Times New Roman" panose="02020603050405020304" pitchFamily="18" charset="0"/>
                <a:cs typeface="Times New Roman" panose="02020603050405020304" pitchFamily="18" charset="0"/>
              </a:rPr>
              <a:t>an</a:t>
            </a:r>
            <a:r>
              <a:rPr b="1" spc="-45" dirty="0">
                <a:solidFill>
                  <a:schemeClr val="accent6"/>
                </a:solidFill>
                <a:latin typeface="Times New Roman" panose="02020603050405020304" pitchFamily="18" charset="0"/>
                <a:cs typeface="Times New Roman" panose="02020603050405020304" pitchFamily="18" charset="0"/>
              </a:rPr>
              <a:t> </a:t>
            </a:r>
            <a:r>
              <a:rPr b="1" spc="-20" dirty="0">
                <a:solidFill>
                  <a:schemeClr val="accent6"/>
                </a:solidFill>
                <a:latin typeface="Times New Roman" panose="02020603050405020304" pitchFamily="18" charset="0"/>
                <a:cs typeface="Times New Roman" panose="02020603050405020304" pitchFamily="18" charset="0"/>
              </a:rPr>
              <a:t>average</a:t>
            </a:r>
            <a:r>
              <a:rPr b="1" spc="-40" dirty="0">
                <a:solidFill>
                  <a:schemeClr val="accent6"/>
                </a:solidFill>
                <a:latin typeface="Times New Roman" panose="02020603050405020304" pitchFamily="18" charset="0"/>
                <a:cs typeface="Times New Roman" panose="02020603050405020304" pitchFamily="18" charset="0"/>
              </a:rPr>
              <a:t> </a:t>
            </a:r>
            <a:r>
              <a:rPr b="1" spc="-10" dirty="0">
                <a:solidFill>
                  <a:schemeClr val="accent6"/>
                </a:solidFill>
                <a:latin typeface="Times New Roman" panose="02020603050405020304" pitchFamily="18" charset="0"/>
                <a:cs typeface="Times New Roman" panose="02020603050405020304" pitchFamily="18" charset="0"/>
              </a:rPr>
              <a:t>charge?</a:t>
            </a:r>
            <a:endParaRPr dirty="0">
              <a:solidFill>
                <a:schemeClr val="accent6"/>
              </a:solidFill>
              <a:latin typeface="Times New Roman" panose="02020603050405020304" pitchFamily="18" charset="0"/>
              <a:cs typeface="Times New Roman" panose="02020603050405020304" pitchFamily="18" charset="0"/>
            </a:endParaRPr>
          </a:p>
        </p:txBody>
      </p:sp>
      <p:sp>
        <p:nvSpPr>
          <p:cNvPr id="5" name="object 2">
            <a:extLst>
              <a:ext uri="{FF2B5EF4-FFF2-40B4-BE49-F238E27FC236}">
                <a16:creationId xmlns:a16="http://schemas.microsoft.com/office/drawing/2014/main" id="{6D45EE98-CD5A-24BC-0333-40967B5DCE2D}"/>
              </a:ext>
            </a:extLst>
          </p:cNvPr>
          <p:cNvSpPr txBox="1"/>
          <p:nvPr/>
        </p:nvSpPr>
        <p:spPr>
          <a:xfrm>
            <a:off x="398225" y="1924876"/>
            <a:ext cx="7851924" cy="4266809"/>
          </a:xfrm>
          <a:prstGeom prst="rect">
            <a:avLst/>
          </a:prstGeom>
        </p:spPr>
        <p:txBody>
          <a:bodyPr vert="horz" wrap="square" lIns="0" tIns="48260" rIns="0" bIns="0" rtlCol="0">
            <a:spAutoFit/>
          </a:bodyPr>
          <a:lstStyle/>
          <a:p>
            <a:pPr marL="469265" marR="5080" indent="-457200">
              <a:lnSpc>
                <a:spcPct val="90300"/>
              </a:lnSpc>
              <a:spcBef>
                <a:spcPts val="380"/>
              </a:spcBef>
              <a:buFont typeface="Arial" panose="020B0604020202020204" pitchFamily="34" charset="0"/>
              <a:buChar char="•"/>
              <a:tabLst>
                <a:tab pos="469265" algn="l"/>
                <a:tab pos="469900" algn="l"/>
              </a:tabLst>
            </a:pPr>
            <a:r>
              <a:rPr sz="2400" dirty="0">
                <a:solidFill>
                  <a:srgbClr val="0F3B57"/>
                </a:solidFill>
                <a:latin typeface="Times New Roman" panose="02020603050405020304" pitchFamily="18" charset="0"/>
                <a:cs typeface="Times New Roman" panose="02020603050405020304" pitchFamily="18" charset="0"/>
              </a:rPr>
              <a:t>In</a:t>
            </a:r>
            <a:r>
              <a:rPr sz="2400" spc="-3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response</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to</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request</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to</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use</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averages</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for</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shoppable</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services,</a:t>
            </a:r>
            <a:r>
              <a:rPr sz="2400" spc="-25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CMS</a:t>
            </a:r>
            <a:r>
              <a:rPr sz="2400" spc="-20"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states </a:t>
            </a:r>
            <a:r>
              <a:rPr sz="2400" dirty="0">
                <a:solidFill>
                  <a:srgbClr val="0F3B57"/>
                </a:solidFill>
                <a:latin typeface="Times New Roman" panose="02020603050405020304" pitchFamily="18" charset="0"/>
                <a:cs typeface="Times New Roman" panose="02020603050405020304" pitchFamily="18" charset="0"/>
              </a:rPr>
              <a:t>that</a:t>
            </a:r>
            <a:r>
              <a:rPr sz="2400" spc="-24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“Average</a:t>
            </a:r>
            <a:r>
              <a:rPr sz="2400" b="1" spc="-50"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charges</a:t>
            </a:r>
            <a:r>
              <a:rPr sz="2400" b="1" spc="-2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based</a:t>
            </a:r>
            <a:r>
              <a:rPr sz="2400" b="1" spc="-2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on</a:t>
            </a:r>
            <a:r>
              <a:rPr sz="2400" b="1" spc="-2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prior</a:t>
            </a:r>
            <a:r>
              <a:rPr sz="2400" b="1" spc="-2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years</a:t>
            </a:r>
            <a:r>
              <a:rPr sz="2400" b="1" spc="-2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would</a:t>
            </a:r>
            <a:r>
              <a:rPr sz="2400" b="1" spc="-2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not</a:t>
            </a:r>
            <a:r>
              <a:rPr sz="2400" b="1" spc="-2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be</a:t>
            </a:r>
            <a:r>
              <a:rPr sz="2400" b="1" spc="-2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acceptable,</a:t>
            </a:r>
            <a:r>
              <a:rPr sz="2400" b="1" spc="-25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as</a:t>
            </a:r>
            <a:r>
              <a:rPr sz="2400" spc="-20" dirty="0">
                <a:solidFill>
                  <a:srgbClr val="0F3B57"/>
                </a:solidFill>
                <a:latin typeface="Times New Roman" panose="02020603050405020304" pitchFamily="18" charset="0"/>
                <a:cs typeface="Times New Roman" panose="02020603050405020304" pitchFamily="18" charset="0"/>
              </a:rPr>
              <a:t> average </a:t>
            </a:r>
            <a:r>
              <a:rPr sz="2400" dirty="0">
                <a:solidFill>
                  <a:srgbClr val="0F3B57"/>
                </a:solidFill>
                <a:latin typeface="Times New Roman" panose="02020603050405020304" pitchFamily="18" charset="0"/>
                <a:cs typeface="Times New Roman" panose="02020603050405020304" pitchFamily="18" charset="0"/>
              </a:rPr>
              <a:t>charge</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is</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not</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one</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of</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the</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types</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of</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standard</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charges</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we</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are</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finalizing</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in</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this</a:t>
            </a:r>
            <a:r>
              <a:rPr sz="2400" spc="-15"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rule.” </a:t>
            </a:r>
            <a:endParaRPr lang="en-US" sz="2400" spc="-10" dirty="0">
              <a:solidFill>
                <a:srgbClr val="0F3B57"/>
              </a:solidFill>
              <a:latin typeface="Times New Roman" panose="02020603050405020304" pitchFamily="18" charset="0"/>
              <a:cs typeface="Times New Roman" panose="02020603050405020304" pitchFamily="18" charset="0"/>
            </a:endParaRPr>
          </a:p>
          <a:p>
            <a:pPr marL="12065" marR="5080">
              <a:lnSpc>
                <a:spcPct val="90300"/>
              </a:lnSpc>
              <a:spcBef>
                <a:spcPts val="380"/>
              </a:spcBef>
              <a:tabLst>
                <a:tab pos="469265" algn="l"/>
                <a:tab pos="469900" algn="l"/>
              </a:tabLst>
            </a:pPr>
            <a:r>
              <a:rPr lang="en-US" sz="2400" i="1" spc="-10" dirty="0">
                <a:solidFill>
                  <a:srgbClr val="0F3B57"/>
                </a:solidFill>
                <a:latin typeface="Times New Roman" panose="02020603050405020304" pitchFamily="18" charset="0"/>
                <a:cs typeface="Times New Roman" panose="02020603050405020304" pitchFamily="18" charset="0"/>
              </a:rPr>
              <a:t>			</a:t>
            </a:r>
            <a:r>
              <a:rPr i="1" dirty="0">
                <a:solidFill>
                  <a:srgbClr val="0F3B57"/>
                </a:solidFill>
                <a:latin typeface="Times New Roman" panose="02020603050405020304" pitchFamily="18" charset="0"/>
                <a:cs typeface="Times New Roman" panose="02020603050405020304" pitchFamily="18" charset="0"/>
              </a:rPr>
              <a:t>See</a:t>
            </a:r>
            <a:r>
              <a:rPr i="1" spc="-55" dirty="0">
                <a:solidFill>
                  <a:srgbClr val="0F3B57"/>
                </a:solidFill>
                <a:latin typeface="Times New Roman" panose="02020603050405020304" pitchFamily="18" charset="0"/>
                <a:cs typeface="Times New Roman" panose="02020603050405020304" pitchFamily="18" charset="0"/>
              </a:rPr>
              <a:t> </a:t>
            </a:r>
            <a:r>
              <a:rPr dirty="0">
                <a:solidFill>
                  <a:srgbClr val="0F3B57"/>
                </a:solidFill>
                <a:latin typeface="Times New Roman" panose="02020603050405020304" pitchFamily="18" charset="0"/>
                <a:cs typeface="Times New Roman" panose="02020603050405020304" pitchFamily="18" charset="0"/>
              </a:rPr>
              <a:t>84</a:t>
            </a:r>
            <a:r>
              <a:rPr spc="-25" dirty="0">
                <a:solidFill>
                  <a:srgbClr val="0F3B57"/>
                </a:solidFill>
                <a:latin typeface="Times New Roman" panose="02020603050405020304" pitchFamily="18" charset="0"/>
                <a:cs typeface="Times New Roman" panose="02020603050405020304" pitchFamily="18" charset="0"/>
              </a:rPr>
              <a:t> </a:t>
            </a:r>
            <a:r>
              <a:rPr dirty="0">
                <a:solidFill>
                  <a:srgbClr val="0F3B57"/>
                </a:solidFill>
                <a:latin typeface="Times New Roman" panose="02020603050405020304" pitchFamily="18" charset="0"/>
                <a:cs typeface="Times New Roman" panose="02020603050405020304" pitchFamily="18" charset="0"/>
              </a:rPr>
              <a:t>FR</a:t>
            </a:r>
            <a:r>
              <a:rPr spc="-20" dirty="0">
                <a:solidFill>
                  <a:srgbClr val="0F3B57"/>
                </a:solidFill>
                <a:latin typeface="Times New Roman" panose="02020603050405020304" pitchFamily="18" charset="0"/>
                <a:cs typeface="Times New Roman" panose="02020603050405020304" pitchFamily="18" charset="0"/>
              </a:rPr>
              <a:t> </a:t>
            </a:r>
            <a:r>
              <a:rPr dirty="0">
                <a:solidFill>
                  <a:srgbClr val="0F3B57"/>
                </a:solidFill>
                <a:latin typeface="Times New Roman" panose="02020603050405020304" pitchFamily="18" charset="0"/>
                <a:cs typeface="Times New Roman" panose="02020603050405020304" pitchFamily="18" charset="0"/>
              </a:rPr>
              <a:t>65571,</a:t>
            </a:r>
            <a:r>
              <a:rPr spc="-250" dirty="0">
                <a:solidFill>
                  <a:srgbClr val="0F3B57"/>
                </a:solidFill>
                <a:latin typeface="Times New Roman" panose="02020603050405020304" pitchFamily="18" charset="0"/>
                <a:cs typeface="Times New Roman" panose="02020603050405020304" pitchFamily="18" charset="0"/>
              </a:rPr>
              <a:t> </a:t>
            </a:r>
            <a:r>
              <a:rPr dirty="0">
                <a:solidFill>
                  <a:srgbClr val="0F3B57"/>
                </a:solidFill>
                <a:latin typeface="Times New Roman" panose="02020603050405020304" pitchFamily="18" charset="0"/>
                <a:cs typeface="Times New Roman" panose="02020603050405020304" pitchFamily="18" charset="0"/>
              </a:rPr>
              <a:t>November</a:t>
            </a:r>
            <a:r>
              <a:rPr spc="-20" dirty="0">
                <a:solidFill>
                  <a:srgbClr val="0F3B57"/>
                </a:solidFill>
                <a:latin typeface="Times New Roman" panose="02020603050405020304" pitchFamily="18" charset="0"/>
                <a:cs typeface="Times New Roman" panose="02020603050405020304" pitchFamily="18" charset="0"/>
              </a:rPr>
              <a:t> </a:t>
            </a:r>
            <a:r>
              <a:rPr dirty="0">
                <a:solidFill>
                  <a:srgbClr val="0F3B57"/>
                </a:solidFill>
                <a:latin typeface="Times New Roman" panose="02020603050405020304" pitchFamily="18" charset="0"/>
                <a:cs typeface="Times New Roman" panose="02020603050405020304" pitchFamily="18" charset="0"/>
              </a:rPr>
              <a:t>27,</a:t>
            </a:r>
            <a:r>
              <a:rPr spc="-250" dirty="0">
                <a:solidFill>
                  <a:srgbClr val="0F3B57"/>
                </a:solidFill>
                <a:latin typeface="Times New Roman" panose="02020603050405020304" pitchFamily="18" charset="0"/>
                <a:cs typeface="Times New Roman" panose="02020603050405020304" pitchFamily="18" charset="0"/>
              </a:rPr>
              <a:t> </a:t>
            </a:r>
            <a:r>
              <a:rPr spc="-20" dirty="0">
                <a:solidFill>
                  <a:srgbClr val="0F3B57"/>
                </a:solidFill>
                <a:latin typeface="Times New Roman" panose="02020603050405020304" pitchFamily="18" charset="0"/>
                <a:cs typeface="Times New Roman" panose="02020603050405020304" pitchFamily="18" charset="0"/>
              </a:rPr>
              <a:t>2019</a:t>
            </a:r>
            <a:endParaRPr dirty="0">
              <a:solidFill>
                <a:srgbClr val="0F3B57"/>
              </a:solidFill>
              <a:latin typeface="Times New Roman" panose="02020603050405020304" pitchFamily="18" charset="0"/>
              <a:cs typeface="Times New Roman" panose="02020603050405020304" pitchFamily="18" charset="0"/>
            </a:endParaRPr>
          </a:p>
          <a:p>
            <a:pPr marL="469265" marR="5080" indent="-457200">
              <a:lnSpc>
                <a:spcPct val="90300"/>
              </a:lnSpc>
              <a:spcBef>
                <a:spcPts val="380"/>
              </a:spcBef>
              <a:buFont typeface="Arial" panose="020B0604020202020204" pitchFamily="34" charset="0"/>
              <a:buChar char="•"/>
              <a:tabLst>
                <a:tab pos="469265" algn="l"/>
                <a:tab pos="469900" algn="l"/>
              </a:tabLst>
            </a:pPr>
            <a:r>
              <a:rPr sz="2400" dirty="0">
                <a:solidFill>
                  <a:srgbClr val="0F3B57"/>
                </a:solidFill>
                <a:latin typeface="Times New Roman" panose="02020603050405020304" pitchFamily="18" charset="0"/>
                <a:cs typeface="Times New Roman" panose="02020603050405020304" pitchFamily="18" charset="0"/>
              </a:rPr>
              <a:t>CMS concluded that the most beneficial standard</a:t>
            </a:r>
            <a:r>
              <a:rPr lang="en-US" sz="240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charge information for consumers would </a:t>
            </a:r>
            <a:r>
              <a:rPr sz="2400" b="1" dirty="0">
                <a:solidFill>
                  <a:srgbClr val="0F3B57"/>
                </a:solidFill>
                <a:latin typeface="Times New Roman" panose="02020603050405020304" pitchFamily="18" charset="0"/>
                <a:cs typeface="Times New Roman" panose="02020603050405020304" pitchFamily="18" charset="0"/>
              </a:rPr>
              <a:t>include requiring disclosure of payer-specific negotiated charges for each item or service, in addition to the gross charge, and a de- identified minimum and maximum negotiated charge</a:t>
            </a:r>
            <a:r>
              <a:rPr lang="en-US" sz="2400" b="1" dirty="0">
                <a:solidFill>
                  <a:srgbClr val="0F3B57"/>
                </a:solidFill>
                <a:latin typeface="Times New Roman" panose="02020603050405020304" pitchFamily="18" charset="0"/>
                <a:cs typeface="Times New Roman" panose="02020603050405020304" pitchFamily="18" charset="0"/>
              </a:rPr>
              <a:t>.</a:t>
            </a:r>
            <a:endParaRPr sz="2400" b="1" dirty="0">
              <a:solidFill>
                <a:srgbClr val="0F3B57"/>
              </a:solidFill>
              <a:latin typeface="Times New Roman" panose="02020603050405020304" pitchFamily="18" charset="0"/>
              <a:cs typeface="Times New Roman" panose="02020603050405020304" pitchFamily="18" charset="0"/>
            </a:endParaRPr>
          </a:p>
          <a:p>
            <a:pPr marL="469900" indent="-457200">
              <a:lnSpc>
                <a:spcPct val="100000"/>
              </a:lnSpc>
              <a:spcBef>
                <a:spcPts val="720"/>
              </a:spcBef>
              <a:buFont typeface="Arial" panose="020B0604020202020204" pitchFamily="34" charset="0"/>
              <a:buChar char="•"/>
              <a:tabLst>
                <a:tab pos="469265" algn="l"/>
                <a:tab pos="469900" algn="l"/>
              </a:tabLst>
            </a:pPr>
            <a:r>
              <a:rPr sz="2400" dirty="0">
                <a:solidFill>
                  <a:srgbClr val="0F3B57"/>
                </a:solidFill>
                <a:latin typeface="Times New Roman" panose="02020603050405020304" pitchFamily="18" charset="0"/>
                <a:cs typeface="Times New Roman" panose="02020603050405020304" pitchFamily="18" charset="0"/>
              </a:rPr>
              <a:t>CMS</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examples</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illustrate</a:t>
            </a:r>
            <a:r>
              <a:rPr sz="2400" spc="-5"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using</a:t>
            </a:r>
            <a:r>
              <a:rPr sz="2400" spc="-24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“N/A”</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as</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an </a:t>
            </a:r>
            <a:r>
              <a:rPr sz="2400" spc="-10" dirty="0">
                <a:solidFill>
                  <a:srgbClr val="0F3B57"/>
                </a:solidFill>
                <a:latin typeface="Times New Roman" panose="02020603050405020304" pitchFamily="18" charset="0"/>
                <a:cs typeface="Times New Roman" panose="02020603050405020304" pitchFamily="18" charset="0"/>
              </a:rPr>
              <a:t>option</a:t>
            </a:r>
            <a:r>
              <a:rPr lang="en-US" sz="2400" spc="-10" dirty="0">
                <a:solidFill>
                  <a:srgbClr val="0F3B57"/>
                </a:solidFill>
                <a:latin typeface="Times New Roman" panose="02020603050405020304" pitchFamily="18" charset="0"/>
                <a:cs typeface="Times New Roman" panose="02020603050405020304" pitchFamily="18" charset="0"/>
              </a:rPr>
              <a:t>.</a:t>
            </a:r>
            <a:endParaRPr sz="2400" dirty="0">
              <a:solidFill>
                <a:srgbClr val="0F3B5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301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FE5FDB5D-664B-B7C0-DC69-7EF73364C073}"/>
              </a:ext>
            </a:extLst>
          </p:cNvPr>
          <p:cNvSpPr txBox="1">
            <a:spLocks noGrp="1"/>
          </p:cNvSpPr>
          <p:nvPr>
            <p:ph type="title"/>
          </p:nvPr>
        </p:nvSpPr>
        <p:spPr>
          <a:xfrm>
            <a:off x="485505" y="530696"/>
            <a:ext cx="8134513" cy="474489"/>
          </a:xfrm>
          <a:prstGeom prst="rect">
            <a:avLst/>
          </a:prstGeom>
        </p:spPr>
        <p:txBody>
          <a:bodyPr vert="horz" wrap="square" lIns="0" tIns="12700" rIns="0" bIns="0" rtlCol="0">
            <a:spAutoFit/>
          </a:bodyPr>
          <a:lstStyle/>
          <a:p>
            <a:pPr marL="12700">
              <a:lnSpc>
                <a:spcPct val="100000"/>
              </a:lnSpc>
              <a:spcBef>
                <a:spcPts val="100"/>
              </a:spcBef>
            </a:pPr>
            <a:r>
              <a:rPr sz="3000" b="1" spc="-10" dirty="0">
                <a:latin typeface="Times New Roman" panose="02020603050405020304" pitchFamily="18" charset="0"/>
                <a:cs typeface="Times New Roman" panose="02020603050405020304" pitchFamily="18" charset="0"/>
              </a:rPr>
              <a:t>Price</a:t>
            </a:r>
            <a:r>
              <a:rPr sz="3000" b="1" spc="-610" dirty="0">
                <a:latin typeface="Times New Roman" panose="02020603050405020304" pitchFamily="18" charset="0"/>
                <a:cs typeface="Times New Roman" panose="02020603050405020304" pitchFamily="18" charset="0"/>
              </a:rPr>
              <a:t> </a:t>
            </a:r>
            <a:r>
              <a:rPr sz="3000" b="1" spc="-580" dirty="0">
                <a:latin typeface="Times New Roman" panose="02020603050405020304" pitchFamily="18" charset="0"/>
                <a:cs typeface="Times New Roman" panose="02020603050405020304" pitchFamily="18" charset="0"/>
              </a:rPr>
              <a:t>T</a:t>
            </a:r>
            <a:r>
              <a:rPr lang="en-US" sz="3000" b="1" spc="-580" dirty="0">
                <a:latin typeface="Times New Roman" panose="02020603050405020304" pitchFamily="18" charset="0"/>
                <a:cs typeface="Times New Roman" panose="02020603050405020304" pitchFamily="18" charset="0"/>
              </a:rPr>
              <a:t>  </a:t>
            </a:r>
            <a:r>
              <a:rPr sz="3000" b="1" spc="15" dirty="0" err="1">
                <a:latin typeface="Times New Roman" panose="02020603050405020304" pitchFamily="18" charset="0"/>
                <a:cs typeface="Times New Roman" panose="02020603050405020304" pitchFamily="18" charset="0"/>
              </a:rPr>
              <a:t>r</a:t>
            </a:r>
            <a:r>
              <a:rPr sz="3000" b="1" spc="20" dirty="0" err="1">
                <a:latin typeface="Times New Roman" panose="02020603050405020304" pitchFamily="18" charset="0"/>
                <a:cs typeface="Times New Roman" panose="02020603050405020304" pitchFamily="18" charset="0"/>
              </a:rPr>
              <a:t>anspa</a:t>
            </a:r>
            <a:r>
              <a:rPr sz="3000" b="1" spc="-80" dirty="0" err="1">
                <a:latin typeface="Times New Roman" panose="02020603050405020304" pitchFamily="18" charset="0"/>
                <a:cs typeface="Times New Roman" panose="02020603050405020304" pitchFamily="18" charset="0"/>
              </a:rPr>
              <a:t>r</a:t>
            </a:r>
            <a:r>
              <a:rPr sz="3000" b="1" spc="20" dirty="0" err="1">
                <a:latin typeface="Times New Roman" panose="02020603050405020304" pitchFamily="18" charset="0"/>
                <a:cs typeface="Times New Roman" panose="02020603050405020304" pitchFamily="18" charset="0"/>
              </a:rPr>
              <a:t>en</a:t>
            </a:r>
            <a:r>
              <a:rPr sz="3000" b="1" spc="15" dirty="0" err="1">
                <a:latin typeface="Times New Roman" panose="02020603050405020304" pitchFamily="18" charset="0"/>
                <a:cs typeface="Times New Roman" panose="02020603050405020304" pitchFamily="18" charset="0"/>
              </a:rPr>
              <a:t>c</a:t>
            </a:r>
            <a:r>
              <a:rPr sz="3000" b="1" spc="20" dirty="0" err="1">
                <a:latin typeface="Times New Roman" panose="02020603050405020304" pitchFamily="18" charset="0"/>
                <a:cs typeface="Times New Roman" panose="02020603050405020304" pitchFamily="18" charset="0"/>
              </a:rPr>
              <a:t>y</a:t>
            </a:r>
            <a:r>
              <a:rPr sz="3000" b="1" spc="-125" dirty="0">
                <a:latin typeface="Times New Roman" panose="02020603050405020304" pitchFamily="18" charset="0"/>
                <a:cs typeface="Times New Roman" panose="02020603050405020304" pitchFamily="18" charset="0"/>
              </a:rPr>
              <a:t> </a:t>
            </a:r>
            <a:r>
              <a:rPr sz="3000" b="1" spc="-75" dirty="0">
                <a:latin typeface="Times New Roman" panose="02020603050405020304" pitchFamily="18" charset="0"/>
                <a:cs typeface="Times New Roman" panose="02020603050405020304" pitchFamily="18" charset="0"/>
              </a:rPr>
              <a:t> </a:t>
            </a:r>
            <a:r>
              <a:rPr lang="en-US" sz="3000" b="1" spc="-10" dirty="0">
                <a:solidFill>
                  <a:srgbClr val="086B6E"/>
                </a:solidFill>
                <a:latin typeface="Times New Roman" panose="02020603050405020304" pitchFamily="18" charset="0"/>
                <a:cs typeface="Times New Roman" panose="02020603050405020304" pitchFamily="18" charset="0"/>
              </a:rPr>
              <a:t> Understanding E</a:t>
            </a:r>
            <a:r>
              <a:rPr sz="3000" b="1" spc="-10" dirty="0">
                <a:solidFill>
                  <a:srgbClr val="086B6E"/>
                </a:solidFill>
                <a:latin typeface="Times New Roman" panose="02020603050405020304" pitchFamily="18" charset="0"/>
                <a:cs typeface="Times New Roman" panose="02020603050405020304" pitchFamily="18" charset="0"/>
              </a:rPr>
              <a:t>nforcement</a:t>
            </a:r>
            <a:endParaRPr sz="3000" b="1" dirty="0">
              <a:solidFill>
                <a:srgbClr val="086B6E"/>
              </a:solidFill>
              <a:latin typeface="Times New Roman" panose="02020603050405020304" pitchFamily="18" charset="0"/>
              <a:cs typeface="Times New Roman" panose="02020603050405020304" pitchFamily="18" charset="0"/>
            </a:endParaRPr>
          </a:p>
        </p:txBody>
      </p:sp>
      <p:sp>
        <p:nvSpPr>
          <p:cNvPr id="5" name="object 3">
            <a:extLst>
              <a:ext uri="{FF2B5EF4-FFF2-40B4-BE49-F238E27FC236}">
                <a16:creationId xmlns:a16="http://schemas.microsoft.com/office/drawing/2014/main" id="{9945C051-B4B7-BCBB-5B40-721FC99F3905}"/>
              </a:ext>
            </a:extLst>
          </p:cNvPr>
          <p:cNvSpPr txBox="1"/>
          <p:nvPr/>
        </p:nvSpPr>
        <p:spPr>
          <a:xfrm>
            <a:off x="647272" y="1152169"/>
            <a:ext cx="7756989" cy="4775025"/>
          </a:xfrm>
          <a:prstGeom prst="rect">
            <a:avLst/>
          </a:prstGeom>
        </p:spPr>
        <p:txBody>
          <a:bodyPr vert="horz" wrap="square" lIns="0" tIns="93345" rIns="0" bIns="0" rtlCol="0">
            <a:spAutoFit/>
          </a:bodyPr>
          <a:lstStyle/>
          <a:p>
            <a:pPr marL="355600" indent="-342900">
              <a:lnSpc>
                <a:spcPct val="100000"/>
              </a:lnSpc>
              <a:spcBef>
                <a:spcPts val="735"/>
              </a:spcBef>
              <a:buFont typeface="Arial" panose="020B0604020202020204" pitchFamily="34" charset="0"/>
              <a:buChar char="•"/>
              <a:tabLst>
                <a:tab pos="354965" algn="l"/>
                <a:tab pos="355600" algn="l"/>
              </a:tabLst>
            </a:pPr>
            <a:r>
              <a:rPr sz="2400" b="1" spc="-1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Enforcement</a:t>
            </a:r>
            <a:endParaRPr sz="2400" b="1"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endParaRPr>
          </a:p>
          <a:p>
            <a:pPr marL="736600" lvl="1" indent="-342900">
              <a:lnSpc>
                <a:spcPct val="100000"/>
              </a:lnSpc>
              <a:spcBef>
                <a:spcPts val="540"/>
              </a:spcBef>
              <a:buFont typeface="Courier New" panose="02070309020205020404" pitchFamily="49" charset="0"/>
              <a:buChar char="o"/>
              <a:tabLst>
                <a:tab pos="735965" algn="l"/>
                <a:tab pos="736600" algn="l"/>
              </a:tabLst>
            </a:pPr>
            <a:r>
              <a:rPr lang="en-US"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2022 = Initial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Warning</a:t>
            </a:r>
            <a:r>
              <a:rPr lang="en-US"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a:t>
            </a:r>
            <a:r>
              <a:rPr sz="2400" spc="-16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spc="-1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letters</a:t>
            </a:r>
            <a:r>
              <a:rPr lang="en-US" sz="2400" spc="-1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requiring compliance</a:t>
            </a:r>
            <a:endPar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endParaRPr>
          </a:p>
          <a:p>
            <a:pPr marL="736600" lvl="1" indent="-342900">
              <a:lnSpc>
                <a:spcPct val="100000"/>
              </a:lnSpc>
              <a:spcBef>
                <a:spcPts val="600"/>
              </a:spcBef>
              <a:buFont typeface="Courier New" panose="02070309020205020404" pitchFamily="49" charset="0"/>
              <a:buChar char="o"/>
              <a:tabLst>
                <a:tab pos="735965" algn="l"/>
                <a:tab pos="736600" algn="l"/>
              </a:tabLst>
            </a:pP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Corrective</a:t>
            </a:r>
            <a:r>
              <a:rPr sz="2400" spc="-8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action</a:t>
            </a:r>
            <a:r>
              <a:rPr sz="2400" spc="-75"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spc="-2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plan</a:t>
            </a:r>
            <a:endParaRPr lang="en-US" sz="2400" spc="-2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endParaRPr>
          </a:p>
          <a:p>
            <a:pPr indent="-63500">
              <a:spcBef>
                <a:spcPts val="600"/>
              </a:spcBef>
              <a:tabLst>
                <a:tab pos="735965" algn="l"/>
                <a:tab pos="736600" algn="l"/>
              </a:tabLst>
            </a:pPr>
            <a:endParaRPr sz="10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endParaRPr>
          </a:p>
          <a:p>
            <a:pPr marL="736600" lvl="1" indent="-342900">
              <a:lnSpc>
                <a:spcPct val="100000"/>
              </a:lnSpc>
              <a:spcBef>
                <a:spcPts val="625"/>
              </a:spcBef>
              <a:buFont typeface="Courier New" panose="02070309020205020404" pitchFamily="49" charset="0"/>
              <a:buChar char="o"/>
              <a:tabLst>
                <a:tab pos="735965" algn="l"/>
                <a:tab pos="736600" algn="l"/>
              </a:tabLst>
            </a:pPr>
            <a:r>
              <a:rPr sz="2400" b="1"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Penalties</a:t>
            </a:r>
            <a:r>
              <a:rPr sz="2400" b="1" spc="-6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(CMS</a:t>
            </a:r>
            <a:r>
              <a:rPr sz="2400" spc="-55"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recently</a:t>
            </a:r>
            <a:r>
              <a:rPr sz="2400" spc="-6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spc="-1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increased)</a:t>
            </a:r>
            <a:endPar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endParaRPr>
          </a:p>
          <a:p>
            <a:pPr marL="1117600" lvl="2" indent="-342900">
              <a:lnSpc>
                <a:spcPct val="100000"/>
              </a:lnSpc>
              <a:spcBef>
                <a:spcPts val="535"/>
              </a:spcBef>
              <a:buFont typeface="Arial" panose="020B0604020202020204" pitchFamily="34" charset="0"/>
              <a:buChar char="•"/>
              <a:tabLst>
                <a:tab pos="1116965" algn="l"/>
                <a:tab pos="1117600" algn="l"/>
              </a:tabLst>
            </a:pP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Effective</a:t>
            </a:r>
            <a:r>
              <a:rPr sz="2400" spc="-55"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1/1/2021</a:t>
            </a:r>
            <a:r>
              <a:rPr lang="en-US" sz="2400" spc="-4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lang="en-US"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a:t>
            </a:r>
            <a:r>
              <a:rPr lang="en-US" sz="2400" spc="-4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300</a:t>
            </a:r>
            <a:r>
              <a:rPr lang="en-US"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a:t>
            </a:r>
            <a:r>
              <a:rPr lang="en-US"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day</a:t>
            </a:r>
            <a:r>
              <a:rPr sz="2400" spc="-4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for</a:t>
            </a:r>
            <a:r>
              <a:rPr sz="2400" spc="-35"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all</a:t>
            </a:r>
            <a:r>
              <a:rPr sz="2400" spc="-3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spc="-1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hospitals</a:t>
            </a:r>
            <a:endParaRPr lang="en-US" sz="2400" spc="-1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endParaRPr>
          </a:p>
          <a:p>
            <a:pPr indent="-139700">
              <a:spcBef>
                <a:spcPts val="535"/>
              </a:spcBef>
              <a:tabLst>
                <a:tab pos="1116965" algn="l"/>
                <a:tab pos="1117600" algn="l"/>
              </a:tabLst>
            </a:pPr>
            <a:endParaRPr sz="10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endParaRPr>
          </a:p>
          <a:p>
            <a:pPr marL="1117600" lvl="2" indent="-342900">
              <a:lnSpc>
                <a:spcPct val="100000"/>
              </a:lnSpc>
              <a:spcBef>
                <a:spcPts val="459"/>
              </a:spcBef>
              <a:buFont typeface="Arial" panose="020B0604020202020204" pitchFamily="34" charset="0"/>
              <a:buChar char="•"/>
              <a:tabLst>
                <a:tab pos="1116965" algn="l"/>
                <a:tab pos="1117600" algn="l"/>
              </a:tabLst>
            </a:pP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Effective</a:t>
            </a:r>
            <a:r>
              <a:rPr sz="2400" spc="-3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1/1/2022</a:t>
            </a:r>
            <a:r>
              <a:rPr sz="2400" spc="-15"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a:t>
            </a:r>
            <a:r>
              <a:rPr sz="2400" spc="-15"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endParaRPr lang="en-US" sz="2400" spc="-15"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endParaRPr>
          </a:p>
          <a:p>
            <a:pPr marL="774700" lvl="2">
              <a:lnSpc>
                <a:spcPct val="100000"/>
              </a:lnSpc>
              <a:spcBef>
                <a:spcPts val="459"/>
              </a:spcBef>
              <a:tabLst>
                <a:tab pos="1116965" algn="l"/>
                <a:tab pos="1117600" algn="l"/>
              </a:tabLst>
            </a:pPr>
            <a:r>
              <a:rPr lang="en-US" sz="2400" b="1" spc="-15"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b="1"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Sliding</a:t>
            </a:r>
            <a:r>
              <a:rPr sz="2400" b="1" spc="-15"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b="1"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scale</a:t>
            </a:r>
            <a:r>
              <a:rPr sz="2400" b="1" spc="-2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b="1"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based</a:t>
            </a:r>
            <a:r>
              <a:rPr sz="2400" b="1" spc="-15"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b="1"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on</a:t>
            </a:r>
            <a:r>
              <a:rPr sz="2400" b="1" spc="-15"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b="1"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bed</a:t>
            </a:r>
            <a:r>
              <a:rPr sz="2400" b="1" spc="-1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spc="-1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count</a:t>
            </a:r>
            <a:endParaRPr sz="10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endParaRPr>
          </a:p>
          <a:p>
            <a:pPr marL="2413000" lvl="5" indent="-342900">
              <a:spcBef>
                <a:spcPts val="560"/>
              </a:spcBef>
              <a:buFont typeface="Courier New" panose="02070309020205020404" pitchFamily="49" charset="0"/>
              <a:buChar char="o"/>
              <a:tabLst>
                <a:tab pos="1497965" algn="l"/>
                <a:tab pos="1498600" algn="l"/>
              </a:tabLst>
            </a:pPr>
            <a:r>
              <a:rPr sz="2400" b="1"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up</a:t>
            </a:r>
            <a:r>
              <a:rPr sz="2400" b="1" spc="-1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b="1"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to</a:t>
            </a:r>
            <a:r>
              <a:rPr sz="2400" b="1" spc="-1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b="1"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30</a:t>
            </a:r>
            <a:r>
              <a:rPr sz="2400" b="1" spc="-1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b="1"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beds</a:t>
            </a:r>
            <a:r>
              <a:rPr lang="en-US"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spc="-5"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spc="-1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$300</a:t>
            </a:r>
            <a:r>
              <a:rPr lang="en-US" sz="2400" spc="-1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spc="-1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a:t>
            </a:r>
            <a:r>
              <a:rPr lang="en-US" sz="2400" spc="-1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spc="-1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day</a:t>
            </a:r>
            <a:endPar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endParaRPr>
          </a:p>
          <a:p>
            <a:pPr marL="2413000" lvl="5" indent="-342900">
              <a:spcBef>
                <a:spcPts val="380"/>
              </a:spcBef>
              <a:buFont typeface="Courier New" panose="02070309020205020404" pitchFamily="49" charset="0"/>
              <a:buChar char="o"/>
              <a:tabLst>
                <a:tab pos="1497965" algn="l"/>
                <a:tab pos="1498600" algn="l"/>
              </a:tabLst>
            </a:pPr>
            <a:r>
              <a:rPr sz="2400" b="1"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&gt;</a:t>
            </a:r>
            <a:r>
              <a:rPr sz="2400" b="1" spc="-5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b="1"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30</a:t>
            </a:r>
            <a:r>
              <a:rPr sz="2400" b="1" spc="-35"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b="1"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beds</a:t>
            </a:r>
            <a:r>
              <a:rPr sz="2400" b="1" spc="-3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a:t>
            </a:r>
            <a:r>
              <a:rPr sz="2400" spc="-3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penalty</a:t>
            </a:r>
            <a:r>
              <a:rPr sz="2400" spc="-35"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will</a:t>
            </a:r>
            <a:r>
              <a:rPr sz="2400" spc="-35"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increase</a:t>
            </a:r>
            <a:r>
              <a:rPr sz="2400" spc="-25"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by</a:t>
            </a:r>
            <a:r>
              <a:rPr sz="2400" spc="-35"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$10</a:t>
            </a:r>
            <a:r>
              <a:rPr lang="en-US"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a:t>
            </a:r>
            <a:r>
              <a:rPr lang="en-US"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day</a:t>
            </a:r>
            <a:r>
              <a:rPr sz="2400" spc="-35"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for</a:t>
            </a:r>
            <a:r>
              <a:rPr sz="2400" spc="-4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each</a:t>
            </a:r>
            <a:r>
              <a:rPr sz="2400" spc="-3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additional</a:t>
            </a:r>
            <a:r>
              <a:rPr sz="2400" spc="-35"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bed</a:t>
            </a:r>
            <a:r>
              <a:rPr sz="2400" spc="-3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above</a:t>
            </a:r>
            <a:r>
              <a:rPr sz="2400" spc="-25"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30</a:t>
            </a:r>
            <a:endPar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4211927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FE5FDB5D-664B-B7C0-DC69-7EF73364C073}"/>
              </a:ext>
            </a:extLst>
          </p:cNvPr>
          <p:cNvSpPr txBox="1">
            <a:spLocks noGrp="1"/>
          </p:cNvSpPr>
          <p:nvPr>
            <p:ph type="title"/>
          </p:nvPr>
        </p:nvSpPr>
        <p:spPr>
          <a:xfrm>
            <a:off x="485505" y="530696"/>
            <a:ext cx="8134513" cy="474489"/>
          </a:xfrm>
          <a:prstGeom prst="rect">
            <a:avLst/>
          </a:prstGeom>
        </p:spPr>
        <p:txBody>
          <a:bodyPr vert="horz" wrap="square" lIns="0" tIns="12700" rIns="0" bIns="0" rtlCol="0">
            <a:spAutoFit/>
          </a:bodyPr>
          <a:lstStyle/>
          <a:p>
            <a:pPr marL="12700">
              <a:lnSpc>
                <a:spcPct val="100000"/>
              </a:lnSpc>
              <a:spcBef>
                <a:spcPts val="100"/>
              </a:spcBef>
            </a:pPr>
            <a:r>
              <a:rPr sz="3000" b="1" spc="-10" dirty="0">
                <a:latin typeface="Times New Roman" panose="02020603050405020304" pitchFamily="18" charset="0"/>
                <a:cs typeface="Times New Roman" panose="02020603050405020304" pitchFamily="18" charset="0"/>
              </a:rPr>
              <a:t>Price</a:t>
            </a:r>
            <a:r>
              <a:rPr sz="3000" b="1" spc="-610" dirty="0">
                <a:latin typeface="Times New Roman" panose="02020603050405020304" pitchFamily="18" charset="0"/>
                <a:cs typeface="Times New Roman" panose="02020603050405020304" pitchFamily="18" charset="0"/>
              </a:rPr>
              <a:t> </a:t>
            </a:r>
            <a:r>
              <a:rPr sz="3000" b="1" spc="-580" dirty="0">
                <a:latin typeface="Times New Roman" panose="02020603050405020304" pitchFamily="18" charset="0"/>
                <a:cs typeface="Times New Roman" panose="02020603050405020304" pitchFamily="18" charset="0"/>
              </a:rPr>
              <a:t>T</a:t>
            </a:r>
            <a:r>
              <a:rPr lang="en-US" sz="3000" b="1" spc="-580" dirty="0">
                <a:latin typeface="Times New Roman" panose="02020603050405020304" pitchFamily="18" charset="0"/>
                <a:cs typeface="Times New Roman" panose="02020603050405020304" pitchFamily="18" charset="0"/>
              </a:rPr>
              <a:t>  </a:t>
            </a:r>
            <a:r>
              <a:rPr sz="3000" b="1" spc="15" dirty="0" err="1">
                <a:latin typeface="Times New Roman" panose="02020603050405020304" pitchFamily="18" charset="0"/>
                <a:cs typeface="Times New Roman" panose="02020603050405020304" pitchFamily="18" charset="0"/>
              </a:rPr>
              <a:t>r</a:t>
            </a:r>
            <a:r>
              <a:rPr sz="3000" b="1" spc="20" dirty="0" err="1">
                <a:latin typeface="Times New Roman" panose="02020603050405020304" pitchFamily="18" charset="0"/>
                <a:cs typeface="Times New Roman" panose="02020603050405020304" pitchFamily="18" charset="0"/>
              </a:rPr>
              <a:t>anspa</a:t>
            </a:r>
            <a:r>
              <a:rPr sz="3000" b="1" spc="-80" dirty="0" err="1">
                <a:latin typeface="Times New Roman" panose="02020603050405020304" pitchFamily="18" charset="0"/>
                <a:cs typeface="Times New Roman" panose="02020603050405020304" pitchFamily="18" charset="0"/>
              </a:rPr>
              <a:t>r</a:t>
            </a:r>
            <a:r>
              <a:rPr sz="3000" b="1" spc="20" dirty="0" err="1">
                <a:latin typeface="Times New Roman" panose="02020603050405020304" pitchFamily="18" charset="0"/>
                <a:cs typeface="Times New Roman" panose="02020603050405020304" pitchFamily="18" charset="0"/>
              </a:rPr>
              <a:t>en</a:t>
            </a:r>
            <a:r>
              <a:rPr sz="3000" b="1" spc="15" dirty="0" err="1">
                <a:latin typeface="Times New Roman" panose="02020603050405020304" pitchFamily="18" charset="0"/>
                <a:cs typeface="Times New Roman" panose="02020603050405020304" pitchFamily="18" charset="0"/>
              </a:rPr>
              <a:t>c</a:t>
            </a:r>
            <a:r>
              <a:rPr sz="3000" b="1" spc="20" dirty="0" err="1">
                <a:latin typeface="Times New Roman" panose="02020603050405020304" pitchFamily="18" charset="0"/>
                <a:cs typeface="Times New Roman" panose="02020603050405020304" pitchFamily="18" charset="0"/>
              </a:rPr>
              <a:t>y</a:t>
            </a:r>
            <a:r>
              <a:rPr sz="3000" b="1" spc="-125" dirty="0">
                <a:latin typeface="Times New Roman" panose="02020603050405020304" pitchFamily="18" charset="0"/>
                <a:cs typeface="Times New Roman" panose="02020603050405020304" pitchFamily="18" charset="0"/>
              </a:rPr>
              <a:t> </a:t>
            </a:r>
            <a:r>
              <a:rPr sz="3000" b="1" spc="-75" dirty="0">
                <a:latin typeface="Times New Roman" panose="02020603050405020304" pitchFamily="18" charset="0"/>
                <a:cs typeface="Times New Roman" panose="02020603050405020304" pitchFamily="18" charset="0"/>
              </a:rPr>
              <a:t> </a:t>
            </a:r>
            <a:r>
              <a:rPr lang="en-US" sz="3000" b="1" spc="-10" dirty="0">
                <a:solidFill>
                  <a:srgbClr val="086B6E"/>
                </a:solidFill>
                <a:latin typeface="Times New Roman" panose="02020603050405020304" pitchFamily="18" charset="0"/>
                <a:cs typeface="Times New Roman" panose="02020603050405020304" pitchFamily="18" charset="0"/>
              </a:rPr>
              <a:t>  Understanding E</a:t>
            </a:r>
            <a:r>
              <a:rPr sz="3000" b="1" spc="-10" dirty="0">
                <a:solidFill>
                  <a:srgbClr val="086B6E"/>
                </a:solidFill>
                <a:latin typeface="Times New Roman" panose="02020603050405020304" pitchFamily="18" charset="0"/>
                <a:cs typeface="Times New Roman" panose="02020603050405020304" pitchFamily="18" charset="0"/>
              </a:rPr>
              <a:t>nforcement</a:t>
            </a:r>
            <a:endParaRPr sz="3000" b="1" dirty="0">
              <a:solidFill>
                <a:srgbClr val="086B6E"/>
              </a:solidFill>
              <a:latin typeface="Times New Roman" panose="02020603050405020304" pitchFamily="18" charset="0"/>
              <a:cs typeface="Times New Roman" panose="02020603050405020304" pitchFamily="18" charset="0"/>
            </a:endParaRPr>
          </a:p>
        </p:txBody>
      </p:sp>
      <p:sp>
        <p:nvSpPr>
          <p:cNvPr id="5" name="object 3">
            <a:extLst>
              <a:ext uri="{FF2B5EF4-FFF2-40B4-BE49-F238E27FC236}">
                <a16:creationId xmlns:a16="http://schemas.microsoft.com/office/drawing/2014/main" id="{9945C051-B4B7-BCBB-5B40-721FC99F3905}"/>
              </a:ext>
            </a:extLst>
          </p:cNvPr>
          <p:cNvSpPr txBox="1"/>
          <p:nvPr/>
        </p:nvSpPr>
        <p:spPr>
          <a:xfrm>
            <a:off x="485505" y="1316556"/>
            <a:ext cx="7579709" cy="3551613"/>
          </a:xfrm>
          <a:prstGeom prst="rect">
            <a:avLst/>
          </a:prstGeom>
        </p:spPr>
        <p:txBody>
          <a:bodyPr vert="horz" wrap="square" lIns="0" tIns="93345" rIns="0" bIns="0" rtlCol="0">
            <a:spAutoFit/>
          </a:bodyPr>
          <a:lstStyle/>
          <a:p>
            <a:pPr marL="736600" lvl="1" indent="-342900">
              <a:lnSpc>
                <a:spcPct val="100000"/>
              </a:lnSpc>
              <a:spcBef>
                <a:spcPts val="625"/>
              </a:spcBef>
              <a:buFont typeface="Courier New" panose="02070309020205020404" pitchFamily="49" charset="0"/>
              <a:buChar char="o"/>
              <a:tabLst>
                <a:tab pos="735965" algn="l"/>
                <a:tab pos="736600" algn="l"/>
              </a:tabLst>
            </a:pPr>
            <a:r>
              <a:rPr sz="2400" b="1"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Penalties</a:t>
            </a:r>
            <a:r>
              <a:rPr sz="2400" b="1" spc="-6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(CMS</a:t>
            </a:r>
            <a:r>
              <a:rPr sz="2400" spc="-55"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recently</a:t>
            </a:r>
            <a:r>
              <a:rPr sz="2400" spc="-6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spc="-1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increased)</a:t>
            </a:r>
            <a:r>
              <a:rPr lang="en-US" sz="2400" spc="-1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 </a:t>
            </a:r>
            <a:r>
              <a:rPr lang="en-US" sz="2400" spc="-10" dirty="0" err="1">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Con’t</a:t>
            </a:r>
            <a:r>
              <a:rPr lang="en-US" sz="2400" spc="-1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a:t>
            </a:r>
          </a:p>
          <a:p>
            <a:pPr indent="-63500">
              <a:spcBef>
                <a:spcPts val="625"/>
              </a:spcBef>
              <a:tabLst>
                <a:tab pos="735965" algn="l"/>
                <a:tab pos="736600" algn="l"/>
              </a:tabLst>
            </a:pPr>
            <a:endParaRPr sz="10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endParaRPr>
          </a:p>
          <a:p>
            <a:pPr marL="1498600" lvl="3" indent="-342900">
              <a:lnSpc>
                <a:spcPct val="100000"/>
              </a:lnSpc>
              <a:spcBef>
                <a:spcPts val="505"/>
              </a:spcBef>
              <a:buFont typeface="Courier New" panose="02070309020205020404" pitchFamily="49" charset="0"/>
              <a:buChar char="o"/>
              <a:tabLst>
                <a:tab pos="1497965" algn="l"/>
                <a:tab pos="1498600" algn="l"/>
              </a:tabLst>
            </a:pP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Maximum</a:t>
            </a:r>
            <a:r>
              <a:rPr sz="2400" spc="-5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of</a:t>
            </a:r>
            <a:r>
              <a:rPr sz="2400" spc="-3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$5,500</a:t>
            </a:r>
            <a:r>
              <a:rPr lang="en-US"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a:t>
            </a:r>
            <a:r>
              <a:rPr lang="en-US"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day</a:t>
            </a:r>
            <a:r>
              <a:rPr sz="2400" spc="-3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for</a:t>
            </a:r>
            <a:r>
              <a:rPr sz="2400" spc="-4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hospitals</a:t>
            </a:r>
            <a:r>
              <a:rPr sz="2400" spc="-25"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with</a:t>
            </a:r>
            <a:r>
              <a:rPr sz="2400" spc="-3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at</a:t>
            </a:r>
            <a:r>
              <a:rPr sz="2400" spc="-35"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least</a:t>
            </a:r>
            <a:r>
              <a:rPr sz="2400" spc="-3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550</a:t>
            </a:r>
            <a:r>
              <a:rPr sz="2400" spc="-3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spc="-2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beds</a:t>
            </a:r>
            <a:r>
              <a:rPr lang="en-US" sz="2400" spc="-2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a:t>
            </a:r>
          </a:p>
          <a:p>
            <a:pPr>
              <a:spcBef>
                <a:spcPts val="505"/>
              </a:spcBef>
              <a:tabLst>
                <a:tab pos="1497965" algn="l"/>
                <a:tab pos="1498600" algn="l"/>
              </a:tabLst>
            </a:pPr>
            <a:endParaRPr sz="10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endParaRPr>
          </a:p>
          <a:p>
            <a:pPr marL="1498600" lvl="3" indent="-342900">
              <a:lnSpc>
                <a:spcPct val="100000"/>
              </a:lnSpc>
              <a:spcBef>
                <a:spcPts val="505"/>
              </a:spcBef>
              <a:buFont typeface="Courier New" panose="02070309020205020404" pitchFamily="49" charset="0"/>
              <a:buChar char="o"/>
              <a:tabLst>
                <a:tab pos="1497965" algn="l"/>
                <a:tab pos="1498600" algn="l"/>
              </a:tabLst>
            </a:pP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Full</a:t>
            </a:r>
            <a:r>
              <a:rPr sz="2400" spc="-4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year</a:t>
            </a:r>
            <a:r>
              <a:rPr sz="2400" spc="-35"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of</a:t>
            </a:r>
            <a:r>
              <a:rPr sz="2400" spc="-25"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spc="-1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non-</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compliance</a:t>
            </a:r>
            <a:r>
              <a:rPr sz="2400" spc="-25"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total</a:t>
            </a:r>
            <a:r>
              <a:rPr sz="2400" spc="-25"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penalty</a:t>
            </a:r>
            <a:r>
              <a:rPr sz="2400" spc="-3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between</a:t>
            </a:r>
            <a:r>
              <a:rPr sz="2400" spc="-25"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$109,500</a:t>
            </a:r>
            <a:r>
              <a:rPr sz="2400" spc="-3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and</a:t>
            </a:r>
            <a:r>
              <a:rPr sz="2400" spc="-2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spc="-1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$2,007,500</a:t>
            </a:r>
            <a:r>
              <a:rPr lang="en-US" sz="2400" spc="-1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a:t>
            </a:r>
          </a:p>
          <a:p>
            <a:pPr>
              <a:spcBef>
                <a:spcPts val="505"/>
              </a:spcBef>
              <a:tabLst>
                <a:tab pos="1497965" algn="l"/>
                <a:tab pos="1498600" algn="l"/>
              </a:tabLst>
            </a:pPr>
            <a:endParaRPr sz="10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endParaRPr>
          </a:p>
          <a:p>
            <a:pPr marL="736600" lvl="1" indent="-342900">
              <a:lnSpc>
                <a:spcPct val="100000"/>
              </a:lnSpc>
              <a:spcBef>
                <a:spcPts val="610"/>
              </a:spcBef>
              <a:buFont typeface="Courier New" panose="02070309020205020404" pitchFamily="49" charset="0"/>
              <a:buChar char="o"/>
              <a:tabLst>
                <a:tab pos="735965" algn="l"/>
                <a:tab pos="736600" algn="l"/>
              </a:tabLst>
            </a:pPr>
            <a:r>
              <a:rPr sz="2400" spc="-95"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Two</a:t>
            </a:r>
            <a:r>
              <a:rPr sz="2400" spc="5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hospitals</a:t>
            </a:r>
            <a:r>
              <a:rPr sz="2400" spc="45"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fined</a:t>
            </a:r>
            <a:r>
              <a:rPr sz="2400" spc="45"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($8</a:t>
            </a:r>
            <a:r>
              <a:rPr lang="en-US"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8</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0,000</a:t>
            </a:r>
            <a:r>
              <a:rPr sz="2400" spc="4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and</a:t>
            </a:r>
            <a:r>
              <a:rPr sz="2400" spc="45"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$2</a:t>
            </a:r>
            <a:r>
              <a:rPr lang="en-US"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14</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,000)</a:t>
            </a:r>
            <a:r>
              <a:rPr sz="2400" spc="35"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in</a:t>
            </a:r>
            <a:r>
              <a:rPr sz="2400" spc="4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June</a:t>
            </a:r>
            <a:r>
              <a:rPr sz="2400" spc="4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 </a:t>
            </a:r>
            <a:r>
              <a:rPr sz="2400" spc="-2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2022</a:t>
            </a:r>
            <a:r>
              <a:rPr lang="en-US" sz="2400" spc="-2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rPr>
              <a:t>.</a:t>
            </a:r>
            <a:endParaRPr sz="2400" dirty="0">
              <a:solidFill>
                <a:srgbClr val="0F3B57"/>
              </a:solidFill>
              <a:latin typeface="Times New Roman" panose="02020603050405020304" pitchFamily="18" charset="0"/>
              <a:ea typeface="Yu Gothic"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3112291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ACA3FB6-F609-4BD9-56BE-ABFCE574DC4B}"/>
              </a:ext>
            </a:extLst>
          </p:cNvPr>
          <p:cNvSpPr txBox="1"/>
          <p:nvPr/>
        </p:nvSpPr>
        <p:spPr>
          <a:xfrm>
            <a:off x="414982" y="519954"/>
            <a:ext cx="8065630" cy="523220"/>
          </a:xfrm>
          <a:prstGeom prst="rect">
            <a:avLst/>
          </a:prstGeom>
          <a:noFill/>
        </p:spPr>
        <p:txBody>
          <a:bodyPr wrap="square" rtlCol="0">
            <a:spAutoFit/>
          </a:bodyPr>
          <a:lstStyle/>
          <a:p>
            <a:pPr algn="ctr"/>
            <a:r>
              <a:rPr lang="en-US" sz="2800" b="1" dirty="0">
                <a:solidFill>
                  <a:schemeClr val="accent6"/>
                </a:solidFill>
                <a:latin typeface="Times New Roman" panose="02020603050405020304" pitchFamily="18" charset="0"/>
                <a:cs typeface="Times New Roman" panose="02020603050405020304" pitchFamily="18" charset="0"/>
              </a:rPr>
              <a:t>May Want to Think of NSA as Two Separate Laws</a:t>
            </a:r>
          </a:p>
        </p:txBody>
      </p:sp>
      <p:sp>
        <p:nvSpPr>
          <p:cNvPr id="8" name="TextBox 7">
            <a:extLst>
              <a:ext uri="{FF2B5EF4-FFF2-40B4-BE49-F238E27FC236}">
                <a16:creationId xmlns:a16="http://schemas.microsoft.com/office/drawing/2014/main" id="{49E83283-1DD3-93F4-900C-9B305D890AED}"/>
              </a:ext>
            </a:extLst>
          </p:cNvPr>
          <p:cNvSpPr txBox="1"/>
          <p:nvPr/>
        </p:nvSpPr>
        <p:spPr>
          <a:xfrm>
            <a:off x="859311" y="2099247"/>
            <a:ext cx="3836894" cy="830997"/>
          </a:xfrm>
          <a:prstGeom prst="rect">
            <a:avLst/>
          </a:prstGeom>
          <a:noFill/>
          <a:ln>
            <a:noFill/>
          </a:ln>
        </p:spPr>
        <p:txBody>
          <a:bodyPr wrap="square" rtlCol="0">
            <a:spAutoFit/>
          </a:bodyPr>
          <a:lstStyle/>
          <a:p>
            <a:endParaRPr lang="en-US" sz="2400" dirty="0"/>
          </a:p>
          <a:p>
            <a:endParaRPr lang="en-US" sz="2400" dirty="0"/>
          </a:p>
        </p:txBody>
      </p:sp>
      <p:sp>
        <p:nvSpPr>
          <p:cNvPr id="9" name="object 2">
            <a:extLst>
              <a:ext uri="{FF2B5EF4-FFF2-40B4-BE49-F238E27FC236}">
                <a16:creationId xmlns:a16="http://schemas.microsoft.com/office/drawing/2014/main" id="{200933DA-ACA7-AC87-7FE6-42C0B122D223}"/>
              </a:ext>
            </a:extLst>
          </p:cNvPr>
          <p:cNvSpPr txBox="1"/>
          <p:nvPr/>
        </p:nvSpPr>
        <p:spPr>
          <a:xfrm>
            <a:off x="934131" y="1285451"/>
            <a:ext cx="2958103" cy="1781257"/>
          </a:xfrm>
          <a:prstGeom prst="rect">
            <a:avLst/>
          </a:prstGeom>
          <a:ln>
            <a:solidFill>
              <a:schemeClr val="accent6"/>
            </a:solidFill>
          </a:ln>
        </p:spPr>
        <p:txBody>
          <a:bodyPr vert="horz" wrap="square" lIns="0" tIns="72390" rIns="0" bIns="0" rtlCol="0">
            <a:spAutoFit/>
          </a:bodyPr>
          <a:lstStyle/>
          <a:p>
            <a:pPr marR="5080" indent="198755" algn="ctr">
              <a:spcBef>
                <a:spcPts val="570"/>
              </a:spcBef>
            </a:pPr>
            <a:r>
              <a:rPr lang="en-US" sz="2400" b="1" spc="-10" dirty="0">
                <a:solidFill>
                  <a:srgbClr val="086B6E"/>
                </a:solidFill>
                <a:latin typeface="Times New Roman" panose="02020603050405020304" pitchFamily="18" charset="0"/>
                <a:cs typeface="Times New Roman" panose="02020603050405020304" pitchFamily="18" charset="0"/>
              </a:rPr>
              <a:t>Patient </a:t>
            </a:r>
          </a:p>
          <a:p>
            <a:pPr marR="5080" indent="198755" algn="ctr">
              <a:spcBef>
                <a:spcPts val="570"/>
              </a:spcBef>
            </a:pPr>
            <a:r>
              <a:rPr sz="2400" b="1" spc="-10" dirty="0">
                <a:solidFill>
                  <a:srgbClr val="086B6E"/>
                </a:solidFill>
                <a:latin typeface="Times New Roman" panose="02020603050405020304" pitchFamily="18" charset="0"/>
                <a:cs typeface="Times New Roman" panose="02020603050405020304" pitchFamily="18" charset="0"/>
              </a:rPr>
              <a:t>Protections</a:t>
            </a:r>
            <a:r>
              <a:rPr sz="2400" b="1" spc="-360" dirty="0">
                <a:solidFill>
                  <a:srgbClr val="086B6E"/>
                </a:solidFill>
                <a:latin typeface="Times New Roman" panose="02020603050405020304" pitchFamily="18" charset="0"/>
                <a:cs typeface="Times New Roman" panose="02020603050405020304" pitchFamily="18" charset="0"/>
              </a:rPr>
              <a:t> </a:t>
            </a:r>
            <a:r>
              <a:rPr lang="en-US" sz="2400" b="1" spc="-360" dirty="0">
                <a:solidFill>
                  <a:srgbClr val="086B6E"/>
                </a:solidFill>
                <a:latin typeface="Times New Roman" panose="02020603050405020304" pitchFamily="18" charset="0"/>
                <a:cs typeface="Times New Roman" panose="02020603050405020304" pitchFamily="18" charset="0"/>
              </a:rPr>
              <a:t>  </a:t>
            </a:r>
            <a:r>
              <a:rPr sz="2400" b="1" spc="-10" dirty="0">
                <a:solidFill>
                  <a:srgbClr val="086B6E"/>
                </a:solidFill>
                <a:latin typeface="Times New Roman" panose="02020603050405020304" pitchFamily="18" charset="0"/>
                <a:cs typeface="Times New Roman" panose="02020603050405020304" pitchFamily="18" charset="0"/>
              </a:rPr>
              <a:t>Against</a:t>
            </a:r>
            <a:endParaRPr lang="en-US" sz="2400" b="1" spc="-10" dirty="0">
              <a:solidFill>
                <a:srgbClr val="086B6E"/>
              </a:solidFill>
              <a:latin typeface="Times New Roman" panose="02020603050405020304" pitchFamily="18" charset="0"/>
              <a:cs typeface="Times New Roman" panose="02020603050405020304" pitchFamily="18" charset="0"/>
            </a:endParaRPr>
          </a:p>
          <a:p>
            <a:pPr marR="5080" indent="198755" algn="ctr">
              <a:spcBef>
                <a:spcPts val="570"/>
              </a:spcBef>
            </a:pPr>
            <a:r>
              <a:rPr sz="2400" b="1" dirty="0">
                <a:solidFill>
                  <a:srgbClr val="086B6E"/>
                </a:solidFill>
                <a:latin typeface="Times New Roman" panose="02020603050405020304" pitchFamily="18" charset="0"/>
                <a:cs typeface="Times New Roman" panose="02020603050405020304" pitchFamily="18" charset="0"/>
              </a:rPr>
              <a:t>Surprise</a:t>
            </a:r>
            <a:r>
              <a:rPr sz="2400" b="1" spc="-20" dirty="0">
                <a:solidFill>
                  <a:srgbClr val="086B6E"/>
                </a:solidFill>
                <a:latin typeface="Times New Roman" panose="02020603050405020304" pitchFamily="18" charset="0"/>
                <a:cs typeface="Times New Roman" panose="02020603050405020304" pitchFamily="18" charset="0"/>
              </a:rPr>
              <a:t> </a:t>
            </a:r>
            <a:r>
              <a:rPr sz="2400" b="1" dirty="0">
                <a:solidFill>
                  <a:srgbClr val="086B6E"/>
                </a:solidFill>
                <a:latin typeface="Times New Roman" panose="02020603050405020304" pitchFamily="18" charset="0"/>
                <a:cs typeface="Times New Roman" panose="02020603050405020304" pitchFamily="18" charset="0"/>
              </a:rPr>
              <a:t>Medical</a:t>
            </a:r>
            <a:endParaRPr lang="en-US" sz="2400" b="1" dirty="0">
              <a:solidFill>
                <a:srgbClr val="086B6E"/>
              </a:solidFill>
              <a:latin typeface="Times New Roman" panose="02020603050405020304" pitchFamily="18" charset="0"/>
              <a:cs typeface="Times New Roman" panose="02020603050405020304" pitchFamily="18" charset="0"/>
            </a:endParaRPr>
          </a:p>
          <a:p>
            <a:pPr marR="5080" indent="198755" algn="ctr">
              <a:spcBef>
                <a:spcPts val="570"/>
              </a:spcBef>
            </a:pPr>
            <a:r>
              <a:rPr sz="2400" b="1" spc="-15" dirty="0">
                <a:solidFill>
                  <a:srgbClr val="086B6E"/>
                </a:solidFill>
                <a:latin typeface="Times New Roman" panose="02020603050405020304" pitchFamily="18" charset="0"/>
                <a:cs typeface="Times New Roman" panose="02020603050405020304" pitchFamily="18" charset="0"/>
              </a:rPr>
              <a:t> </a:t>
            </a:r>
            <a:r>
              <a:rPr sz="2400" b="1" spc="-10" dirty="0">
                <a:solidFill>
                  <a:srgbClr val="086B6E"/>
                </a:solidFill>
                <a:latin typeface="Times New Roman" panose="02020603050405020304" pitchFamily="18" charset="0"/>
                <a:cs typeface="Times New Roman" panose="02020603050405020304" pitchFamily="18" charset="0"/>
              </a:rPr>
              <a:t>Bills</a:t>
            </a:r>
            <a:endParaRPr lang="en-US" sz="2400" b="1" spc="-10" dirty="0">
              <a:solidFill>
                <a:srgbClr val="086B6E"/>
              </a:solidFill>
              <a:latin typeface="Times New Roman" panose="02020603050405020304" pitchFamily="18" charset="0"/>
              <a:cs typeface="Times New Roman" panose="02020603050405020304" pitchFamily="18" charset="0"/>
            </a:endParaRPr>
          </a:p>
        </p:txBody>
      </p:sp>
      <p:sp>
        <p:nvSpPr>
          <p:cNvPr id="10" name="object 3">
            <a:extLst>
              <a:ext uri="{FF2B5EF4-FFF2-40B4-BE49-F238E27FC236}">
                <a16:creationId xmlns:a16="http://schemas.microsoft.com/office/drawing/2014/main" id="{E7558490-5B50-B4A1-F7A5-BC639BDC9C73}"/>
              </a:ext>
            </a:extLst>
          </p:cNvPr>
          <p:cNvSpPr txBox="1"/>
          <p:nvPr/>
        </p:nvSpPr>
        <p:spPr>
          <a:xfrm>
            <a:off x="568307" y="3295325"/>
            <a:ext cx="3961098" cy="2834109"/>
          </a:xfrm>
          <a:prstGeom prst="rect">
            <a:avLst/>
          </a:prstGeom>
        </p:spPr>
        <p:txBody>
          <a:bodyPr vert="horz" wrap="square" lIns="0" tIns="12700" rIns="0" bIns="0" rtlCol="0">
            <a:spAutoFit/>
          </a:bodyPr>
          <a:lstStyle/>
          <a:p>
            <a:pPr marL="570865" indent="-570865">
              <a:lnSpc>
                <a:spcPts val="2735"/>
              </a:lnSpc>
              <a:spcBef>
                <a:spcPts val="100"/>
              </a:spcBef>
              <a:buFont typeface="Arial"/>
              <a:buChar char="•"/>
              <a:tabLst>
                <a:tab pos="570865" algn="l"/>
                <a:tab pos="571500" algn="l"/>
              </a:tabLst>
            </a:pPr>
            <a:r>
              <a:rPr lang="en-US" sz="2400" dirty="0">
                <a:solidFill>
                  <a:srgbClr val="0F3B57"/>
                </a:solidFill>
                <a:latin typeface="Times New Roman" panose="02020603050405020304" pitchFamily="18" charset="0"/>
                <a:cs typeface="Times New Roman" panose="02020603050405020304" pitchFamily="18" charset="0"/>
              </a:rPr>
              <a:t>Notice</a:t>
            </a:r>
            <a:r>
              <a:rPr lang="en-US" sz="2400" spc="-10" dirty="0">
                <a:solidFill>
                  <a:srgbClr val="0F3B57"/>
                </a:solidFill>
                <a:latin typeface="Times New Roman" panose="02020603050405020304" pitchFamily="18" charset="0"/>
                <a:cs typeface="Times New Roman" panose="02020603050405020304" pitchFamily="18" charset="0"/>
              </a:rPr>
              <a:t> </a:t>
            </a:r>
            <a:r>
              <a:rPr lang="en-US" sz="2400" dirty="0">
                <a:solidFill>
                  <a:srgbClr val="0F3B57"/>
                </a:solidFill>
                <a:latin typeface="Times New Roman" panose="02020603050405020304" pitchFamily="18" charset="0"/>
                <a:cs typeface="Times New Roman" panose="02020603050405020304" pitchFamily="18" charset="0"/>
              </a:rPr>
              <a:t>and</a:t>
            </a:r>
            <a:r>
              <a:rPr lang="en-US" sz="2400" spc="-10" dirty="0">
                <a:solidFill>
                  <a:srgbClr val="0F3B57"/>
                </a:solidFill>
                <a:latin typeface="Times New Roman" panose="02020603050405020304" pitchFamily="18" charset="0"/>
                <a:cs typeface="Times New Roman" panose="02020603050405020304" pitchFamily="18" charset="0"/>
              </a:rPr>
              <a:t> </a:t>
            </a:r>
            <a:r>
              <a:rPr lang="en-US" sz="2400" dirty="0">
                <a:solidFill>
                  <a:srgbClr val="0F3B57"/>
                </a:solidFill>
                <a:latin typeface="Times New Roman" panose="02020603050405020304" pitchFamily="18" charset="0"/>
                <a:cs typeface="Times New Roman" panose="02020603050405020304" pitchFamily="18" charset="0"/>
              </a:rPr>
              <a:t>posting</a:t>
            </a:r>
            <a:r>
              <a:rPr lang="en-US" sz="2400" spc="-10" dirty="0">
                <a:solidFill>
                  <a:srgbClr val="0F3B57"/>
                </a:solidFill>
                <a:latin typeface="Times New Roman" panose="02020603050405020304" pitchFamily="18" charset="0"/>
                <a:cs typeface="Times New Roman" panose="02020603050405020304" pitchFamily="18" charset="0"/>
              </a:rPr>
              <a:t> requirements</a:t>
            </a:r>
            <a:endParaRPr lang="en-US" sz="2400" dirty="0">
              <a:solidFill>
                <a:srgbClr val="0F3B57"/>
              </a:solidFill>
              <a:latin typeface="Times New Roman" panose="02020603050405020304" pitchFamily="18" charset="0"/>
              <a:cs typeface="Times New Roman" panose="02020603050405020304" pitchFamily="18" charset="0"/>
            </a:endParaRPr>
          </a:p>
          <a:p>
            <a:pPr marL="570865" indent="-570865">
              <a:lnSpc>
                <a:spcPts val="2735"/>
              </a:lnSpc>
              <a:spcBef>
                <a:spcPts val="100"/>
              </a:spcBef>
              <a:buFont typeface="Arial"/>
              <a:buChar char="•"/>
              <a:tabLst>
                <a:tab pos="570865" algn="l"/>
                <a:tab pos="571500" algn="l"/>
              </a:tabLst>
            </a:pPr>
            <a:r>
              <a:rPr lang="en-US" sz="2400" dirty="0">
                <a:solidFill>
                  <a:srgbClr val="0F3B57"/>
                </a:solidFill>
                <a:latin typeface="Times New Roman" panose="02020603050405020304" pitchFamily="18" charset="0"/>
                <a:cs typeface="Times New Roman" panose="02020603050405020304" pitchFamily="18" charset="0"/>
              </a:rPr>
              <a:t>OON balance billing</a:t>
            </a:r>
          </a:p>
          <a:p>
            <a:pPr marL="570865" indent="-570865">
              <a:lnSpc>
                <a:spcPts val="2735"/>
              </a:lnSpc>
              <a:spcBef>
                <a:spcPts val="100"/>
              </a:spcBef>
              <a:buFont typeface="Arial"/>
              <a:buChar char="•"/>
              <a:tabLst>
                <a:tab pos="570865" algn="l"/>
                <a:tab pos="571500" algn="l"/>
              </a:tabLst>
            </a:pPr>
            <a:r>
              <a:rPr lang="en-US" sz="2400" dirty="0">
                <a:solidFill>
                  <a:srgbClr val="0F3B57"/>
                </a:solidFill>
                <a:latin typeface="Times New Roman" panose="02020603050405020304" pitchFamily="18" charset="0"/>
                <a:cs typeface="Times New Roman" panose="02020603050405020304" pitchFamily="18" charset="0"/>
              </a:rPr>
              <a:t>Emergency Care </a:t>
            </a:r>
            <a:endParaRPr sz="2400" dirty="0">
              <a:solidFill>
                <a:srgbClr val="0F3B57"/>
              </a:solidFill>
              <a:latin typeface="Times New Roman" panose="02020603050405020304" pitchFamily="18" charset="0"/>
              <a:cs typeface="Times New Roman" panose="02020603050405020304" pitchFamily="18" charset="0"/>
            </a:endParaRPr>
          </a:p>
          <a:p>
            <a:pPr marL="570865" marR="142875" indent="-570865">
              <a:lnSpc>
                <a:spcPts val="2735"/>
              </a:lnSpc>
              <a:spcBef>
                <a:spcPts val="100"/>
              </a:spcBef>
              <a:buFont typeface="Arial"/>
              <a:buChar char="•"/>
              <a:tabLst>
                <a:tab pos="570865" algn="l"/>
                <a:tab pos="571500" algn="l"/>
              </a:tabLst>
            </a:pPr>
            <a:r>
              <a:rPr lang="en-US" sz="2400" dirty="0">
                <a:solidFill>
                  <a:srgbClr val="0F3B57"/>
                </a:solidFill>
                <a:latin typeface="Times New Roman" panose="02020603050405020304" pitchFamily="18" charset="0"/>
                <a:cs typeface="Times New Roman" panose="02020603050405020304" pitchFamily="18" charset="0"/>
              </a:rPr>
              <a:t>Charity eligibility / equity</a:t>
            </a:r>
            <a:endParaRPr sz="2400" dirty="0">
              <a:solidFill>
                <a:srgbClr val="0F3B57"/>
              </a:solidFill>
              <a:latin typeface="Times New Roman" panose="02020603050405020304" pitchFamily="18" charset="0"/>
              <a:cs typeface="Times New Roman" panose="02020603050405020304" pitchFamily="18" charset="0"/>
            </a:endParaRPr>
          </a:p>
          <a:p>
            <a:pPr marL="570865" indent="-570865">
              <a:lnSpc>
                <a:spcPts val="2735"/>
              </a:lnSpc>
              <a:spcBef>
                <a:spcPts val="100"/>
              </a:spcBef>
              <a:buFont typeface="Arial"/>
              <a:buChar char="•"/>
              <a:tabLst>
                <a:tab pos="570865" algn="l"/>
                <a:tab pos="571500" algn="l"/>
              </a:tabLst>
            </a:pPr>
            <a:r>
              <a:rPr lang="en-US" sz="2400" dirty="0">
                <a:solidFill>
                  <a:srgbClr val="0F3B57"/>
                </a:solidFill>
                <a:latin typeface="Times New Roman" panose="02020603050405020304" pitchFamily="18" charset="0"/>
                <a:cs typeface="Times New Roman" panose="02020603050405020304" pitchFamily="18" charset="0"/>
              </a:rPr>
              <a:t>Certain “specialty” services not eligible for waiver / consent </a:t>
            </a:r>
            <a:endParaRPr sz="2400" dirty="0">
              <a:solidFill>
                <a:srgbClr val="0F3B57"/>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69DAF41-BD4A-4806-B033-217D4E46901D}"/>
              </a:ext>
            </a:extLst>
          </p:cNvPr>
          <p:cNvSpPr txBox="1"/>
          <p:nvPr/>
        </p:nvSpPr>
        <p:spPr>
          <a:xfrm>
            <a:off x="5355231" y="1259175"/>
            <a:ext cx="2490064" cy="1800493"/>
          </a:xfrm>
          <a:prstGeom prst="rect">
            <a:avLst/>
          </a:prstGeom>
          <a:noFill/>
          <a:ln>
            <a:solidFill>
              <a:schemeClr val="accent6"/>
            </a:solidFill>
          </a:ln>
        </p:spPr>
        <p:txBody>
          <a:bodyPr wrap="square" rtlCol="0">
            <a:spAutoFit/>
          </a:bodyPr>
          <a:lstStyle/>
          <a:p>
            <a:pPr marR="5080" indent="198755" algn="ctr">
              <a:spcBef>
                <a:spcPts val="570"/>
              </a:spcBef>
            </a:pPr>
            <a:endParaRPr lang="en-US" sz="2400" b="1" spc="-10" dirty="0">
              <a:solidFill>
                <a:srgbClr val="086B6E"/>
              </a:solidFill>
              <a:latin typeface="Times New Roman" panose="02020603050405020304" pitchFamily="18" charset="0"/>
              <a:cs typeface="Times New Roman" panose="02020603050405020304" pitchFamily="18" charset="0"/>
            </a:endParaRPr>
          </a:p>
          <a:p>
            <a:pPr marR="5080" indent="198755" algn="ctr">
              <a:spcBef>
                <a:spcPts val="570"/>
              </a:spcBef>
            </a:pPr>
            <a:r>
              <a:rPr lang="en-US" sz="2400" b="1" spc="-10" dirty="0">
                <a:solidFill>
                  <a:srgbClr val="086B6E"/>
                </a:solidFill>
                <a:latin typeface="Times New Roman" panose="02020603050405020304" pitchFamily="18" charset="0"/>
                <a:cs typeface="Times New Roman" panose="02020603050405020304" pitchFamily="18" charset="0"/>
              </a:rPr>
              <a:t>Good Faith</a:t>
            </a:r>
          </a:p>
          <a:p>
            <a:pPr marR="5080" indent="198755" algn="ctr">
              <a:spcBef>
                <a:spcPts val="570"/>
              </a:spcBef>
            </a:pPr>
            <a:r>
              <a:rPr lang="en-US" sz="2400" b="1" spc="-10" dirty="0">
                <a:solidFill>
                  <a:srgbClr val="086B6E"/>
                </a:solidFill>
                <a:latin typeface="Times New Roman" panose="02020603050405020304" pitchFamily="18" charset="0"/>
                <a:cs typeface="Times New Roman" panose="02020603050405020304" pitchFamily="18" charset="0"/>
              </a:rPr>
              <a:t>Estimate</a:t>
            </a:r>
          </a:p>
          <a:p>
            <a:pPr marR="5080" indent="198755" algn="ctr">
              <a:spcBef>
                <a:spcPts val="570"/>
              </a:spcBef>
            </a:pPr>
            <a:endParaRPr lang="en-US" sz="2400" b="1" spc="-10" dirty="0">
              <a:solidFill>
                <a:srgbClr val="086B6E"/>
              </a:solidFill>
              <a:latin typeface="Times New Roman" panose="02020603050405020304" pitchFamily="18" charset="0"/>
              <a:cs typeface="Times New Roman" panose="02020603050405020304" pitchFamily="18" charset="0"/>
            </a:endParaRPr>
          </a:p>
        </p:txBody>
      </p:sp>
      <p:sp>
        <p:nvSpPr>
          <p:cNvPr id="12" name="object 3">
            <a:extLst>
              <a:ext uri="{FF2B5EF4-FFF2-40B4-BE49-F238E27FC236}">
                <a16:creationId xmlns:a16="http://schemas.microsoft.com/office/drawing/2014/main" id="{3615843A-0EBA-4F36-9EDC-9D96D6476C6C}"/>
              </a:ext>
            </a:extLst>
          </p:cNvPr>
          <p:cNvSpPr txBox="1"/>
          <p:nvPr/>
        </p:nvSpPr>
        <p:spPr>
          <a:xfrm>
            <a:off x="4696205" y="3295325"/>
            <a:ext cx="3687507" cy="2821285"/>
          </a:xfrm>
          <a:prstGeom prst="rect">
            <a:avLst/>
          </a:prstGeom>
        </p:spPr>
        <p:txBody>
          <a:bodyPr vert="horz" wrap="square" lIns="0" tIns="12700" rIns="0" bIns="0" rtlCol="0">
            <a:spAutoFit/>
          </a:bodyPr>
          <a:lstStyle/>
          <a:p>
            <a:pPr marL="570865" indent="-570865">
              <a:lnSpc>
                <a:spcPts val="2735"/>
              </a:lnSpc>
              <a:spcBef>
                <a:spcPts val="100"/>
              </a:spcBef>
              <a:buFont typeface="Arial"/>
              <a:buChar char="•"/>
              <a:tabLst>
                <a:tab pos="570865" algn="l"/>
                <a:tab pos="571500" algn="l"/>
              </a:tabLst>
            </a:pPr>
            <a:r>
              <a:rPr lang="en-US" sz="2400" dirty="0">
                <a:solidFill>
                  <a:srgbClr val="0F3B57"/>
                </a:solidFill>
                <a:latin typeface="Times New Roman" panose="02020603050405020304" pitchFamily="18" charset="0"/>
                <a:cs typeface="Times New Roman" panose="02020603050405020304" pitchFamily="18" charset="0"/>
              </a:rPr>
              <a:t>Uninsured and self-pay patients</a:t>
            </a:r>
          </a:p>
          <a:p>
            <a:pPr marL="570865" indent="-570865">
              <a:lnSpc>
                <a:spcPts val="2735"/>
              </a:lnSpc>
              <a:spcBef>
                <a:spcPts val="100"/>
              </a:spcBef>
              <a:buFont typeface="Arial"/>
              <a:buChar char="•"/>
              <a:tabLst>
                <a:tab pos="570865" algn="l"/>
                <a:tab pos="571500" algn="l"/>
              </a:tabLst>
            </a:pPr>
            <a:r>
              <a:rPr lang="en-US" sz="2400" dirty="0">
                <a:solidFill>
                  <a:srgbClr val="0F3B57"/>
                </a:solidFill>
                <a:latin typeface="Times New Roman" panose="02020603050405020304" pitchFamily="18" charset="0"/>
                <a:cs typeface="Times New Roman" panose="02020603050405020304" pitchFamily="18" charset="0"/>
              </a:rPr>
              <a:t>Notice and posting requirement</a:t>
            </a:r>
          </a:p>
          <a:p>
            <a:pPr marL="570865" indent="-570865">
              <a:lnSpc>
                <a:spcPts val="2735"/>
              </a:lnSpc>
              <a:spcBef>
                <a:spcPts val="100"/>
              </a:spcBef>
              <a:buFont typeface="Arial"/>
              <a:buChar char="•"/>
              <a:tabLst>
                <a:tab pos="570865" algn="l"/>
                <a:tab pos="571500" algn="l"/>
              </a:tabLst>
            </a:pPr>
            <a:r>
              <a:rPr lang="en-US" sz="2400" dirty="0">
                <a:solidFill>
                  <a:srgbClr val="0F3B57"/>
                </a:solidFill>
                <a:latin typeface="Times New Roman" panose="02020603050405020304" pitchFamily="18" charset="0"/>
                <a:cs typeface="Times New Roman" panose="02020603050405020304" pitchFamily="18" charset="0"/>
              </a:rPr>
              <a:t>No Surprises Act, but also Price Transparency</a:t>
            </a:r>
          </a:p>
          <a:p>
            <a:pPr marL="570865" indent="-570865">
              <a:lnSpc>
                <a:spcPts val="2735"/>
              </a:lnSpc>
              <a:spcBef>
                <a:spcPts val="100"/>
              </a:spcBef>
              <a:buFont typeface="Arial"/>
              <a:buChar char="•"/>
              <a:tabLst>
                <a:tab pos="570865" algn="l"/>
                <a:tab pos="571500" algn="l"/>
              </a:tabLst>
            </a:pPr>
            <a:r>
              <a:rPr lang="en-US" sz="2400" dirty="0">
                <a:solidFill>
                  <a:srgbClr val="0F3B57"/>
                </a:solidFill>
                <a:latin typeface="Times New Roman" panose="02020603050405020304" pitchFamily="18" charset="0"/>
                <a:cs typeface="Times New Roman" panose="02020603050405020304" pitchFamily="18" charset="0"/>
              </a:rPr>
              <a:t>Additional service locations</a:t>
            </a:r>
            <a:endParaRPr sz="2400" dirty="0">
              <a:solidFill>
                <a:srgbClr val="0F3B5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6539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309DA102-339B-24AB-2484-9995A3435AB4}"/>
              </a:ext>
            </a:extLst>
          </p:cNvPr>
          <p:cNvSpPr txBox="1">
            <a:spLocks noGrp="1"/>
          </p:cNvSpPr>
          <p:nvPr>
            <p:ph type="title"/>
          </p:nvPr>
        </p:nvSpPr>
        <p:spPr>
          <a:xfrm>
            <a:off x="481989" y="585603"/>
            <a:ext cx="8066109" cy="474489"/>
          </a:xfrm>
          <a:prstGeom prst="rect">
            <a:avLst/>
          </a:prstGeom>
        </p:spPr>
        <p:txBody>
          <a:bodyPr vert="horz" wrap="square" lIns="0" tIns="12700" rIns="0" bIns="0" rtlCol="0">
            <a:spAutoFit/>
          </a:bodyPr>
          <a:lstStyle/>
          <a:p>
            <a:pPr marL="12700">
              <a:lnSpc>
                <a:spcPct val="100000"/>
              </a:lnSpc>
              <a:spcBef>
                <a:spcPts val="100"/>
              </a:spcBef>
            </a:pPr>
            <a:r>
              <a:rPr sz="3000" b="1" dirty="0">
                <a:latin typeface="Times New Roman" panose="02020603050405020304" pitchFamily="18" charset="0"/>
                <a:cs typeface="Times New Roman" panose="02020603050405020304" pitchFamily="18" charset="0"/>
              </a:rPr>
              <a:t>G</a:t>
            </a:r>
            <a:r>
              <a:rPr lang="en-US" sz="3000" b="1" dirty="0">
                <a:latin typeface="Times New Roman" panose="02020603050405020304" pitchFamily="18" charset="0"/>
                <a:cs typeface="Times New Roman" panose="02020603050405020304" pitchFamily="18" charset="0"/>
              </a:rPr>
              <a:t>ood </a:t>
            </a:r>
            <a:r>
              <a:rPr sz="3000" b="1" dirty="0">
                <a:latin typeface="Times New Roman" panose="02020603050405020304" pitchFamily="18" charset="0"/>
                <a:cs typeface="Times New Roman" panose="02020603050405020304" pitchFamily="18" charset="0"/>
              </a:rPr>
              <a:t>F</a:t>
            </a:r>
            <a:r>
              <a:rPr lang="en-US" sz="3000" b="1" dirty="0">
                <a:latin typeface="Times New Roman" panose="02020603050405020304" pitchFamily="18" charset="0"/>
                <a:cs typeface="Times New Roman" panose="02020603050405020304" pitchFamily="18" charset="0"/>
              </a:rPr>
              <a:t>aith </a:t>
            </a:r>
            <a:r>
              <a:rPr sz="3000" b="1" dirty="0">
                <a:latin typeface="Times New Roman" panose="02020603050405020304" pitchFamily="18" charset="0"/>
                <a:cs typeface="Times New Roman" panose="02020603050405020304" pitchFamily="18" charset="0"/>
              </a:rPr>
              <a:t>E</a:t>
            </a:r>
            <a:r>
              <a:rPr lang="en-US" sz="3000" b="1" dirty="0">
                <a:latin typeface="Times New Roman" panose="02020603050405020304" pitchFamily="18" charset="0"/>
                <a:cs typeface="Times New Roman" panose="02020603050405020304" pitchFamily="18" charset="0"/>
              </a:rPr>
              <a:t>stimate (GFE)</a:t>
            </a:r>
            <a:r>
              <a:rPr sz="3000" b="1" spc="-5" dirty="0">
                <a:latin typeface="Times New Roman" panose="02020603050405020304" pitchFamily="18" charset="0"/>
                <a:cs typeface="Times New Roman" panose="02020603050405020304" pitchFamily="18" charset="0"/>
              </a:rPr>
              <a:t> </a:t>
            </a:r>
            <a:r>
              <a:rPr sz="3000" b="1" spc="-15" dirty="0">
                <a:latin typeface="Times New Roman" panose="02020603050405020304" pitchFamily="18" charset="0"/>
                <a:cs typeface="Times New Roman" panose="02020603050405020304" pitchFamily="18" charset="0"/>
              </a:rPr>
              <a:t> </a:t>
            </a:r>
            <a:r>
              <a:rPr lang="en-US" sz="3000" b="1" spc="-15" dirty="0">
                <a:latin typeface="Times New Roman" panose="02020603050405020304" pitchFamily="18" charset="0"/>
                <a:cs typeface="Times New Roman" panose="02020603050405020304" pitchFamily="18" charset="0"/>
              </a:rPr>
              <a:t>      </a:t>
            </a:r>
            <a:r>
              <a:rPr lang="en-US" sz="3000" b="1" spc="-15" dirty="0">
                <a:solidFill>
                  <a:schemeClr val="accent6"/>
                </a:solidFill>
                <a:latin typeface="Times New Roman" panose="02020603050405020304" pitchFamily="18" charset="0"/>
                <a:cs typeface="Times New Roman" panose="02020603050405020304" pitchFamily="18" charset="0"/>
              </a:rPr>
              <a:t>Full Definition</a:t>
            </a:r>
            <a:endParaRPr sz="3000" b="1" dirty="0">
              <a:solidFill>
                <a:schemeClr val="accent6"/>
              </a:solidFill>
              <a:latin typeface="Times New Roman" panose="02020603050405020304" pitchFamily="18" charset="0"/>
              <a:cs typeface="Times New Roman" panose="02020603050405020304" pitchFamily="18" charset="0"/>
            </a:endParaRPr>
          </a:p>
        </p:txBody>
      </p:sp>
      <p:sp>
        <p:nvSpPr>
          <p:cNvPr id="5" name="object 2">
            <a:extLst>
              <a:ext uri="{FF2B5EF4-FFF2-40B4-BE49-F238E27FC236}">
                <a16:creationId xmlns:a16="http://schemas.microsoft.com/office/drawing/2014/main" id="{11009F44-A5BA-FDEF-B4AC-AD8EAE81318E}"/>
              </a:ext>
            </a:extLst>
          </p:cNvPr>
          <p:cNvSpPr txBox="1"/>
          <p:nvPr/>
        </p:nvSpPr>
        <p:spPr>
          <a:xfrm>
            <a:off x="481990" y="1420873"/>
            <a:ext cx="7274999" cy="2604880"/>
          </a:xfrm>
          <a:prstGeom prst="rect">
            <a:avLst/>
          </a:prstGeom>
        </p:spPr>
        <p:txBody>
          <a:bodyPr vert="horz" wrap="square" lIns="0" tIns="63500" rIns="0" bIns="0" rtlCol="0">
            <a:spAutoFit/>
          </a:bodyPr>
          <a:lstStyle/>
          <a:p>
            <a:pPr marL="469265" marR="5080" indent="-457200">
              <a:lnSpc>
                <a:spcPts val="3000"/>
              </a:lnSpc>
              <a:spcBef>
                <a:spcPts val="500"/>
              </a:spcBef>
              <a:buFont typeface="Arial" panose="020B0604020202020204" pitchFamily="34" charset="0"/>
              <a:buChar char="•"/>
              <a:tabLst>
                <a:tab pos="469265" algn="l"/>
                <a:tab pos="469900" algn="l"/>
              </a:tabLst>
            </a:pPr>
            <a:r>
              <a:rPr sz="2400" dirty="0">
                <a:solidFill>
                  <a:srgbClr val="0F3B57"/>
                </a:solidFill>
                <a:latin typeface="Times New Roman" panose="02020603050405020304" pitchFamily="18" charset="0"/>
                <a:cs typeface="Times New Roman" panose="02020603050405020304" pitchFamily="18" charset="0"/>
              </a:rPr>
              <a:t>As</a:t>
            </a:r>
            <a:r>
              <a:rPr sz="2400" spc="-6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of</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January</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1,</a:t>
            </a:r>
            <a:r>
              <a:rPr sz="2400" spc="-28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2022,</a:t>
            </a:r>
            <a:r>
              <a:rPr sz="2400" spc="-285" dirty="0">
                <a:solidFill>
                  <a:srgbClr val="0F3B57"/>
                </a:solidFill>
                <a:latin typeface="Times New Roman" panose="02020603050405020304" pitchFamily="18" charset="0"/>
                <a:cs typeface="Times New Roman" panose="02020603050405020304" pitchFamily="18" charset="0"/>
              </a:rPr>
              <a:t> </a:t>
            </a:r>
            <a:r>
              <a:rPr lang="en-US" sz="2400" spc="-28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providers</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must</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provide</a:t>
            </a:r>
            <a:r>
              <a:rPr lang="en-US" sz="2400" dirty="0">
                <a:solidFill>
                  <a:srgbClr val="0F3B57"/>
                </a:solidFill>
                <a:latin typeface="Times New Roman" panose="02020603050405020304" pitchFamily="18" charset="0"/>
                <a:cs typeface="Times New Roman" panose="02020603050405020304" pitchFamily="18" charset="0"/>
              </a:rPr>
              <a:t>:</a:t>
            </a:r>
          </a:p>
          <a:p>
            <a:pPr marL="1383665" marR="5080" lvl="2" indent="-457200">
              <a:lnSpc>
                <a:spcPts val="3000"/>
              </a:lnSpc>
              <a:spcBef>
                <a:spcPts val="500"/>
              </a:spcBef>
              <a:buFont typeface="Arial" panose="020B0604020202020204" pitchFamily="34" charset="0"/>
              <a:buChar char="•"/>
              <a:tabLst>
                <a:tab pos="469265" algn="l"/>
                <a:tab pos="469900" algn="l"/>
              </a:tabLst>
            </a:pPr>
            <a:r>
              <a:rPr sz="2400" dirty="0">
                <a:solidFill>
                  <a:srgbClr val="0F3B57"/>
                </a:solidFill>
                <a:latin typeface="Times New Roman" panose="02020603050405020304" pitchFamily="18" charset="0"/>
                <a:cs typeface="Times New Roman" panose="02020603050405020304" pitchFamily="18" charset="0"/>
              </a:rPr>
              <a:t>a</a:t>
            </a:r>
            <a:r>
              <a:rPr sz="2400" spc="-15"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written</a:t>
            </a:r>
            <a:r>
              <a:rPr sz="2400" spc="-28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“good</a:t>
            </a:r>
            <a:r>
              <a:rPr sz="2400" spc="-20"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faith </a:t>
            </a:r>
            <a:r>
              <a:rPr sz="2400" dirty="0">
                <a:solidFill>
                  <a:srgbClr val="0F3B57"/>
                </a:solidFill>
                <a:latin typeface="Times New Roman" panose="02020603050405020304" pitchFamily="18" charset="0"/>
                <a:cs typeface="Times New Roman" panose="02020603050405020304" pitchFamily="18" charset="0"/>
              </a:rPr>
              <a:t>estimate” </a:t>
            </a:r>
            <a:r>
              <a:rPr lang="en-US" sz="2400" dirty="0">
                <a:solidFill>
                  <a:srgbClr val="0F3B57"/>
                </a:solidFill>
                <a:latin typeface="Times New Roman" panose="02020603050405020304" pitchFamily="18" charset="0"/>
                <a:cs typeface="Times New Roman" panose="02020603050405020304" pitchFamily="18" charset="0"/>
              </a:rPr>
              <a:t>to self-pay and/or out-of-network patients </a:t>
            </a:r>
          </a:p>
          <a:p>
            <a:pPr marL="1383665" marR="5080" lvl="2" indent="-457200">
              <a:lnSpc>
                <a:spcPts val="3000"/>
              </a:lnSpc>
              <a:spcBef>
                <a:spcPts val="500"/>
              </a:spcBef>
              <a:buFont typeface="Arial" panose="020B0604020202020204" pitchFamily="34" charset="0"/>
              <a:buChar char="•"/>
              <a:tabLst>
                <a:tab pos="469265" algn="l"/>
                <a:tab pos="469900" algn="l"/>
              </a:tabLst>
            </a:pPr>
            <a:r>
              <a:rPr sz="2400" dirty="0">
                <a:solidFill>
                  <a:srgbClr val="0F3B57"/>
                </a:solidFill>
                <a:latin typeface="Times New Roman" panose="02020603050405020304" pitchFamily="18" charset="0"/>
                <a:cs typeface="Times New Roman" panose="02020603050405020304" pitchFamily="18" charset="0"/>
              </a:rPr>
              <a:t>of</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expected</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charges</a:t>
            </a:r>
            <a:r>
              <a:rPr sz="2400"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for items</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and</a:t>
            </a:r>
            <a:r>
              <a:rPr sz="2400"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services</a:t>
            </a:r>
            <a:r>
              <a:rPr lang="en-US" sz="2400" spc="-10" dirty="0">
                <a:solidFill>
                  <a:srgbClr val="0F3B57"/>
                </a:solidFill>
                <a:latin typeface="Times New Roman" panose="02020603050405020304" pitchFamily="18" charset="0"/>
                <a:cs typeface="Times New Roman" panose="02020603050405020304" pitchFamily="18" charset="0"/>
              </a:rPr>
              <a:t> </a:t>
            </a:r>
            <a:r>
              <a:rPr lang="en-US" sz="2400" spc="5" dirty="0">
                <a:solidFill>
                  <a:srgbClr val="0F3B57"/>
                </a:solidFill>
                <a:latin typeface="Times New Roman" panose="02020603050405020304" pitchFamily="18" charset="0"/>
                <a:cs typeface="Times New Roman" panose="02020603050405020304" pitchFamily="18" charset="0"/>
              </a:rPr>
              <a:t> </a:t>
            </a:r>
          </a:p>
          <a:p>
            <a:pPr marL="1383665" marR="5080" lvl="2" indent="-457200">
              <a:lnSpc>
                <a:spcPts val="3000"/>
              </a:lnSpc>
              <a:spcBef>
                <a:spcPts val="500"/>
              </a:spcBef>
              <a:buFont typeface="Arial" panose="020B0604020202020204" pitchFamily="34" charset="0"/>
              <a:buChar char="•"/>
              <a:tabLst>
                <a:tab pos="469265" algn="l"/>
                <a:tab pos="469900" algn="l"/>
              </a:tabLst>
            </a:pPr>
            <a:r>
              <a:rPr sz="2400" dirty="0">
                <a:solidFill>
                  <a:srgbClr val="0F3B57"/>
                </a:solidFill>
                <a:latin typeface="Times New Roman" panose="02020603050405020304" pitchFamily="18" charset="0"/>
                <a:cs typeface="Times New Roman" panose="02020603050405020304" pitchFamily="18" charset="0"/>
              </a:rPr>
              <a:t>when</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scheduling</a:t>
            </a:r>
            <a:r>
              <a:rPr sz="2400"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or</a:t>
            </a:r>
            <a:r>
              <a:rPr sz="2400"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upon</a:t>
            </a:r>
            <a:r>
              <a:rPr sz="2400" spc="-10" dirty="0">
                <a:solidFill>
                  <a:srgbClr val="0F3B57"/>
                </a:solidFill>
                <a:latin typeface="Times New Roman" panose="02020603050405020304" pitchFamily="18" charset="0"/>
                <a:cs typeface="Times New Roman" panose="02020603050405020304" pitchFamily="18" charset="0"/>
              </a:rPr>
              <a:t> request</a:t>
            </a:r>
            <a:r>
              <a:rPr lang="en-US" sz="2400" spc="-10" dirty="0">
                <a:solidFill>
                  <a:srgbClr val="0F3B57"/>
                </a:solidFill>
                <a:latin typeface="Times New Roman" panose="02020603050405020304" pitchFamily="18" charset="0"/>
                <a:cs typeface="Times New Roman" panose="02020603050405020304" pitchFamily="18" charset="0"/>
              </a:rPr>
              <a:t>.</a:t>
            </a:r>
            <a:endParaRPr lang="en-US" sz="1000" spc="-10" dirty="0">
              <a:solidFill>
                <a:srgbClr val="0F3B57"/>
              </a:solidFill>
              <a:latin typeface="Times New Roman" panose="02020603050405020304" pitchFamily="18" charset="0"/>
              <a:cs typeface="Times New Roman" panose="02020603050405020304" pitchFamily="18" charset="0"/>
            </a:endParaRPr>
          </a:p>
          <a:p>
            <a:pPr marL="469265" marR="5080" indent="-457200">
              <a:lnSpc>
                <a:spcPts val="3000"/>
              </a:lnSpc>
              <a:spcBef>
                <a:spcPts val="500"/>
              </a:spcBef>
              <a:buFont typeface="Arial" panose="020B0604020202020204" pitchFamily="34" charset="0"/>
              <a:buChar char="•"/>
              <a:tabLst>
                <a:tab pos="469265" algn="l"/>
                <a:tab pos="469900" algn="l"/>
              </a:tabLst>
            </a:pPr>
            <a:r>
              <a:rPr lang="en-US" sz="2400" spc="-10" dirty="0">
                <a:solidFill>
                  <a:srgbClr val="0F3B57"/>
                </a:solidFill>
                <a:latin typeface="Times New Roman" panose="02020603050405020304" pitchFamily="18" charset="0"/>
                <a:cs typeface="Times New Roman" panose="02020603050405020304" pitchFamily="18" charset="0"/>
              </a:rPr>
              <a:t>Remember </a:t>
            </a:r>
            <a:r>
              <a:rPr lang="en-US" sz="2400" b="1" spc="-10" dirty="0">
                <a:solidFill>
                  <a:srgbClr val="0F3B57"/>
                </a:solidFill>
                <a:latin typeface="Times New Roman" panose="02020603050405020304" pitchFamily="18" charset="0"/>
                <a:cs typeface="Times New Roman" panose="02020603050405020304" pitchFamily="18" charset="0"/>
              </a:rPr>
              <a:t>“specificity” </a:t>
            </a:r>
            <a:r>
              <a:rPr lang="en-US" sz="2400" spc="-10" dirty="0">
                <a:solidFill>
                  <a:srgbClr val="0F3B57"/>
                </a:solidFill>
                <a:latin typeface="Times New Roman" panose="02020603050405020304" pitchFamily="18" charset="0"/>
                <a:cs typeface="Times New Roman" panose="02020603050405020304" pitchFamily="18" charset="0"/>
              </a:rPr>
              <a:t>of each patient!</a:t>
            </a:r>
            <a:endParaRPr sz="2400" dirty="0">
              <a:solidFill>
                <a:srgbClr val="0F3B57"/>
              </a:solidFill>
              <a:latin typeface="Times New Roman" panose="02020603050405020304" pitchFamily="18" charset="0"/>
              <a:cs typeface="Times New Roman" panose="02020603050405020304" pitchFamily="18" charset="0"/>
            </a:endParaRPr>
          </a:p>
        </p:txBody>
      </p:sp>
      <p:pic>
        <p:nvPicPr>
          <p:cNvPr id="7" name="Picture 6" descr="A group of people in a meeting&#10;&#10;Description automatically generated with low confidence">
            <a:extLst>
              <a:ext uri="{FF2B5EF4-FFF2-40B4-BE49-F238E27FC236}">
                <a16:creationId xmlns:a16="http://schemas.microsoft.com/office/drawing/2014/main" id="{B2218000-BDBA-39B6-2EFD-F5B1EBB99DB4}"/>
              </a:ext>
            </a:extLst>
          </p:cNvPr>
          <p:cNvPicPr>
            <a:picLocks noChangeAspect="1"/>
          </p:cNvPicPr>
          <p:nvPr/>
        </p:nvPicPr>
        <p:blipFill>
          <a:blip r:embed="rId2"/>
          <a:stretch>
            <a:fillRect/>
          </a:stretch>
        </p:blipFill>
        <p:spPr>
          <a:xfrm>
            <a:off x="5306615" y="4572000"/>
            <a:ext cx="2600108" cy="1730254"/>
          </a:xfrm>
          <a:prstGeom prst="rect">
            <a:avLst/>
          </a:prstGeom>
        </p:spPr>
      </p:pic>
    </p:spTree>
    <p:extLst>
      <p:ext uri="{BB962C8B-B14F-4D97-AF65-F5344CB8AC3E}">
        <p14:creationId xmlns:p14="http://schemas.microsoft.com/office/powerpoint/2010/main" val="3634776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5C569B2D-0F35-A051-D011-7ABF11071A7B}"/>
              </a:ext>
            </a:extLst>
          </p:cNvPr>
          <p:cNvSpPr txBox="1">
            <a:spLocks noGrp="1"/>
          </p:cNvSpPr>
          <p:nvPr>
            <p:ph type="title"/>
          </p:nvPr>
        </p:nvSpPr>
        <p:spPr>
          <a:xfrm>
            <a:off x="481989" y="602636"/>
            <a:ext cx="7696239" cy="474489"/>
          </a:xfrm>
          <a:prstGeom prst="rect">
            <a:avLst/>
          </a:prstGeom>
        </p:spPr>
        <p:txBody>
          <a:bodyPr vert="horz" wrap="square" lIns="0" tIns="12700" rIns="0" bIns="0" rtlCol="0">
            <a:spAutoFit/>
          </a:bodyPr>
          <a:lstStyle/>
          <a:p>
            <a:pPr marL="12700">
              <a:lnSpc>
                <a:spcPct val="100000"/>
              </a:lnSpc>
              <a:spcBef>
                <a:spcPts val="100"/>
              </a:spcBef>
              <a:tabLst>
                <a:tab pos="1393190" algn="l"/>
                <a:tab pos="1815464" algn="l"/>
              </a:tabLst>
            </a:pPr>
            <a:r>
              <a:rPr sz="3000" b="1" spc="-25" dirty="0">
                <a:latin typeface="Times New Roman" panose="02020603050405020304" pitchFamily="18" charset="0"/>
                <a:cs typeface="Times New Roman" panose="02020603050405020304" pitchFamily="18" charset="0"/>
              </a:rPr>
              <a:t>GFE</a:t>
            </a:r>
            <a:r>
              <a:rPr sz="3000" b="1" dirty="0">
                <a:latin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cs typeface="Times New Roman" panose="02020603050405020304" pitchFamily="18" charset="0"/>
              </a:rPr>
              <a:t>     			</a:t>
            </a:r>
            <a:r>
              <a:rPr lang="en-US" sz="3000" b="1" dirty="0">
                <a:solidFill>
                  <a:schemeClr val="accent6"/>
                </a:solidFill>
                <a:latin typeface="Times New Roman" panose="02020603050405020304" pitchFamily="18" charset="0"/>
                <a:cs typeface="Times New Roman" panose="02020603050405020304" pitchFamily="18" charset="0"/>
              </a:rPr>
              <a:t>Required of whom?</a:t>
            </a:r>
            <a:endParaRPr sz="3000" b="1" spc="-20" dirty="0">
              <a:solidFill>
                <a:schemeClr val="accent6"/>
              </a:solidFill>
              <a:latin typeface="Times New Roman" panose="02020603050405020304" pitchFamily="18" charset="0"/>
              <a:cs typeface="Times New Roman" panose="02020603050405020304" pitchFamily="18" charset="0"/>
            </a:endParaRPr>
          </a:p>
        </p:txBody>
      </p:sp>
      <p:sp>
        <p:nvSpPr>
          <p:cNvPr id="5" name="object 3">
            <a:extLst>
              <a:ext uri="{FF2B5EF4-FFF2-40B4-BE49-F238E27FC236}">
                <a16:creationId xmlns:a16="http://schemas.microsoft.com/office/drawing/2014/main" id="{EE8B503B-947E-3FA1-3ADA-0D175A9C3E13}"/>
              </a:ext>
            </a:extLst>
          </p:cNvPr>
          <p:cNvSpPr txBox="1"/>
          <p:nvPr/>
        </p:nvSpPr>
        <p:spPr>
          <a:xfrm>
            <a:off x="481990" y="1521459"/>
            <a:ext cx="7583223" cy="4448013"/>
          </a:xfrm>
          <a:prstGeom prst="rect">
            <a:avLst/>
          </a:prstGeom>
        </p:spPr>
        <p:txBody>
          <a:bodyPr vert="horz" wrap="square" lIns="0" tIns="6350" rIns="0" bIns="0" rtlCol="0">
            <a:spAutoFit/>
          </a:bodyPr>
          <a:lstStyle/>
          <a:p>
            <a:pPr marL="469900" marR="395605" indent="-457200">
              <a:lnSpc>
                <a:spcPct val="101400"/>
              </a:lnSpc>
              <a:spcBef>
                <a:spcPts val="50"/>
              </a:spcBef>
              <a:buFont typeface="Arial" panose="020B0604020202020204" pitchFamily="34" charset="0"/>
              <a:buChar char="•"/>
              <a:tabLst>
                <a:tab pos="469265" algn="l"/>
                <a:tab pos="469900" algn="l"/>
              </a:tabLst>
            </a:pPr>
            <a:r>
              <a:rPr sz="2400" dirty="0">
                <a:solidFill>
                  <a:srgbClr val="0F3B57"/>
                </a:solidFill>
                <a:latin typeface="Times New Roman" panose="02020603050405020304" pitchFamily="18" charset="0"/>
                <a:cs typeface="Times New Roman" panose="02020603050405020304" pitchFamily="18" charset="0"/>
              </a:rPr>
              <a:t>All</a:t>
            </a:r>
            <a:r>
              <a:rPr sz="2400" spc="-30"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state-</a:t>
            </a:r>
            <a:r>
              <a:rPr sz="2400" dirty="0">
                <a:solidFill>
                  <a:srgbClr val="0F3B57"/>
                </a:solidFill>
                <a:latin typeface="Times New Roman" panose="02020603050405020304" pitchFamily="18" charset="0"/>
                <a:cs typeface="Times New Roman" panose="02020603050405020304" pitchFamily="18" charset="0"/>
              </a:rPr>
              <a:t>licensed</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or</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certified</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health</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care</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providers</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and</a:t>
            </a:r>
            <a:r>
              <a:rPr sz="2400" spc="-20"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facilities </a:t>
            </a:r>
            <a:r>
              <a:rPr sz="2400" b="1" spc="-10" dirty="0">
                <a:solidFill>
                  <a:srgbClr val="0F3B57"/>
                </a:solidFill>
                <a:latin typeface="Times New Roman" panose="02020603050405020304" pitchFamily="18" charset="0"/>
                <a:cs typeface="Times New Roman" panose="02020603050405020304" pitchFamily="18" charset="0"/>
              </a:rPr>
              <a:t>(everyone</a:t>
            </a:r>
            <a:r>
              <a:rPr lang="en-US" sz="2400" b="1" spc="-10" dirty="0">
                <a:solidFill>
                  <a:srgbClr val="0F3B57"/>
                </a:solidFill>
                <a:latin typeface="Times New Roman" panose="02020603050405020304" pitchFamily="18" charset="0"/>
                <a:cs typeface="Times New Roman" panose="02020603050405020304" pitchFamily="18" charset="0"/>
              </a:rPr>
              <a:t>!</a:t>
            </a:r>
            <a:r>
              <a:rPr sz="2400" b="1" spc="-10" dirty="0">
                <a:solidFill>
                  <a:srgbClr val="0F3B57"/>
                </a:solidFill>
                <a:latin typeface="Times New Roman" panose="02020603050405020304" pitchFamily="18" charset="0"/>
                <a:cs typeface="Times New Roman" panose="02020603050405020304" pitchFamily="18" charset="0"/>
              </a:rPr>
              <a:t>)</a:t>
            </a:r>
            <a:r>
              <a:rPr lang="en-US" sz="2400" b="1" spc="-10" dirty="0">
                <a:solidFill>
                  <a:srgbClr val="0F3B57"/>
                </a:solidFill>
                <a:latin typeface="Times New Roman" panose="02020603050405020304" pitchFamily="18" charset="0"/>
                <a:cs typeface="Times New Roman" panose="02020603050405020304" pitchFamily="18" charset="0"/>
              </a:rPr>
              <a:t>.</a:t>
            </a:r>
            <a:endParaRPr sz="2400" b="1" dirty="0">
              <a:solidFill>
                <a:srgbClr val="0F3B57"/>
              </a:solidFill>
              <a:latin typeface="Times New Roman" panose="02020603050405020304" pitchFamily="18" charset="0"/>
              <a:cs typeface="Times New Roman" panose="02020603050405020304" pitchFamily="18" charset="0"/>
            </a:endParaRPr>
          </a:p>
          <a:p>
            <a:pPr marL="469900" indent="-457200">
              <a:lnSpc>
                <a:spcPct val="100000"/>
              </a:lnSpc>
              <a:spcBef>
                <a:spcPts val="650"/>
              </a:spcBef>
              <a:buFont typeface="Arial" panose="020B0604020202020204" pitchFamily="34" charset="0"/>
              <a:buChar char="•"/>
              <a:tabLst>
                <a:tab pos="469265" algn="l"/>
                <a:tab pos="469900" algn="l"/>
              </a:tabLst>
            </a:pPr>
            <a:r>
              <a:rPr sz="2400" dirty="0">
                <a:solidFill>
                  <a:srgbClr val="0F3B57"/>
                </a:solidFill>
                <a:latin typeface="Times New Roman" panose="02020603050405020304" pitchFamily="18" charset="0"/>
                <a:cs typeface="Times New Roman" panose="02020603050405020304" pitchFamily="18" charset="0"/>
              </a:rPr>
              <a:t>Including</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private</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practice</a:t>
            </a:r>
            <a:r>
              <a:rPr sz="2400" spc="-15"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locations</a:t>
            </a:r>
            <a:r>
              <a:rPr lang="en-US" sz="2400" spc="-10" dirty="0">
                <a:solidFill>
                  <a:srgbClr val="0F3B57"/>
                </a:solidFill>
                <a:latin typeface="Times New Roman" panose="02020603050405020304" pitchFamily="18" charset="0"/>
                <a:cs typeface="Times New Roman" panose="02020603050405020304" pitchFamily="18" charset="0"/>
              </a:rPr>
              <a:t>.</a:t>
            </a:r>
            <a:endParaRPr sz="2400" dirty="0">
              <a:solidFill>
                <a:srgbClr val="0F3B57"/>
              </a:solidFill>
              <a:latin typeface="Times New Roman" panose="02020603050405020304" pitchFamily="18" charset="0"/>
              <a:cs typeface="Times New Roman" panose="02020603050405020304" pitchFamily="18" charset="0"/>
            </a:endParaRPr>
          </a:p>
          <a:p>
            <a:pPr marL="469900" indent="-457200">
              <a:lnSpc>
                <a:spcPct val="100000"/>
              </a:lnSpc>
              <a:spcBef>
                <a:spcPts val="625"/>
              </a:spcBef>
              <a:buFont typeface="Arial" panose="020B0604020202020204" pitchFamily="34" charset="0"/>
              <a:buChar char="•"/>
              <a:tabLst>
                <a:tab pos="469265" algn="l"/>
                <a:tab pos="469900" algn="l"/>
              </a:tabLst>
            </a:pPr>
            <a:r>
              <a:rPr lang="en-US" sz="2400" b="1" dirty="0">
                <a:solidFill>
                  <a:srgbClr val="0F3B57"/>
                </a:solidFill>
                <a:latin typeface="Times New Roman" panose="02020603050405020304" pitchFamily="18" charset="0"/>
                <a:cs typeface="Times New Roman" panose="02020603050405020304" pitchFamily="18" charset="0"/>
              </a:rPr>
              <a:t>"</a:t>
            </a:r>
            <a:r>
              <a:rPr sz="2400" b="1" dirty="0">
                <a:solidFill>
                  <a:srgbClr val="0F3B57"/>
                </a:solidFill>
                <a:latin typeface="Times New Roman" panose="02020603050405020304" pitchFamily="18" charset="0"/>
                <a:cs typeface="Times New Roman" panose="02020603050405020304" pitchFamily="18" charset="0"/>
              </a:rPr>
              <a:t>Convening</a:t>
            </a:r>
            <a:r>
              <a:rPr sz="2400" b="1" spc="-8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provider</a:t>
            </a:r>
            <a:r>
              <a:rPr sz="2400" spc="-7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or</a:t>
            </a:r>
            <a:r>
              <a:rPr sz="2400" spc="-70"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facility</a:t>
            </a:r>
            <a:r>
              <a:rPr lang="en-US" sz="2400" spc="-10" dirty="0">
                <a:solidFill>
                  <a:srgbClr val="0F3B57"/>
                </a:solidFill>
                <a:latin typeface="Times New Roman" panose="02020603050405020304" pitchFamily="18" charset="0"/>
                <a:cs typeface="Times New Roman" panose="02020603050405020304" pitchFamily="18" charset="0"/>
              </a:rPr>
              <a:t>"</a:t>
            </a:r>
            <a:endParaRPr sz="2400" dirty="0">
              <a:solidFill>
                <a:srgbClr val="0F3B57"/>
              </a:solidFill>
              <a:latin typeface="Times New Roman" panose="02020603050405020304" pitchFamily="18" charset="0"/>
              <a:cs typeface="Times New Roman" panose="02020603050405020304" pitchFamily="18" charset="0"/>
            </a:endParaRPr>
          </a:p>
          <a:p>
            <a:pPr marL="850900" marR="5080" lvl="1" indent="-457200">
              <a:lnSpc>
                <a:spcPct val="98900"/>
              </a:lnSpc>
              <a:spcBef>
                <a:spcPts val="570"/>
              </a:spcBef>
              <a:buFont typeface="Courier New" panose="02070309020205020404" pitchFamily="49" charset="0"/>
              <a:buChar char="o"/>
              <a:tabLst>
                <a:tab pos="850265" algn="l"/>
                <a:tab pos="850900" algn="l"/>
              </a:tabLst>
            </a:pPr>
            <a:r>
              <a:rPr sz="2400" b="1" spc="-10" dirty="0">
                <a:solidFill>
                  <a:srgbClr val="C00000"/>
                </a:solidFill>
                <a:latin typeface="Times New Roman" panose="02020603050405020304" pitchFamily="18" charset="0"/>
                <a:cs typeface="Times New Roman" panose="02020603050405020304" pitchFamily="18" charset="0"/>
              </a:rPr>
              <a:t>Note</a:t>
            </a:r>
            <a:r>
              <a:rPr lang="en-US" sz="2400" b="1" spc="-10" dirty="0">
                <a:solidFill>
                  <a:srgbClr val="C00000"/>
                </a:solidFill>
                <a:latin typeface="Times New Roman" panose="02020603050405020304" pitchFamily="18" charset="0"/>
                <a:cs typeface="Times New Roman" panose="02020603050405020304" pitchFamily="18" charset="0"/>
              </a:rPr>
              <a:t>:</a:t>
            </a:r>
            <a:endParaRPr lang="en-US" sz="2400" b="1" spc="-155" dirty="0">
              <a:solidFill>
                <a:srgbClr val="C00000"/>
              </a:solidFill>
              <a:latin typeface="Times New Roman" panose="02020603050405020304" pitchFamily="18" charset="0"/>
              <a:cs typeface="Times New Roman" panose="02020603050405020304" pitchFamily="18" charset="0"/>
            </a:endParaRPr>
          </a:p>
          <a:p>
            <a:pPr marL="393700" marR="5080" lvl="1">
              <a:lnSpc>
                <a:spcPct val="98900"/>
              </a:lnSpc>
              <a:spcBef>
                <a:spcPts val="570"/>
              </a:spcBef>
              <a:tabLst>
                <a:tab pos="850265" algn="l"/>
                <a:tab pos="850900" algn="l"/>
              </a:tabLst>
            </a:pPr>
            <a:r>
              <a:rPr lang="en-US" sz="2400" spc="-155" dirty="0">
                <a:solidFill>
                  <a:srgbClr val="C00000"/>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Beginning</a:t>
            </a:r>
            <a:r>
              <a:rPr sz="2400" spc="-8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January</a:t>
            </a:r>
            <a:r>
              <a:rPr sz="2400" spc="-85"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1,</a:t>
            </a:r>
            <a:r>
              <a:rPr sz="2400" spc="-270" dirty="0">
                <a:solidFill>
                  <a:srgbClr val="0F3B57"/>
                </a:solidFill>
                <a:latin typeface="Times New Roman" panose="02020603050405020304" pitchFamily="18" charset="0"/>
                <a:cs typeface="Times New Roman" panose="02020603050405020304" pitchFamily="18" charset="0"/>
              </a:rPr>
              <a:t> </a:t>
            </a:r>
            <a:r>
              <a:rPr sz="2400" spc="-20" dirty="0">
                <a:solidFill>
                  <a:srgbClr val="0F3B57"/>
                </a:solidFill>
                <a:latin typeface="Times New Roman" panose="02020603050405020304" pitchFamily="18" charset="0"/>
                <a:cs typeface="Times New Roman" panose="02020603050405020304" pitchFamily="18" charset="0"/>
              </a:rPr>
              <a:t>2023,</a:t>
            </a:r>
            <a:r>
              <a:rPr sz="2400" spc="-270" dirty="0">
                <a:solidFill>
                  <a:srgbClr val="0F3B57"/>
                </a:solidFill>
                <a:latin typeface="Times New Roman" panose="02020603050405020304" pitchFamily="18" charset="0"/>
                <a:cs typeface="Times New Roman" panose="02020603050405020304" pitchFamily="18" charset="0"/>
              </a:rPr>
              <a:t> </a:t>
            </a:r>
            <a:endParaRPr lang="en-US" sz="2400" spc="-270" dirty="0">
              <a:solidFill>
                <a:srgbClr val="0F3B57"/>
              </a:solidFill>
              <a:latin typeface="Times New Roman" panose="02020603050405020304" pitchFamily="18" charset="0"/>
              <a:cs typeface="Times New Roman" panose="02020603050405020304" pitchFamily="18" charset="0"/>
            </a:endParaRPr>
          </a:p>
          <a:p>
            <a:pPr marL="393700" marR="5080" lvl="1">
              <a:lnSpc>
                <a:spcPct val="98900"/>
              </a:lnSpc>
              <a:spcBef>
                <a:spcPts val="570"/>
              </a:spcBef>
              <a:tabLst>
                <a:tab pos="850265" algn="l"/>
                <a:tab pos="850900" algn="l"/>
              </a:tabLst>
            </a:pPr>
            <a:r>
              <a:rPr lang="en-US" sz="2400" spc="-27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the</a:t>
            </a:r>
            <a:r>
              <a:rPr sz="2400" spc="-7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GFE</a:t>
            </a:r>
            <a:r>
              <a:rPr sz="2400" spc="-7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must</a:t>
            </a:r>
            <a:r>
              <a:rPr sz="2400" spc="-7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include</a:t>
            </a:r>
            <a:r>
              <a:rPr sz="2400" spc="-8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any</a:t>
            </a:r>
            <a:r>
              <a:rPr lang="en-US" sz="240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item</a:t>
            </a:r>
            <a:r>
              <a:rPr sz="2400" spc="-85" dirty="0">
                <a:solidFill>
                  <a:srgbClr val="0F3B57"/>
                </a:solidFill>
                <a:latin typeface="Times New Roman" panose="02020603050405020304" pitchFamily="18" charset="0"/>
                <a:cs typeface="Times New Roman" panose="02020603050405020304" pitchFamily="18" charset="0"/>
              </a:rPr>
              <a:t> </a:t>
            </a:r>
            <a:r>
              <a:rPr sz="2400" spc="-25" dirty="0">
                <a:solidFill>
                  <a:srgbClr val="0F3B57"/>
                </a:solidFill>
                <a:latin typeface="Times New Roman" panose="02020603050405020304" pitchFamily="18" charset="0"/>
                <a:cs typeface="Times New Roman" panose="02020603050405020304" pitchFamily="18" charset="0"/>
              </a:rPr>
              <a:t>or </a:t>
            </a:r>
            <a:r>
              <a:rPr sz="2400" dirty="0">
                <a:solidFill>
                  <a:srgbClr val="0F3B57"/>
                </a:solidFill>
                <a:latin typeface="Times New Roman" panose="02020603050405020304" pitchFamily="18" charset="0"/>
                <a:cs typeface="Times New Roman" panose="02020603050405020304" pitchFamily="18" charset="0"/>
              </a:rPr>
              <a:t>service</a:t>
            </a:r>
            <a:r>
              <a:rPr sz="2400" spc="-8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that</a:t>
            </a:r>
            <a:r>
              <a:rPr sz="2400" spc="-6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is</a:t>
            </a:r>
            <a:r>
              <a:rPr sz="2400" spc="-70" dirty="0">
                <a:solidFill>
                  <a:srgbClr val="0F3B57"/>
                </a:solidFill>
                <a:latin typeface="Times New Roman" panose="02020603050405020304" pitchFamily="18" charset="0"/>
                <a:cs typeface="Times New Roman" panose="02020603050405020304" pitchFamily="18" charset="0"/>
              </a:rPr>
              <a:t> </a:t>
            </a:r>
            <a:r>
              <a:rPr lang="en-US" sz="2400" spc="-70"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reasonably</a:t>
            </a:r>
            <a:r>
              <a:rPr sz="2400" spc="-7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expected</a:t>
            </a:r>
            <a:r>
              <a:rPr sz="2400" spc="-7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to</a:t>
            </a:r>
            <a:r>
              <a:rPr sz="2400" spc="-7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be</a:t>
            </a:r>
            <a:r>
              <a:rPr sz="2400" spc="-70"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provided</a:t>
            </a:r>
            <a:r>
              <a:rPr sz="2400" spc="-7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in</a:t>
            </a:r>
            <a:r>
              <a:rPr sz="2400" spc="-70"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conjunction</a:t>
            </a:r>
            <a:r>
              <a:rPr sz="2400" spc="-70" dirty="0">
                <a:solidFill>
                  <a:srgbClr val="0F3B57"/>
                </a:solidFill>
                <a:latin typeface="Times New Roman" panose="02020603050405020304" pitchFamily="18" charset="0"/>
                <a:cs typeface="Times New Roman" panose="02020603050405020304" pitchFamily="18" charset="0"/>
              </a:rPr>
              <a:t> </a:t>
            </a:r>
            <a:r>
              <a:rPr lang="en-US" sz="2400" spc="-7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with</a:t>
            </a:r>
            <a:r>
              <a:rPr sz="2400" spc="-70" dirty="0">
                <a:solidFill>
                  <a:srgbClr val="0F3B57"/>
                </a:solidFill>
                <a:latin typeface="Times New Roman" panose="02020603050405020304" pitchFamily="18" charset="0"/>
                <a:cs typeface="Times New Roman" panose="02020603050405020304" pitchFamily="18" charset="0"/>
              </a:rPr>
              <a:t> </a:t>
            </a:r>
            <a:r>
              <a:rPr sz="2400" spc="-50" dirty="0">
                <a:solidFill>
                  <a:srgbClr val="0F3B57"/>
                </a:solidFill>
                <a:latin typeface="Times New Roman" panose="02020603050405020304" pitchFamily="18" charset="0"/>
                <a:cs typeface="Times New Roman" panose="02020603050405020304" pitchFamily="18" charset="0"/>
              </a:rPr>
              <a:t>a </a:t>
            </a:r>
            <a:r>
              <a:rPr sz="2400" dirty="0">
                <a:solidFill>
                  <a:srgbClr val="0F3B57"/>
                </a:solidFill>
                <a:latin typeface="Times New Roman" panose="02020603050405020304" pitchFamily="18" charset="0"/>
                <a:cs typeface="Times New Roman" panose="02020603050405020304" pitchFamily="18" charset="0"/>
              </a:rPr>
              <a:t>scheduled</a:t>
            </a:r>
            <a:r>
              <a:rPr sz="2400" spc="-9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or</a:t>
            </a:r>
            <a:r>
              <a:rPr sz="2400" spc="-9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requested</a:t>
            </a:r>
            <a:r>
              <a:rPr sz="2400" spc="-8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item</a:t>
            </a:r>
            <a:r>
              <a:rPr sz="2400" spc="-10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or</a:t>
            </a:r>
            <a:r>
              <a:rPr sz="2400" spc="-8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service</a:t>
            </a:r>
            <a:r>
              <a:rPr sz="2400" spc="-90" dirty="0">
                <a:solidFill>
                  <a:srgbClr val="0F3B57"/>
                </a:solidFill>
                <a:latin typeface="Times New Roman" panose="02020603050405020304" pitchFamily="18" charset="0"/>
                <a:cs typeface="Times New Roman" panose="02020603050405020304" pitchFamily="18" charset="0"/>
              </a:rPr>
              <a:t> </a:t>
            </a:r>
            <a:r>
              <a:rPr sz="2400" b="1" dirty="0">
                <a:solidFill>
                  <a:srgbClr val="C00000"/>
                </a:solidFill>
                <a:latin typeface="Times New Roman" panose="02020603050405020304" pitchFamily="18" charset="0"/>
                <a:cs typeface="Times New Roman" panose="02020603050405020304" pitchFamily="18" charset="0"/>
              </a:rPr>
              <a:t>by</a:t>
            </a:r>
            <a:r>
              <a:rPr sz="2400" b="1" spc="-90" dirty="0">
                <a:solidFill>
                  <a:srgbClr val="C00000"/>
                </a:solidFill>
                <a:latin typeface="Times New Roman" panose="02020603050405020304" pitchFamily="18" charset="0"/>
                <a:cs typeface="Times New Roman" panose="02020603050405020304" pitchFamily="18" charset="0"/>
              </a:rPr>
              <a:t> </a:t>
            </a:r>
            <a:r>
              <a:rPr lang="en-US" sz="2400" b="1" spc="-90" dirty="0">
                <a:solidFill>
                  <a:srgbClr val="C00000"/>
                </a:solidFill>
                <a:latin typeface="Times New Roman" panose="02020603050405020304" pitchFamily="18" charset="0"/>
                <a:cs typeface="Times New Roman" panose="02020603050405020304" pitchFamily="18" charset="0"/>
              </a:rPr>
              <a:t>	</a:t>
            </a:r>
            <a:r>
              <a:rPr sz="2400" b="1" dirty="0">
                <a:solidFill>
                  <a:srgbClr val="C00000"/>
                </a:solidFill>
                <a:latin typeface="Times New Roman" panose="02020603050405020304" pitchFamily="18" charset="0"/>
                <a:cs typeface="Times New Roman" panose="02020603050405020304" pitchFamily="18" charset="0"/>
              </a:rPr>
              <a:t>another</a:t>
            </a:r>
            <a:r>
              <a:rPr sz="2400" b="1" spc="-85" dirty="0">
                <a:solidFill>
                  <a:srgbClr val="C00000"/>
                </a:solidFill>
                <a:latin typeface="Times New Roman" panose="02020603050405020304" pitchFamily="18" charset="0"/>
                <a:cs typeface="Times New Roman" panose="02020603050405020304" pitchFamily="18" charset="0"/>
              </a:rPr>
              <a:t> </a:t>
            </a:r>
            <a:r>
              <a:rPr sz="2400" b="1" spc="-10" dirty="0">
                <a:solidFill>
                  <a:srgbClr val="C00000"/>
                </a:solidFill>
                <a:latin typeface="Times New Roman" panose="02020603050405020304" pitchFamily="18" charset="0"/>
                <a:cs typeface="Times New Roman" panose="02020603050405020304" pitchFamily="18" charset="0"/>
              </a:rPr>
              <a:t>provider</a:t>
            </a:r>
            <a:r>
              <a:rPr sz="2400" b="1" spc="-90" dirty="0">
                <a:solidFill>
                  <a:srgbClr val="C00000"/>
                </a:solidFill>
                <a:latin typeface="Times New Roman" panose="02020603050405020304" pitchFamily="18" charset="0"/>
                <a:cs typeface="Times New Roman" panose="02020603050405020304" pitchFamily="18" charset="0"/>
              </a:rPr>
              <a:t> </a:t>
            </a:r>
            <a:r>
              <a:rPr sz="2400" b="1" dirty="0">
                <a:solidFill>
                  <a:srgbClr val="C00000"/>
                </a:solidFill>
                <a:latin typeface="Times New Roman" panose="02020603050405020304" pitchFamily="18" charset="0"/>
                <a:cs typeface="Times New Roman" panose="02020603050405020304" pitchFamily="18" charset="0"/>
              </a:rPr>
              <a:t>or</a:t>
            </a:r>
            <a:r>
              <a:rPr sz="2400" b="1" spc="-85" dirty="0">
                <a:solidFill>
                  <a:srgbClr val="C00000"/>
                </a:solidFill>
                <a:latin typeface="Times New Roman" panose="02020603050405020304" pitchFamily="18" charset="0"/>
                <a:cs typeface="Times New Roman" panose="02020603050405020304" pitchFamily="18" charset="0"/>
              </a:rPr>
              <a:t> </a:t>
            </a:r>
            <a:r>
              <a:rPr sz="2400" b="1" spc="-10" dirty="0">
                <a:solidFill>
                  <a:srgbClr val="C00000"/>
                </a:solidFill>
                <a:latin typeface="Times New Roman" panose="02020603050405020304" pitchFamily="18" charset="0"/>
                <a:cs typeface="Times New Roman" panose="02020603050405020304" pitchFamily="18" charset="0"/>
              </a:rPr>
              <a:t>facility </a:t>
            </a:r>
            <a:r>
              <a:rPr sz="2400" b="1" spc="-25" dirty="0">
                <a:solidFill>
                  <a:srgbClr val="C00000"/>
                </a:solidFill>
                <a:latin typeface="Times New Roman" panose="02020603050405020304" pitchFamily="18" charset="0"/>
                <a:cs typeface="Times New Roman" panose="02020603050405020304" pitchFamily="18" charset="0"/>
              </a:rPr>
              <a:t>(co-</a:t>
            </a:r>
            <a:r>
              <a:rPr sz="2400" b="1" spc="-10" dirty="0">
                <a:solidFill>
                  <a:srgbClr val="C00000"/>
                </a:solidFill>
                <a:latin typeface="Times New Roman" panose="02020603050405020304" pitchFamily="18" charset="0"/>
                <a:cs typeface="Times New Roman" panose="02020603050405020304" pitchFamily="18" charset="0"/>
              </a:rPr>
              <a:t>provider</a:t>
            </a:r>
            <a:r>
              <a:rPr sz="2400" b="1" spc="-65" dirty="0">
                <a:solidFill>
                  <a:srgbClr val="C00000"/>
                </a:solidFill>
                <a:latin typeface="Times New Roman" panose="02020603050405020304" pitchFamily="18" charset="0"/>
                <a:cs typeface="Times New Roman" panose="02020603050405020304" pitchFamily="18" charset="0"/>
              </a:rPr>
              <a:t> </a:t>
            </a:r>
            <a:r>
              <a:rPr sz="2400" b="1" dirty="0">
                <a:solidFill>
                  <a:srgbClr val="C00000"/>
                </a:solidFill>
                <a:latin typeface="Times New Roman" panose="02020603050405020304" pitchFamily="18" charset="0"/>
                <a:cs typeface="Times New Roman" panose="02020603050405020304" pitchFamily="18" charset="0"/>
              </a:rPr>
              <a:t>or</a:t>
            </a:r>
            <a:r>
              <a:rPr sz="2400" b="1" spc="-65" dirty="0">
                <a:solidFill>
                  <a:srgbClr val="C00000"/>
                </a:solidFill>
                <a:latin typeface="Times New Roman" panose="02020603050405020304" pitchFamily="18" charset="0"/>
                <a:cs typeface="Times New Roman" panose="02020603050405020304" pitchFamily="18" charset="0"/>
              </a:rPr>
              <a:t> </a:t>
            </a:r>
            <a:r>
              <a:rPr sz="2400" b="1" spc="-25" dirty="0">
                <a:solidFill>
                  <a:srgbClr val="C00000"/>
                </a:solidFill>
                <a:latin typeface="Times New Roman" panose="02020603050405020304" pitchFamily="18" charset="0"/>
                <a:cs typeface="Times New Roman" panose="02020603050405020304" pitchFamily="18" charset="0"/>
              </a:rPr>
              <a:t>co-</a:t>
            </a:r>
            <a:r>
              <a:rPr lang="en-US" sz="2400" b="1" spc="-25" dirty="0">
                <a:solidFill>
                  <a:srgbClr val="C00000"/>
                </a:solidFill>
                <a:latin typeface="Times New Roman" panose="02020603050405020304" pitchFamily="18" charset="0"/>
                <a:cs typeface="Times New Roman" panose="02020603050405020304" pitchFamily="18" charset="0"/>
              </a:rPr>
              <a:t>	</a:t>
            </a:r>
            <a:r>
              <a:rPr sz="2400" b="1" spc="-10" dirty="0">
                <a:solidFill>
                  <a:srgbClr val="C00000"/>
                </a:solidFill>
                <a:latin typeface="Times New Roman" panose="02020603050405020304" pitchFamily="18" charset="0"/>
                <a:cs typeface="Times New Roman" panose="02020603050405020304" pitchFamily="18" charset="0"/>
              </a:rPr>
              <a:t>facility</a:t>
            </a:r>
            <a:r>
              <a:rPr sz="2400" b="1" spc="-10" dirty="0">
                <a:latin typeface="Times New Roman" panose="02020603050405020304" pitchFamily="18" charset="0"/>
                <a:cs typeface="Times New Roman" panose="02020603050405020304" pitchFamily="18" charset="0"/>
              </a:rPr>
              <a:t>).</a:t>
            </a:r>
            <a:endParaRP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1398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07B7D2BA-543E-1063-7083-9718B61AF269}"/>
              </a:ext>
            </a:extLst>
          </p:cNvPr>
          <p:cNvSpPr txBox="1">
            <a:spLocks noGrp="1"/>
          </p:cNvSpPr>
          <p:nvPr>
            <p:ph type="title"/>
          </p:nvPr>
        </p:nvSpPr>
        <p:spPr>
          <a:xfrm>
            <a:off x="591715" y="545826"/>
            <a:ext cx="7935835" cy="474489"/>
          </a:xfrm>
          <a:prstGeom prst="rect">
            <a:avLst/>
          </a:prstGeom>
        </p:spPr>
        <p:txBody>
          <a:bodyPr vert="horz" wrap="square" lIns="0" tIns="12700" rIns="0" bIns="0" rtlCol="0">
            <a:spAutoFit/>
          </a:bodyPr>
          <a:lstStyle/>
          <a:p>
            <a:pPr marL="12700">
              <a:lnSpc>
                <a:spcPct val="100000"/>
              </a:lnSpc>
              <a:spcBef>
                <a:spcPts val="100"/>
              </a:spcBef>
              <a:tabLst>
                <a:tab pos="1393190" algn="l"/>
                <a:tab pos="1815464" algn="l"/>
              </a:tabLst>
            </a:pPr>
            <a:r>
              <a:rPr sz="3000" b="1" spc="-25" dirty="0">
                <a:latin typeface="Times New Roman" panose="02020603050405020304" pitchFamily="18" charset="0"/>
                <a:cs typeface="Times New Roman" panose="02020603050405020304" pitchFamily="18" charset="0"/>
              </a:rPr>
              <a:t>GFE</a:t>
            </a:r>
            <a:r>
              <a:rPr sz="3000" b="1" dirty="0">
                <a:latin typeface="Times New Roman" panose="02020603050405020304" pitchFamily="18" charset="0"/>
                <a:cs typeface="Times New Roman" panose="02020603050405020304" pitchFamily="18" charset="0"/>
              </a:rPr>
              <a:t>	</a:t>
            </a:r>
            <a:r>
              <a:rPr lang="en-US" sz="3000" b="1" spc="-50" dirty="0">
                <a:latin typeface="Times New Roman" panose="02020603050405020304" pitchFamily="18" charset="0"/>
                <a:cs typeface="Times New Roman" panose="02020603050405020304" pitchFamily="18" charset="0"/>
              </a:rPr>
              <a:t>			</a:t>
            </a:r>
            <a:r>
              <a:rPr sz="3000" b="1" dirty="0">
                <a:latin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cs typeface="Times New Roman" panose="02020603050405020304" pitchFamily="18" charset="0"/>
              </a:rPr>
              <a:t>   		</a:t>
            </a:r>
            <a:r>
              <a:rPr lang="en-US" sz="3000" b="1" dirty="0">
                <a:solidFill>
                  <a:schemeClr val="accent6"/>
                </a:solidFill>
                <a:latin typeface="Times New Roman" panose="02020603050405020304" pitchFamily="18" charset="0"/>
                <a:cs typeface="Times New Roman" panose="02020603050405020304" pitchFamily="18" charset="0"/>
              </a:rPr>
              <a:t>Provided </a:t>
            </a:r>
            <a:r>
              <a:rPr lang="en-US" sz="3000" b="1" dirty="0">
                <a:solidFill>
                  <a:srgbClr val="086B6E"/>
                </a:solidFill>
                <a:latin typeface="Times New Roman" panose="02020603050405020304" pitchFamily="18" charset="0"/>
                <a:cs typeface="Times New Roman" panose="02020603050405020304" pitchFamily="18" charset="0"/>
              </a:rPr>
              <a:t>To </a:t>
            </a:r>
            <a:r>
              <a:rPr sz="3000" b="1" spc="-605" dirty="0">
                <a:solidFill>
                  <a:srgbClr val="086B6E"/>
                </a:solidFill>
                <a:latin typeface="Times New Roman" panose="02020603050405020304" pitchFamily="18" charset="0"/>
                <a:cs typeface="Times New Roman" panose="02020603050405020304" pitchFamily="18" charset="0"/>
              </a:rPr>
              <a:t> </a:t>
            </a:r>
            <a:r>
              <a:rPr sz="3000" b="1" spc="-10" dirty="0">
                <a:solidFill>
                  <a:srgbClr val="086B6E"/>
                </a:solidFill>
                <a:latin typeface="Times New Roman" panose="02020603050405020304" pitchFamily="18" charset="0"/>
                <a:cs typeface="Times New Roman" panose="02020603050405020304" pitchFamily="18" charset="0"/>
              </a:rPr>
              <a:t>Whom?</a:t>
            </a:r>
          </a:p>
        </p:txBody>
      </p:sp>
      <p:sp>
        <p:nvSpPr>
          <p:cNvPr id="5" name="object 3">
            <a:extLst>
              <a:ext uri="{FF2B5EF4-FFF2-40B4-BE49-F238E27FC236}">
                <a16:creationId xmlns:a16="http://schemas.microsoft.com/office/drawing/2014/main" id="{A18AEC9A-7779-F629-42F5-5EBF90EE274A}"/>
              </a:ext>
            </a:extLst>
          </p:cNvPr>
          <p:cNvSpPr txBox="1"/>
          <p:nvPr/>
        </p:nvSpPr>
        <p:spPr>
          <a:xfrm>
            <a:off x="663636" y="1512946"/>
            <a:ext cx="7483771" cy="4324261"/>
          </a:xfrm>
          <a:prstGeom prst="rect">
            <a:avLst/>
          </a:prstGeom>
        </p:spPr>
        <p:txBody>
          <a:bodyPr vert="horz" wrap="square" lIns="0" tIns="91440" rIns="0" bIns="0" rtlCol="0">
            <a:spAutoFit/>
          </a:bodyPr>
          <a:lstStyle/>
          <a:p>
            <a:pPr marL="469900" indent="-457200">
              <a:lnSpc>
                <a:spcPct val="100000"/>
              </a:lnSpc>
              <a:spcBef>
                <a:spcPts val="720"/>
              </a:spcBef>
              <a:buFont typeface="Arial" panose="020B0604020202020204" pitchFamily="34" charset="0"/>
              <a:buChar char="•"/>
              <a:tabLst>
                <a:tab pos="469265" algn="l"/>
                <a:tab pos="469900" algn="l"/>
              </a:tabLst>
            </a:pPr>
            <a:r>
              <a:rPr sz="2400" dirty="0">
                <a:solidFill>
                  <a:srgbClr val="0F3B57"/>
                </a:solidFill>
                <a:latin typeface="Times New Roman" panose="02020603050405020304" pitchFamily="18" charset="0"/>
                <a:cs typeface="Times New Roman" panose="02020603050405020304" pitchFamily="18" charset="0"/>
              </a:rPr>
              <a:t>For</a:t>
            </a:r>
            <a:r>
              <a:rPr sz="2400" spc="-85" dirty="0">
                <a:solidFill>
                  <a:srgbClr val="0F3B57"/>
                </a:solidFill>
                <a:latin typeface="Times New Roman" panose="02020603050405020304" pitchFamily="18" charset="0"/>
                <a:cs typeface="Times New Roman" panose="02020603050405020304" pitchFamily="18" charset="0"/>
              </a:rPr>
              <a:t> </a:t>
            </a:r>
            <a:r>
              <a:rPr sz="2400" spc="-55" dirty="0">
                <a:solidFill>
                  <a:srgbClr val="0F3B57"/>
                </a:solidFill>
                <a:latin typeface="Times New Roman" panose="02020603050405020304" pitchFamily="18" charset="0"/>
                <a:cs typeface="Times New Roman" panose="02020603050405020304" pitchFamily="18" charset="0"/>
              </a:rPr>
              <a:t>now,</a:t>
            </a:r>
            <a:r>
              <a:rPr sz="2400" spc="-28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only</a:t>
            </a:r>
            <a:r>
              <a:rPr sz="2400" spc="-5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required</a:t>
            </a:r>
            <a:r>
              <a:rPr sz="2400" spc="-5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for</a:t>
            </a:r>
            <a:r>
              <a:rPr sz="2400" spc="-4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uninsured</a:t>
            </a:r>
            <a:r>
              <a:rPr sz="2400" spc="-5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or</a:t>
            </a:r>
            <a:r>
              <a:rPr sz="2400" spc="-45"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self-</a:t>
            </a:r>
            <a:r>
              <a:rPr sz="2400" dirty="0">
                <a:solidFill>
                  <a:srgbClr val="0F3B57"/>
                </a:solidFill>
                <a:latin typeface="Times New Roman" panose="02020603050405020304" pitchFamily="18" charset="0"/>
                <a:cs typeface="Times New Roman" panose="02020603050405020304" pitchFamily="18" charset="0"/>
              </a:rPr>
              <a:t>pay</a:t>
            </a:r>
            <a:r>
              <a:rPr sz="2400" spc="-50"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patients</a:t>
            </a:r>
            <a:r>
              <a:rPr lang="en-US" sz="2400" spc="-10" dirty="0">
                <a:solidFill>
                  <a:srgbClr val="0F3B57"/>
                </a:solidFill>
                <a:latin typeface="Times New Roman" panose="02020603050405020304" pitchFamily="18" charset="0"/>
                <a:cs typeface="Times New Roman" panose="02020603050405020304" pitchFamily="18" charset="0"/>
              </a:rPr>
              <a:t>.</a:t>
            </a:r>
            <a:endParaRPr sz="2400" dirty="0">
              <a:solidFill>
                <a:srgbClr val="0F3B57"/>
              </a:solidFill>
              <a:latin typeface="Times New Roman" panose="02020603050405020304" pitchFamily="18" charset="0"/>
              <a:cs typeface="Times New Roman" panose="02020603050405020304" pitchFamily="18" charset="0"/>
            </a:endParaRPr>
          </a:p>
          <a:p>
            <a:pPr marL="469900" marR="5080" indent="-457200">
              <a:lnSpc>
                <a:spcPct val="100000"/>
              </a:lnSpc>
              <a:spcBef>
                <a:spcPts val="625"/>
              </a:spcBef>
              <a:buFont typeface="Arial" panose="020B0604020202020204" pitchFamily="34" charset="0"/>
              <a:buChar char="•"/>
              <a:tabLst>
                <a:tab pos="469265" algn="l"/>
                <a:tab pos="469900" algn="l"/>
              </a:tabLst>
            </a:pPr>
            <a:r>
              <a:rPr sz="2400" dirty="0">
                <a:solidFill>
                  <a:srgbClr val="0F3B57"/>
                </a:solidFill>
                <a:latin typeface="Times New Roman" panose="02020603050405020304" pitchFamily="18" charset="0"/>
                <a:cs typeface="Times New Roman" panose="02020603050405020304" pitchFamily="18" charset="0"/>
              </a:rPr>
              <a:t>HHS</a:t>
            </a:r>
            <a:r>
              <a:rPr sz="2400" spc="-4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defines</a:t>
            </a:r>
            <a:r>
              <a:rPr sz="2400" spc="-3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an</a:t>
            </a:r>
            <a:r>
              <a:rPr sz="2400" spc="-28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“uninsured</a:t>
            </a:r>
            <a:r>
              <a:rPr sz="2400" spc="-3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or</a:t>
            </a:r>
            <a:r>
              <a:rPr sz="2400" spc="-20"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self-</a:t>
            </a:r>
            <a:r>
              <a:rPr sz="2400" dirty="0">
                <a:solidFill>
                  <a:srgbClr val="0F3B57"/>
                </a:solidFill>
                <a:latin typeface="Times New Roman" panose="02020603050405020304" pitchFamily="18" charset="0"/>
                <a:cs typeface="Times New Roman" panose="02020603050405020304" pitchFamily="18" charset="0"/>
              </a:rPr>
              <a:t>pay”</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patient</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as</a:t>
            </a:r>
            <a:r>
              <a:rPr sz="2400" spc="-3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an</a:t>
            </a:r>
            <a:r>
              <a:rPr sz="2400" spc="-25"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individual </a:t>
            </a:r>
            <a:r>
              <a:rPr sz="2400" dirty="0">
                <a:solidFill>
                  <a:srgbClr val="0F3B57"/>
                </a:solidFill>
                <a:latin typeface="Times New Roman" panose="02020603050405020304" pitchFamily="18" charset="0"/>
                <a:cs typeface="Times New Roman" panose="02020603050405020304" pitchFamily="18" charset="0"/>
              </a:rPr>
              <a:t>who</a:t>
            </a:r>
            <a:r>
              <a:rPr sz="2400" spc="-25" dirty="0">
                <a:solidFill>
                  <a:srgbClr val="0F3B57"/>
                </a:solidFill>
                <a:latin typeface="Times New Roman" panose="02020603050405020304" pitchFamily="18" charset="0"/>
                <a:cs typeface="Times New Roman" panose="02020603050405020304" pitchFamily="18" charset="0"/>
              </a:rPr>
              <a:t> </a:t>
            </a:r>
            <a:r>
              <a:rPr sz="2400" i="1" dirty="0">
                <a:solidFill>
                  <a:srgbClr val="FF0000"/>
                </a:solidFill>
                <a:latin typeface="Times New Roman" panose="02020603050405020304" pitchFamily="18" charset="0"/>
                <a:cs typeface="Times New Roman" panose="02020603050405020304" pitchFamily="18" charset="0"/>
              </a:rPr>
              <a:t>does</a:t>
            </a:r>
            <a:r>
              <a:rPr sz="2400" i="1" spc="-25" dirty="0">
                <a:solidFill>
                  <a:srgbClr val="FF0000"/>
                </a:solidFill>
                <a:latin typeface="Times New Roman" panose="02020603050405020304" pitchFamily="18" charset="0"/>
                <a:cs typeface="Times New Roman" panose="02020603050405020304" pitchFamily="18" charset="0"/>
              </a:rPr>
              <a:t> </a:t>
            </a:r>
            <a:r>
              <a:rPr sz="2400" i="1" dirty="0">
                <a:solidFill>
                  <a:srgbClr val="FF0000"/>
                </a:solidFill>
                <a:latin typeface="Times New Roman" panose="02020603050405020304" pitchFamily="18" charset="0"/>
                <a:cs typeface="Times New Roman" panose="02020603050405020304" pitchFamily="18" charset="0"/>
              </a:rPr>
              <a:t>not</a:t>
            </a:r>
            <a:r>
              <a:rPr sz="2400" i="1" spc="-15" dirty="0">
                <a:solidFill>
                  <a:srgbClr val="FF0000"/>
                </a:solidFill>
                <a:latin typeface="Times New Roman" panose="02020603050405020304" pitchFamily="18" charset="0"/>
                <a:cs typeface="Times New Roman" panose="02020603050405020304" pitchFamily="18" charset="0"/>
              </a:rPr>
              <a:t> </a:t>
            </a:r>
            <a:r>
              <a:rPr sz="2400" i="1" dirty="0">
                <a:solidFill>
                  <a:srgbClr val="FF0000"/>
                </a:solidFill>
                <a:latin typeface="Times New Roman" panose="02020603050405020304" pitchFamily="18" charset="0"/>
                <a:cs typeface="Times New Roman" panose="02020603050405020304" pitchFamily="18" charset="0"/>
              </a:rPr>
              <a:t>have</a:t>
            </a:r>
            <a:r>
              <a:rPr sz="2400" i="1" spc="-20" dirty="0">
                <a:solidFill>
                  <a:srgbClr val="FF0000"/>
                </a:solidFill>
                <a:latin typeface="Times New Roman" panose="02020603050405020304" pitchFamily="18" charset="0"/>
                <a:cs typeface="Times New Roman" panose="02020603050405020304" pitchFamily="18" charset="0"/>
              </a:rPr>
              <a:t> </a:t>
            </a:r>
            <a:r>
              <a:rPr sz="2400" i="1" dirty="0">
                <a:solidFill>
                  <a:srgbClr val="FF0000"/>
                </a:solidFill>
                <a:latin typeface="Times New Roman" panose="02020603050405020304" pitchFamily="18" charset="0"/>
                <a:cs typeface="Times New Roman" panose="02020603050405020304" pitchFamily="18" charset="0"/>
              </a:rPr>
              <a:t>benefits</a:t>
            </a:r>
            <a:r>
              <a:rPr sz="2400" i="1" spc="-20" dirty="0">
                <a:solidFill>
                  <a:srgbClr val="FF0000"/>
                </a:solidFill>
                <a:latin typeface="Times New Roman" panose="02020603050405020304" pitchFamily="18" charset="0"/>
                <a:cs typeface="Times New Roman" panose="02020603050405020304" pitchFamily="18" charset="0"/>
              </a:rPr>
              <a:t> </a:t>
            </a:r>
            <a:r>
              <a:rPr sz="2400" i="1" dirty="0">
                <a:solidFill>
                  <a:srgbClr val="FF0000"/>
                </a:solidFill>
                <a:latin typeface="Times New Roman" panose="02020603050405020304" pitchFamily="18" charset="0"/>
                <a:cs typeface="Times New Roman" panose="02020603050405020304" pitchFamily="18" charset="0"/>
              </a:rPr>
              <a:t>for</a:t>
            </a:r>
            <a:r>
              <a:rPr sz="2400" i="1" spc="-20" dirty="0">
                <a:solidFill>
                  <a:srgbClr val="FF0000"/>
                </a:solidFill>
                <a:latin typeface="Times New Roman" panose="02020603050405020304" pitchFamily="18" charset="0"/>
                <a:cs typeface="Times New Roman" panose="02020603050405020304" pitchFamily="18" charset="0"/>
              </a:rPr>
              <a:t> </a:t>
            </a:r>
            <a:r>
              <a:rPr sz="2400" i="1" dirty="0">
                <a:solidFill>
                  <a:srgbClr val="FF0000"/>
                </a:solidFill>
                <a:latin typeface="Times New Roman" panose="02020603050405020304" pitchFamily="18" charset="0"/>
                <a:cs typeface="Times New Roman" panose="02020603050405020304" pitchFamily="18" charset="0"/>
              </a:rPr>
              <a:t>an</a:t>
            </a:r>
            <a:r>
              <a:rPr sz="2400" i="1" spc="-20" dirty="0">
                <a:solidFill>
                  <a:srgbClr val="FF0000"/>
                </a:solidFill>
                <a:latin typeface="Times New Roman" panose="02020603050405020304" pitchFamily="18" charset="0"/>
                <a:cs typeface="Times New Roman" panose="02020603050405020304" pitchFamily="18" charset="0"/>
              </a:rPr>
              <a:t> </a:t>
            </a:r>
            <a:r>
              <a:rPr sz="2400" i="1" dirty="0">
                <a:solidFill>
                  <a:srgbClr val="FF0000"/>
                </a:solidFill>
                <a:latin typeface="Times New Roman" panose="02020603050405020304" pitchFamily="18" charset="0"/>
                <a:cs typeface="Times New Roman" panose="02020603050405020304" pitchFamily="18" charset="0"/>
              </a:rPr>
              <a:t>item</a:t>
            </a:r>
            <a:r>
              <a:rPr sz="2400" i="1" spc="-15" dirty="0">
                <a:solidFill>
                  <a:srgbClr val="FF0000"/>
                </a:solidFill>
                <a:latin typeface="Times New Roman" panose="02020603050405020304" pitchFamily="18" charset="0"/>
                <a:cs typeface="Times New Roman" panose="02020603050405020304" pitchFamily="18" charset="0"/>
              </a:rPr>
              <a:t> </a:t>
            </a:r>
            <a:r>
              <a:rPr sz="2400" i="1" dirty="0">
                <a:solidFill>
                  <a:srgbClr val="FF0000"/>
                </a:solidFill>
                <a:latin typeface="Times New Roman" panose="02020603050405020304" pitchFamily="18" charset="0"/>
                <a:cs typeface="Times New Roman" panose="02020603050405020304" pitchFamily="18" charset="0"/>
              </a:rPr>
              <a:t>or</a:t>
            </a:r>
            <a:r>
              <a:rPr sz="2400" i="1" spc="-20" dirty="0">
                <a:solidFill>
                  <a:srgbClr val="FF0000"/>
                </a:solidFill>
                <a:latin typeface="Times New Roman" panose="02020603050405020304" pitchFamily="18" charset="0"/>
                <a:cs typeface="Times New Roman" panose="02020603050405020304" pitchFamily="18" charset="0"/>
              </a:rPr>
              <a:t> </a:t>
            </a:r>
            <a:r>
              <a:rPr sz="2400" i="1" dirty="0">
                <a:solidFill>
                  <a:srgbClr val="FF0000"/>
                </a:solidFill>
                <a:latin typeface="Times New Roman" panose="02020603050405020304" pitchFamily="18" charset="0"/>
                <a:cs typeface="Times New Roman" panose="02020603050405020304" pitchFamily="18" charset="0"/>
              </a:rPr>
              <a:t>service</a:t>
            </a:r>
            <a:r>
              <a:rPr sz="2400" i="1" spc="-20" dirty="0">
                <a:solidFill>
                  <a:srgbClr val="FF0000"/>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under</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a:t>
            </a:r>
            <a:r>
              <a:rPr sz="2400" spc="-10" dirty="0">
                <a:solidFill>
                  <a:srgbClr val="0F3B57"/>
                </a:solidFill>
                <a:latin typeface="Times New Roman" panose="02020603050405020304" pitchFamily="18" charset="0"/>
                <a:cs typeface="Times New Roman" panose="02020603050405020304" pitchFamily="18" charset="0"/>
              </a:rPr>
              <a:t> group </a:t>
            </a:r>
            <a:r>
              <a:rPr sz="2400" dirty="0">
                <a:solidFill>
                  <a:srgbClr val="0F3B57"/>
                </a:solidFill>
                <a:latin typeface="Times New Roman" panose="02020603050405020304" pitchFamily="18" charset="0"/>
                <a:cs typeface="Times New Roman" panose="02020603050405020304" pitchFamily="18" charset="0"/>
              </a:rPr>
              <a:t>health</a:t>
            </a:r>
            <a:r>
              <a:rPr sz="2400" spc="-5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plan,</a:t>
            </a:r>
            <a:r>
              <a:rPr sz="2400" spc="-28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group</a:t>
            </a:r>
            <a:r>
              <a:rPr sz="2400" spc="-3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or</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individual</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health</a:t>
            </a:r>
            <a:r>
              <a:rPr sz="2400" spc="-3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insurance</a:t>
            </a:r>
            <a:r>
              <a:rPr sz="2400" spc="-3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coverage</a:t>
            </a:r>
            <a:r>
              <a:rPr sz="2400" spc="-30"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offered </a:t>
            </a:r>
            <a:r>
              <a:rPr sz="2400" dirty="0">
                <a:solidFill>
                  <a:srgbClr val="0F3B57"/>
                </a:solidFill>
                <a:latin typeface="Times New Roman" panose="02020603050405020304" pitchFamily="18" charset="0"/>
                <a:cs typeface="Times New Roman" panose="02020603050405020304" pitchFamily="18" charset="0"/>
              </a:rPr>
              <a:t>by</a:t>
            </a:r>
            <a:r>
              <a:rPr sz="2400" spc="-3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health</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insurance</a:t>
            </a:r>
            <a:r>
              <a:rPr sz="2400" spc="-15" dirty="0">
                <a:solidFill>
                  <a:srgbClr val="0F3B57"/>
                </a:solidFill>
                <a:latin typeface="Times New Roman" panose="02020603050405020304" pitchFamily="18" charset="0"/>
                <a:cs typeface="Times New Roman" panose="02020603050405020304" pitchFamily="18" charset="0"/>
              </a:rPr>
              <a:t> </a:t>
            </a:r>
            <a:r>
              <a:rPr sz="2400" spc="-50" dirty="0">
                <a:solidFill>
                  <a:srgbClr val="0F3B57"/>
                </a:solidFill>
                <a:latin typeface="Times New Roman" panose="02020603050405020304" pitchFamily="18" charset="0"/>
                <a:cs typeface="Times New Roman" panose="02020603050405020304" pitchFamily="18" charset="0"/>
              </a:rPr>
              <a:t>issuer,</a:t>
            </a:r>
            <a:r>
              <a:rPr sz="2400" spc="-28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federal</a:t>
            </a:r>
            <a:r>
              <a:rPr sz="2400"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health</a:t>
            </a:r>
            <a:r>
              <a:rPr sz="2400"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care</a:t>
            </a:r>
            <a:r>
              <a:rPr sz="2400" spc="-15"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program,</a:t>
            </a:r>
            <a:r>
              <a:rPr sz="2400" spc="-28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or</a:t>
            </a:r>
            <a:r>
              <a:rPr sz="2400" spc="-5" dirty="0">
                <a:solidFill>
                  <a:srgbClr val="0F3B57"/>
                </a:solidFill>
                <a:latin typeface="Times New Roman" panose="02020603050405020304" pitchFamily="18" charset="0"/>
                <a:cs typeface="Times New Roman" panose="02020603050405020304" pitchFamily="18" charset="0"/>
              </a:rPr>
              <a:t> </a:t>
            </a:r>
            <a:r>
              <a:rPr sz="2400" spc="-50" dirty="0">
                <a:solidFill>
                  <a:srgbClr val="0F3B57"/>
                </a:solidFill>
                <a:latin typeface="Times New Roman" panose="02020603050405020304" pitchFamily="18" charset="0"/>
                <a:cs typeface="Times New Roman" panose="02020603050405020304" pitchFamily="18" charset="0"/>
              </a:rPr>
              <a:t>a </a:t>
            </a:r>
            <a:r>
              <a:rPr sz="2400" dirty="0">
                <a:solidFill>
                  <a:srgbClr val="0F3B57"/>
                </a:solidFill>
                <a:latin typeface="Times New Roman" panose="02020603050405020304" pitchFamily="18" charset="0"/>
                <a:cs typeface="Times New Roman" panose="02020603050405020304" pitchFamily="18" charset="0"/>
              </a:rPr>
              <a:t>health</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benefits</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plan</a:t>
            </a:r>
            <a:r>
              <a:rPr sz="2400" spc="-15" dirty="0">
                <a:solidFill>
                  <a:srgbClr val="0F3B57"/>
                </a:solidFill>
                <a:latin typeface="Times New Roman" panose="02020603050405020304" pitchFamily="18" charset="0"/>
                <a:cs typeface="Times New Roman" panose="02020603050405020304" pitchFamily="18" charset="0"/>
              </a:rPr>
              <a:t> </a:t>
            </a:r>
            <a:endParaRPr lang="en-US" sz="2400" spc="-15" dirty="0">
              <a:solidFill>
                <a:srgbClr val="0F3B57"/>
              </a:solidFill>
              <a:latin typeface="Times New Roman" panose="02020603050405020304" pitchFamily="18" charset="0"/>
              <a:cs typeface="Times New Roman" panose="02020603050405020304" pitchFamily="18" charset="0"/>
            </a:endParaRPr>
          </a:p>
          <a:p>
            <a:pPr marL="12700" marR="5080">
              <a:lnSpc>
                <a:spcPct val="100000"/>
              </a:lnSpc>
              <a:spcBef>
                <a:spcPts val="625"/>
              </a:spcBef>
              <a:tabLst>
                <a:tab pos="469265" algn="l"/>
                <a:tab pos="469900" algn="l"/>
              </a:tabLst>
            </a:pPr>
            <a:endParaRPr lang="en-US" sz="1000" spc="-15" dirty="0">
              <a:solidFill>
                <a:srgbClr val="0F3B57"/>
              </a:solidFill>
              <a:latin typeface="Times New Roman" panose="02020603050405020304" pitchFamily="18" charset="0"/>
              <a:cs typeface="Times New Roman" panose="02020603050405020304" pitchFamily="18" charset="0"/>
            </a:endParaRPr>
          </a:p>
          <a:p>
            <a:pPr marL="12700" marR="5080">
              <a:lnSpc>
                <a:spcPct val="100000"/>
              </a:lnSpc>
              <a:spcBef>
                <a:spcPts val="625"/>
              </a:spcBef>
              <a:tabLst>
                <a:tab pos="469265" algn="l"/>
                <a:tab pos="469900" algn="l"/>
              </a:tabLst>
            </a:pPr>
            <a:r>
              <a:rPr lang="en-US" sz="2400" spc="-15" dirty="0">
                <a:solidFill>
                  <a:srgbClr val="0F3B57"/>
                </a:solidFill>
                <a:latin typeface="Times New Roman" panose="02020603050405020304" pitchFamily="18" charset="0"/>
                <a:cs typeface="Times New Roman" panose="02020603050405020304" pitchFamily="18" charset="0"/>
              </a:rPr>
              <a:t>	</a:t>
            </a:r>
            <a:r>
              <a:rPr sz="2400" b="1" dirty="0">
                <a:solidFill>
                  <a:srgbClr val="FF0000"/>
                </a:solidFill>
                <a:latin typeface="Times New Roman" panose="02020603050405020304" pitchFamily="18" charset="0"/>
                <a:cs typeface="Times New Roman" panose="02020603050405020304" pitchFamily="18" charset="0"/>
              </a:rPr>
              <a:t>OR</a:t>
            </a:r>
            <a:endParaRPr lang="en-US" sz="2400" b="1" dirty="0">
              <a:solidFill>
                <a:srgbClr val="FF0000"/>
              </a:solidFill>
              <a:latin typeface="Times New Roman" panose="02020603050405020304" pitchFamily="18" charset="0"/>
              <a:cs typeface="Times New Roman" panose="02020603050405020304" pitchFamily="18" charset="0"/>
            </a:endParaRPr>
          </a:p>
          <a:p>
            <a:pPr marL="12700" marR="5080">
              <a:lnSpc>
                <a:spcPct val="100000"/>
              </a:lnSpc>
              <a:spcBef>
                <a:spcPts val="625"/>
              </a:spcBef>
              <a:tabLst>
                <a:tab pos="469265" algn="l"/>
                <a:tab pos="469900" algn="l"/>
              </a:tabLst>
            </a:pPr>
            <a:r>
              <a:rPr lang="en-US" sz="2400" spc="-15" dirty="0">
                <a:solidFill>
                  <a:srgbClr val="0F3B57"/>
                </a:solidFill>
                <a:latin typeface="Times New Roman" panose="02020603050405020304" pitchFamily="18" charset="0"/>
                <a:cs typeface="Times New Roman" panose="02020603050405020304" pitchFamily="18" charset="0"/>
              </a:rPr>
              <a:t>	</a:t>
            </a:r>
            <a:r>
              <a:rPr sz="2400" i="1" dirty="0">
                <a:solidFill>
                  <a:srgbClr val="FF0000"/>
                </a:solidFill>
                <a:latin typeface="Times New Roman" panose="02020603050405020304" pitchFamily="18" charset="0"/>
                <a:cs typeface="Times New Roman" panose="02020603050405020304" pitchFamily="18" charset="0"/>
              </a:rPr>
              <a:t>an</a:t>
            </a:r>
            <a:r>
              <a:rPr sz="2400" i="1" spc="-15" dirty="0">
                <a:solidFill>
                  <a:srgbClr val="FF0000"/>
                </a:solidFill>
                <a:latin typeface="Times New Roman" panose="02020603050405020304" pitchFamily="18" charset="0"/>
                <a:cs typeface="Times New Roman" panose="02020603050405020304" pitchFamily="18" charset="0"/>
              </a:rPr>
              <a:t> </a:t>
            </a:r>
            <a:r>
              <a:rPr sz="2400" i="1" dirty="0">
                <a:solidFill>
                  <a:srgbClr val="FF0000"/>
                </a:solidFill>
                <a:latin typeface="Times New Roman" panose="02020603050405020304" pitchFamily="18" charset="0"/>
                <a:cs typeface="Times New Roman" panose="02020603050405020304" pitchFamily="18" charset="0"/>
              </a:rPr>
              <a:t>individual</a:t>
            </a:r>
            <a:r>
              <a:rPr sz="2400" i="1" spc="-10" dirty="0">
                <a:solidFill>
                  <a:srgbClr val="FF0000"/>
                </a:solidFill>
                <a:latin typeface="Times New Roman" panose="02020603050405020304" pitchFamily="18" charset="0"/>
                <a:cs typeface="Times New Roman" panose="02020603050405020304" pitchFamily="18" charset="0"/>
              </a:rPr>
              <a:t> </a:t>
            </a:r>
            <a:r>
              <a:rPr sz="2400" i="1" dirty="0">
                <a:solidFill>
                  <a:srgbClr val="FF0000"/>
                </a:solidFill>
                <a:latin typeface="Times New Roman" panose="02020603050405020304" pitchFamily="18" charset="0"/>
                <a:cs typeface="Times New Roman" panose="02020603050405020304" pitchFamily="18" charset="0"/>
              </a:rPr>
              <a:t>who</a:t>
            </a:r>
            <a:r>
              <a:rPr sz="2400" i="1" spc="-20" dirty="0">
                <a:solidFill>
                  <a:srgbClr val="FF0000"/>
                </a:solidFill>
                <a:latin typeface="Times New Roman" panose="02020603050405020304" pitchFamily="18" charset="0"/>
                <a:cs typeface="Times New Roman" panose="02020603050405020304" pitchFamily="18" charset="0"/>
              </a:rPr>
              <a:t> </a:t>
            </a:r>
            <a:r>
              <a:rPr sz="2400" i="1" dirty="0">
                <a:solidFill>
                  <a:srgbClr val="FF0000"/>
                </a:solidFill>
                <a:latin typeface="Times New Roman" panose="02020603050405020304" pitchFamily="18" charset="0"/>
                <a:cs typeface="Times New Roman" panose="02020603050405020304" pitchFamily="18" charset="0"/>
              </a:rPr>
              <a:t>is</a:t>
            </a:r>
            <a:r>
              <a:rPr sz="2400" i="1" spc="-15" dirty="0">
                <a:solidFill>
                  <a:srgbClr val="FF0000"/>
                </a:solidFill>
                <a:latin typeface="Times New Roman" panose="02020603050405020304" pitchFamily="18" charset="0"/>
                <a:cs typeface="Times New Roman" panose="02020603050405020304" pitchFamily="18" charset="0"/>
              </a:rPr>
              <a:t> </a:t>
            </a:r>
            <a:r>
              <a:rPr sz="2400" i="1" dirty="0">
                <a:solidFill>
                  <a:srgbClr val="FF0000"/>
                </a:solidFill>
                <a:latin typeface="Times New Roman" panose="02020603050405020304" pitchFamily="18" charset="0"/>
                <a:cs typeface="Times New Roman" panose="02020603050405020304" pitchFamily="18" charset="0"/>
              </a:rPr>
              <a:t>choosing</a:t>
            </a:r>
            <a:r>
              <a:rPr sz="2400" i="1" spc="-10" dirty="0">
                <a:solidFill>
                  <a:srgbClr val="FF0000"/>
                </a:solidFill>
                <a:latin typeface="Times New Roman" panose="02020603050405020304" pitchFamily="18" charset="0"/>
                <a:cs typeface="Times New Roman" panose="02020603050405020304" pitchFamily="18" charset="0"/>
              </a:rPr>
              <a:t> </a:t>
            </a:r>
            <a:r>
              <a:rPr sz="2400" i="1" dirty="0">
                <a:solidFill>
                  <a:srgbClr val="FF0000"/>
                </a:solidFill>
                <a:latin typeface="Times New Roman" panose="02020603050405020304" pitchFamily="18" charset="0"/>
                <a:cs typeface="Times New Roman" panose="02020603050405020304" pitchFamily="18" charset="0"/>
              </a:rPr>
              <a:t>to</a:t>
            </a:r>
            <a:r>
              <a:rPr sz="2400" i="1" spc="-15" dirty="0">
                <a:solidFill>
                  <a:srgbClr val="FF0000"/>
                </a:solidFill>
                <a:latin typeface="Times New Roman" panose="02020603050405020304" pitchFamily="18" charset="0"/>
                <a:cs typeface="Times New Roman" panose="02020603050405020304" pitchFamily="18" charset="0"/>
              </a:rPr>
              <a:t> </a:t>
            </a:r>
            <a:r>
              <a:rPr sz="2400" i="1" dirty="0">
                <a:solidFill>
                  <a:srgbClr val="FF0000"/>
                </a:solidFill>
                <a:latin typeface="Times New Roman" panose="02020603050405020304" pitchFamily="18" charset="0"/>
                <a:cs typeface="Times New Roman" panose="02020603050405020304" pitchFamily="18" charset="0"/>
              </a:rPr>
              <a:t>not</a:t>
            </a:r>
            <a:r>
              <a:rPr sz="2400" i="1" spc="-15" dirty="0">
                <a:solidFill>
                  <a:srgbClr val="FF0000"/>
                </a:solidFill>
                <a:latin typeface="Times New Roman" panose="02020603050405020304" pitchFamily="18" charset="0"/>
                <a:cs typeface="Times New Roman" panose="02020603050405020304" pitchFamily="18" charset="0"/>
              </a:rPr>
              <a:t> </a:t>
            </a:r>
            <a:r>
              <a:rPr sz="2400" i="1" dirty="0">
                <a:solidFill>
                  <a:srgbClr val="FF0000"/>
                </a:solidFill>
                <a:latin typeface="Times New Roman" panose="02020603050405020304" pitchFamily="18" charset="0"/>
                <a:cs typeface="Times New Roman" panose="02020603050405020304" pitchFamily="18" charset="0"/>
              </a:rPr>
              <a:t>use</a:t>
            </a:r>
            <a:r>
              <a:rPr sz="2400" i="1" spc="-10" dirty="0">
                <a:solidFill>
                  <a:srgbClr val="FF0000"/>
                </a:solidFill>
                <a:latin typeface="Times New Roman" panose="02020603050405020304" pitchFamily="18" charset="0"/>
                <a:cs typeface="Times New Roman" panose="02020603050405020304" pitchFamily="18" charset="0"/>
              </a:rPr>
              <a:t> their </a:t>
            </a:r>
            <a:r>
              <a:rPr sz="2400" i="1" dirty="0">
                <a:solidFill>
                  <a:srgbClr val="FF0000"/>
                </a:solidFill>
                <a:latin typeface="Times New Roman" panose="02020603050405020304" pitchFamily="18" charset="0"/>
                <a:cs typeface="Times New Roman" panose="02020603050405020304" pitchFamily="18" charset="0"/>
              </a:rPr>
              <a:t>coverage</a:t>
            </a:r>
            <a:r>
              <a:rPr lang="en-US" sz="2400" i="1" spc="-185" dirty="0">
                <a:solidFill>
                  <a:srgbClr val="FF0000"/>
                </a:solidFill>
                <a:latin typeface="Times New Roman" panose="02020603050405020304" pitchFamily="18" charset="0"/>
                <a:cs typeface="Times New Roman" panose="02020603050405020304" pitchFamily="18" charset="0"/>
              </a:rPr>
              <a:t> 	</a:t>
            </a:r>
            <a:r>
              <a:rPr sz="2400" i="1" spc="-10" dirty="0">
                <a:solidFill>
                  <a:srgbClr val="FF0000"/>
                </a:solidFill>
                <a:latin typeface="Times New Roman" panose="02020603050405020304" pitchFamily="18" charset="0"/>
                <a:cs typeface="Times New Roman" panose="02020603050405020304" pitchFamily="18" charset="0"/>
              </a:rPr>
              <a:t>benefit</a:t>
            </a:r>
            <a:r>
              <a:rPr lang="en-US" sz="2400" i="1" spc="-10" dirty="0">
                <a:solidFill>
                  <a:srgbClr val="FF0000"/>
                </a:solidFill>
                <a:latin typeface="Times New Roman" panose="02020603050405020304" pitchFamily="18" charset="0"/>
                <a:cs typeface="Times New Roman" panose="02020603050405020304" pitchFamily="18" charset="0"/>
              </a:rPr>
              <a:t>.</a:t>
            </a:r>
            <a:endParaRPr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5680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69CEE07C-27AB-7362-AA20-79C742F13987}"/>
              </a:ext>
            </a:extLst>
          </p:cNvPr>
          <p:cNvSpPr txBox="1">
            <a:spLocks noGrp="1"/>
          </p:cNvSpPr>
          <p:nvPr>
            <p:ph type="title"/>
          </p:nvPr>
        </p:nvSpPr>
        <p:spPr>
          <a:xfrm>
            <a:off x="718782" y="584707"/>
            <a:ext cx="7816728" cy="474489"/>
          </a:xfrm>
          <a:prstGeom prst="rect">
            <a:avLst/>
          </a:prstGeom>
        </p:spPr>
        <p:txBody>
          <a:bodyPr vert="horz" wrap="square" lIns="0" tIns="12700" rIns="0" bIns="0" rtlCol="0">
            <a:spAutoFit/>
          </a:bodyPr>
          <a:lstStyle/>
          <a:p>
            <a:pPr marL="12700">
              <a:lnSpc>
                <a:spcPct val="100000"/>
              </a:lnSpc>
              <a:spcBef>
                <a:spcPts val="100"/>
              </a:spcBef>
              <a:tabLst>
                <a:tab pos="1393190" algn="l"/>
                <a:tab pos="1815464" algn="l"/>
              </a:tabLst>
            </a:pPr>
            <a:r>
              <a:rPr sz="3000" b="1" spc="-25" dirty="0">
                <a:latin typeface="Times New Roman" panose="02020603050405020304" pitchFamily="18" charset="0"/>
                <a:cs typeface="Times New Roman" panose="02020603050405020304" pitchFamily="18" charset="0"/>
              </a:rPr>
              <a:t>GFE</a:t>
            </a:r>
            <a:r>
              <a:rPr sz="3000" b="1" dirty="0">
                <a:latin typeface="Times New Roman" panose="02020603050405020304" pitchFamily="18" charset="0"/>
                <a:cs typeface="Times New Roman" panose="02020603050405020304" pitchFamily="18" charset="0"/>
              </a:rPr>
              <a:t>	</a:t>
            </a:r>
            <a:r>
              <a:rPr lang="en-US" sz="3000" b="1" spc="-50" dirty="0">
                <a:latin typeface="Times New Roman" panose="02020603050405020304" pitchFamily="18" charset="0"/>
                <a:cs typeface="Times New Roman" panose="02020603050405020304" pitchFamily="18" charset="0"/>
              </a:rPr>
              <a:t>		</a:t>
            </a:r>
            <a:r>
              <a:rPr sz="3000" b="1" dirty="0">
                <a:latin typeface="Times New Roman" panose="02020603050405020304" pitchFamily="18" charset="0"/>
                <a:cs typeface="Times New Roman" panose="02020603050405020304" pitchFamily="18" charset="0"/>
              </a:rPr>
              <a:t>	</a:t>
            </a:r>
            <a:r>
              <a:rPr lang="en-US" sz="3000" b="1" dirty="0">
                <a:solidFill>
                  <a:schemeClr val="accent6"/>
                </a:solidFill>
                <a:latin typeface="Times New Roman" panose="02020603050405020304" pitchFamily="18" charset="0"/>
                <a:cs typeface="Times New Roman" panose="02020603050405020304" pitchFamily="18" charset="0"/>
              </a:rPr>
              <a:t>     		</a:t>
            </a:r>
            <a:r>
              <a:rPr sz="3000" b="1" spc="-10" dirty="0">
                <a:solidFill>
                  <a:schemeClr val="accent6"/>
                </a:solidFill>
                <a:latin typeface="Times New Roman" panose="02020603050405020304" pitchFamily="18" charset="0"/>
                <a:cs typeface="Times New Roman" panose="02020603050405020304" pitchFamily="18" charset="0"/>
              </a:rPr>
              <a:t>When</a:t>
            </a:r>
            <a:r>
              <a:rPr lang="en-US" sz="3000" b="1" spc="-10" dirty="0">
                <a:solidFill>
                  <a:schemeClr val="accent6"/>
                </a:solidFill>
                <a:latin typeface="Times New Roman" panose="02020603050405020304" pitchFamily="18" charset="0"/>
                <a:cs typeface="Times New Roman" panose="02020603050405020304" pitchFamily="18" charset="0"/>
              </a:rPr>
              <a:t> Required</a:t>
            </a:r>
            <a:r>
              <a:rPr sz="3000" b="1" spc="-10" dirty="0">
                <a:solidFill>
                  <a:schemeClr val="accent6"/>
                </a:solidFill>
                <a:latin typeface="Times New Roman" panose="02020603050405020304" pitchFamily="18" charset="0"/>
                <a:cs typeface="Times New Roman" panose="02020603050405020304" pitchFamily="18" charset="0"/>
              </a:rPr>
              <a:t>?</a:t>
            </a:r>
          </a:p>
        </p:txBody>
      </p:sp>
      <p:sp>
        <p:nvSpPr>
          <p:cNvPr id="5" name="object 3">
            <a:extLst>
              <a:ext uri="{FF2B5EF4-FFF2-40B4-BE49-F238E27FC236}">
                <a16:creationId xmlns:a16="http://schemas.microsoft.com/office/drawing/2014/main" id="{7E47F0CE-3EE9-3D43-F772-636254BFC95E}"/>
              </a:ext>
            </a:extLst>
          </p:cNvPr>
          <p:cNvSpPr txBox="1"/>
          <p:nvPr/>
        </p:nvSpPr>
        <p:spPr>
          <a:xfrm>
            <a:off x="608490" y="1341627"/>
            <a:ext cx="7569739" cy="3999108"/>
          </a:xfrm>
          <a:prstGeom prst="rect">
            <a:avLst/>
          </a:prstGeom>
        </p:spPr>
        <p:txBody>
          <a:bodyPr vert="horz" wrap="square" lIns="0" tIns="9525" rIns="0" bIns="0" rtlCol="0">
            <a:spAutoFit/>
          </a:bodyPr>
          <a:lstStyle/>
          <a:p>
            <a:pPr marL="469900" marR="127635" indent="-457200">
              <a:lnSpc>
                <a:spcPct val="100699"/>
              </a:lnSpc>
              <a:spcBef>
                <a:spcPts val="75"/>
              </a:spcBef>
              <a:buFont typeface="Arial" panose="020B0604020202020204" pitchFamily="34" charset="0"/>
              <a:buChar char="•"/>
              <a:tabLst>
                <a:tab pos="469265" algn="l"/>
                <a:tab pos="469900" algn="l"/>
              </a:tabLst>
            </a:pPr>
            <a:r>
              <a:rPr sz="2400" dirty="0">
                <a:solidFill>
                  <a:srgbClr val="0F3B57"/>
                </a:solidFill>
                <a:latin typeface="Times New Roman" panose="02020603050405020304" pitchFamily="18" charset="0"/>
                <a:cs typeface="Times New Roman" panose="02020603050405020304" pitchFamily="18" charset="0"/>
              </a:rPr>
              <a:t>Convening</a:t>
            </a:r>
            <a:r>
              <a:rPr sz="2400" spc="-4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provider</a:t>
            </a:r>
            <a:r>
              <a:rPr sz="2400" spc="-4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or</a:t>
            </a:r>
            <a:r>
              <a:rPr sz="2400" spc="-4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facility</a:t>
            </a:r>
            <a:r>
              <a:rPr sz="2400" spc="-5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must</a:t>
            </a:r>
            <a:r>
              <a:rPr sz="2400" spc="-4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inform</a:t>
            </a:r>
            <a:r>
              <a:rPr sz="2400" spc="-4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uninsured</a:t>
            </a:r>
            <a:r>
              <a:rPr sz="2400" spc="-5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and</a:t>
            </a:r>
            <a:r>
              <a:rPr sz="2400" spc="-50"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self-</a:t>
            </a:r>
            <a:r>
              <a:rPr sz="2400" spc="-25" dirty="0">
                <a:solidFill>
                  <a:srgbClr val="0F3B57"/>
                </a:solidFill>
                <a:latin typeface="Times New Roman" panose="02020603050405020304" pitchFamily="18" charset="0"/>
                <a:cs typeface="Times New Roman" panose="02020603050405020304" pitchFamily="18" charset="0"/>
              </a:rPr>
              <a:t>pay </a:t>
            </a:r>
            <a:r>
              <a:rPr sz="2400" dirty="0">
                <a:solidFill>
                  <a:srgbClr val="0F3B57"/>
                </a:solidFill>
                <a:latin typeface="Times New Roman" panose="02020603050405020304" pitchFamily="18" charset="0"/>
                <a:cs typeface="Times New Roman" panose="02020603050405020304" pitchFamily="18" charset="0"/>
              </a:rPr>
              <a:t>patients</a:t>
            </a:r>
            <a:r>
              <a:rPr sz="2400" spc="-4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of</a:t>
            </a:r>
            <a:r>
              <a:rPr sz="2400" spc="-3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availability</a:t>
            </a:r>
            <a:r>
              <a:rPr sz="2400" spc="-3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of</a:t>
            </a:r>
            <a:r>
              <a:rPr sz="2400" spc="-30" dirty="0">
                <a:solidFill>
                  <a:srgbClr val="0F3B57"/>
                </a:solidFill>
                <a:latin typeface="Times New Roman" panose="02020603050405020304" pitchFamily="18" charset="0"/>
                <a:cs typeface="Times New Roman" panose="02020603050405020304" pitchFamily="18" charset="0"/>
              </a:rPr>
              <a:t> </a:t>
            </a:r>
            <a:r>
              <a:rPr sz="2400" spc="-25" dirty="0">
                <a:solidFill>
                  <a:srgbClr val="0F3B57"/>
                </a:solidFill>
                <a:latin typeface="Times New Roman" panose="02020603050405020304" pitchFamily="18" charset="0"/>
                <a:cs typeface="Times New Roman" panose="02020603050405020304" pitchFamily="18" charset="0"/>
              </a:rPr>
              <a:t>GFE</a:t>
            </a:r>
            <a:r>
              <a:rPr lang="en-US" sz="2400" spc="-25" dirty="0">
                <a:solidFill>
                  <a:srgbClr val="0F3B57"/>
                </a:solidFill>
                <a:latin typeface="Times New Roman" panose="02020603050405020304" pitchFamily="18" charset="0"/>
                <a:cs typeface="Times New Roman" panose="02020603050405020304" pitchFamily="18" charset="0"/>
              </a:rPr>
              <a:t>.</a:t>
            </a:r>
            <a:endParaRPr sz="2400" dirty="0">
              <a:solidFill>
                <a:srgbClr val="0F3B57"/>
              </a:solidFill>
              <a:latin typeface="Times New Roman" panose="02020603050405020304" pitchFamily="18" charset="0"/>
              <a:cs typeface="Times New Roman" panose="02020603050405020304" pitchFamily="18" charset="0"/>
            </a:endParaRPr>
          </a:p>
          <a:p>
            <a:pPr marL="469900" marR="5080" indent="-457200">
              <a:lnSpc>
                <a:spcPct val="99600"/>
              </a:lnSpc>
              <a:spcBef>
                <a:spcPts val="660"/>
              </a:spcBef>
              <a:buFont typeface="Arial" panose="020B0604020202020204" pitchFamily="34" charset="0"/>
              <a:buChar char="•"/>
              <a:tabLst>
                <a:tab pos="469265" algn="l"/>
                <a:tab pos="469900" algn="l"/>
              </a:tabLst>
            </a:pPr>
            <a:r>
              <a:rPr sz="2400" dirty="0">
                <a:solidFill>
                  <a:srgbClr val="0F3B57"/>
                </a:solidFill>
                <a:latin typeface="Times New Roman" panose="02020603050405020304" pitchFamily="18" charset="0"/>
                <a:cs typeface="Times New Roman" panose="02020603050405020304" pitchFamily="18" charset="0"/>
              </a:rPr>
              <a:t>Must</a:t>
            </a:r>
            <a:r>
              <a:rPr sz="2400" spc="-3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provide</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a:t>
            </a:r>
            <a:r>
              <a:rPr sz="2400" spc="-28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“good</a:t>
            </a:r>
            <a:r>
              <a:rPr sz="2400" spc="-3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faith</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estimate”</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of</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expected</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charges</a:t>
            </a:r>
            <a:r>
              <a:rPr sz="2400" spc="-25" dirty="0">
                <a:solidFill>
                  <a:srgbClr val="0F3B57"/>
                </a:solidFill>
                <a:latin typeface="Times New Roman" panose="02020603050405020304" pitchFamily="18" charset="0"/>
                <a:cs typeface="Times New Roman" panose="02020603050405020304" pitchFamily="18" charset="0"/>
              </a:rPr>
              <a:t> to </a:t>
            </a:r>
            <a:r>
              <a:rPr sz="2400" dirty="0">
                <a:solidFill>
                  <a:srgbClr val="0F3B57"/>
                </a:solidFill>
                <a:latin typeface="Times New Roman" panose="02020603050405020304" pitchFamily="18" charset="0"/>
                <a:cs typeface="Times New Roman" panose="02020603050405020304" pitchFamily="18" charset="0"/>
              </a:rPr>
              <a:t>patients</a:t>
            </a:r>
            <a:r>
              <a:rPr sz="2400" spc="-40" dirty="0">
                <a:solidFill>
                  <a:srgbClr val="0F3B57"/>
                </a:solidFill>
                <a:latin typeface="Times New Roman" panose="02020603050405020304" pitchFamily="18" charset="0"/>
                <a:cs typeface="Times New Roman" panose="02020603050405020304" pitchFamily="18" charset="0"/>
              </a:rPr>
              <a:t> </a:t>
            </a:r>
            <a:r>
              <a:rPr sz="2400" i="1" dirty="0">
                <a:solidFill>
                  <a:srgbClr val="C00000"/>
                </a:solidFill>
                <a:latin typeface="Times New Roman" panose="02020603050405020304" pitchFamily="18" charset="0"/>
                <a:cs typeface="Times New Roman" panose="02020603050405020304" pitchFamily="18" charset="0"/>
              </a:rPr>
              <a:t>when</a:t>
            </a:r>
            <a:r>
              <a:rPr sz="2400" i="1" spc="-30" dirty="0">
                <a:solidFill>
                  <a:srgbClr val="C00000"/>
                </a:solidFill>
                <a:latin typeface="Times New Roman" panose="02020603050405020304" pitchFamily="18" charset="0"/>
                <a:cs typeface="Times New Roman" panose="02020603050405020304" pitchFamily="18" charset="0"/>
              </a:rPr>
              <a:t> </a:t>
            </a:r>
            <a:r>
              <a:rPr sz="2400" i="1" spc="-10" dirty="0">
                <a:solidFill>
                  <a:srgbClr val="C00000"/>
                </a:solidFill>
                <a:latin typeface="Times New Roman" panose="02020603050405020304" pitchFamily="18" charset="0"/>
                <a:cs typeface="Times New Roman" panose="02020603050405020304" pitchFamily="18" charset="0"/>
              </a:rPr>
              <a:t>scheduling </a:t>
            </a:r>
            <a:r>
              <a:rPr sz="2400" i="1" dirty="0">
                <a:solidFill>
                  <a:srgbClr val="C00000"/>
                </a:solidFill>
                <a:latin typeface="Times New Roman" panose="02020603050405020304" pitchFamily="18" charset="0"/>
                <a:cs typeface="Times New Roman" panose="02020603050405020304" pitchFamily="18" charset="0"/>
              </a:rPr>
              <a:t>or</a:t>
            </a:r>
            <a:r>
              <a:rPr sz="2400" i="1" spc="-25" dirty="0">
                <a:solidFill>
                  <a:srgbClr val="C00000"/>
                </a:solidFill>
                <a:latin typeface="Times New Roman" panose="02020603050405020304" pitchFamily="18" charset="0"/>
                <a:cs typeface="Times New Roman" panose="02020603050405020304" pitchFamily="18" charset="0"/>
              </a:rPr>
              <a:t> </a:t>
            </a:r>
            <a:r>
              <a:rPr sz="2400" i="1" dirty="0">
                <a:solidFill>
                  <a:srgbClr val="C00000"/>
                </a:solidFill>
                <a:latin typeface="Times New Roman" panose="02020603050405020304" pitchFamily="18" charset="0"/>
                <a:cs typeface="Times New Roman" panose="02020603050405020304" pitchFamily="18" charset="0"/>
              </a:rPr>
              <a:t>upon</a:t>
            </a:r>
            <a:r>
              <a:rPr sz="2400" i="1" spc="-20" dirty="0">
                <a:solidFill>
                  <a:srgbClr val="C00000"/>
                </a:solidFill>
                <a:latin typeface="Times New Roman" panose="02020603050405020304" pitchFamily="18" charset="0"/>
                <a:cs typeface="Times New Roman" panose="02020603050405020304" pitchFamily="18" charset="0"/>
              </a:rPr>
              <a:t> </a:t>
            </a:r>
            <a:r>
              <a:rPr sz="2400" i="1" spc="-10" dirty="0">
                <a:solidFill>
                  <a:srgbClr val="C00000"/>
                </a:solidFill>
                <a:latin typeface="Times New Roman" panose="02020603050405020304" pitchFamily="18" charset="0"/>
                <a:cs typeface="Times New Roman" panose="02020603050405020304" pitchFamily="18" charset="0"/>
              </a:rPr>
              <a:t>request</a:t>
            </a:r>
            <a:r>
              <a:rPr lang="en-US" sz="2400" i="1" spc="-10" dirty="0">
                <a:solidFill>
                  <a:srgbClr val="C00000"/>
                </a:solidFill>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a:p>
            <a:pPr marL="736600" lvl="1" indent="-342900">
              <a:lnSpc>
                <a:spcPct val="100000"/>
              </a:lnSpc>
              <a:spcBef>
                <a:spcPts val="640"/>
              </a:spcBef>
              <a:buFont typeface="Courier New" panose="02070309020205020404" pitchFamily="49" charset="0"/>
              <a:buChar char="o"/>
              <a:tabLst>
                <a:tab pos="735965" algn="l"/>
                <a:tab pos="736600" algn="l"/>
              </a:tabLst>
            </a:pPr>
            <a:r>
              <a:rPr sz="2400" dirty="0">
                <a:solidFill>
                  <a:srgbClr val="FF0000"/>
                </a:solidFill>
                <a:latin typeface="Times New Roman" panose="02020603050405020304" pitchFamily="18" charset="0"/>
                <a:cs typeface="Times New Roman" panose="02020603050405020304" pitchFamily="18" charset="0"/>
              </a:rPr>
              <a:t>Within</a:t>
            </a:r>
            <a:r>
              <a:rPr sz="2400" spc="-25" dirty="0">
                <a:solidFill>
                  <a:srgbClr val="FF0000"/>
                </a:solidFill>
                <a:latin typeface="Times New Roman" panose="02020603050405020304" pitchFamily="18" charset="0"/>
                <a:cs typeface="Times New Roman" panose="02020603050405020304" pitchFamily="18" charset="0"/>
              </a:rPr>
              <a:t> </a:t>
            </a:r>
            <a:r>
              <a:rPr sz="2400" dirty="0">
                <a:solidFill>
                  <a:srgbClr val="FF0000"/>
                </a:solidFill>
                <a:latin typeface="Times New Roman" panose="02020603050405020304" pitchFamily="18" charset="0"/>
                <a:cs typeface="Times New Roman" panose="02020603050405020304" pitchFamily="18" charset="0"/>
              </a:rPr>
              <a:t>3</a:t>
            </a:r>
            <a:r>
              <a:rPr sz="2400" spc="-20" dirty="0">
                <a:solidFill>
                  <a:srgbClr val="FF0000"/>
                </a:solidFill>
                <a:latin typeface="Times New Roman" panose="02020603050405020304" pitchFamily="18" charset="0"/>
                <a:cs typeface="Times New Roman" panose="02020603050405020304" pitchFamily="18" charset="0"/>
              </a:rPr>
              <a:t> </a:t>
            </a:r>
            <a:r>
              <a:rPr sz="2400" dirty="0">
                <a:solidFill>
                  <a:srgbClr val="FF0000"/>
                </a:solidFill>
                <a:latin typeface="Times New Roman" panose="02020603050405020304" pitchFamily="18" charset="0"/>
                <a:cs typeface="Times New Roman" panose="02020603050405020304" pitchFamily="18" charset="0"/>
              </a:rPr>
              <a:t>business</a:t>
            </a:r>
            <a:r>
              <a:rPr sz="2400" spc="-20" dirty="0">
                <a:solidFill>
                  <a:srgbClr val="FF0000"/>
                </a:solidFill>
                <a:latin typeface="Times New Roman" panose="02020603050405020304" pitchFamily="18" charset="0"/>
                <a:cs typeface="Times New Roman" panose="02020603050405020304" pitchFamily="18" charset="0"/>
              </a:rPr>
              <a:t> </a:t>
            </a:r>
            <a:r>
              <a:rPr sz="2400" dirty="0">
                <a:solidFill>
                  <a:srgbClr val="FF0000"/>
                </a:solidFill>
                <a:latin typeface="Times New Roman" panose="02020603050405020304" pitchFamily="18" charset="0"/>
                <a:cs typeface="Times New Roman" panose="02020603050405020304" pitchFamily="18" charset="0"/>
              </a:rPr>
              <a:t>days</a:t>
            </a:r>
            <a:r>
              <a:rPr sz="2400" spc="-25" dirty="0">
                <a:solidFill>
                  <a:srgbClr val="FF0000"/>
                </a:solidFill>
                <a:latin typeface="Times New Roman" panose="02020603050405020304" pitchFamily="18" charset="0"/>
                <a:cs typeface="Times New Roman" panose="02020603050405020304" pitchFamily="18" charset="0"/>
              </a:rPr>
              <a:t> </a:t>
            </a:r>
            <a:r>
              <a:rPr sz="2400" dirty="0">
                <a:solidFill>
                  <a:srgbClr val="FF0000"/>
                </a:solidFill>
                <a:latin typeface="Times New Roman" panose="02020603050405020304" pitchFamily="18" charset="0"/>
                <a:cs typeface="Times New Roman" panose="02020603050405020304" pitchFamily="18" charset="0"/>
              </a:rPr>
              <a:t>of</a:t>
            </a:r>
            <a:r>
              <a:rPr sz="2400" spc="-20" dirty="0">
                <a:solidFill>
                  <a:srgbClr val="FF0000"/>
                </a:solidFill>
                <a:latin typeface="Times New Roman" panose="02020603050405020304" pitchFamily="18" charset="0"/>
                <a:cs typeface="Times New Roman" panose="02020603050405020304" pitchFamily="18" charset="0"/>
              </a:rPr>
              <a:t> </a:t>
            </a:r>
            <a:r>
              <a:rPr sz="2400" dirty="0">
                <a:solidFill>
                  <a:srgbClr val="FF0000"/>
                </a:solidFill>
                <a:latin typeface="Times New Roman" panose="02020603050405020304" pitchFamily="18" charset="0"/>
                <a:cs typeface="Times New Roman" panose="02020603050405020304" pitchFamily="18" charset="0"/>
              </a:rPr>
              <a:t>scheduling</a:t>
            </a:r>
            <a:r>
              <a:rPr sz="2400" spc="-20" dirty="0">
                <a:solidFill>
                  <a:srgbClr val="FF0000"/>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if</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service</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at</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least</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10</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days</a:t>
            </a:r>
            <a:r>
              <a:rPr sz="2400" spc="-20"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later</a:t>
            </a:r>
            <a:r>
              <a:rPr lang="en-US" sz="2400" spc="-10" dirty="0">
                <a:solidFill>
                  <a:srgbClr val="0F3B57"/>
                </a:solidFill>
                <a:latin typeface="Times New Roman" panose="02020603050405020304" pitchFamily="18" charset="0"/>
                <a:cs typeface="Times New Roman" panose="02020603050405020304" pitchFamily="18" charset="0"/>
              </a:rPr>
              <a:t>.</a:t>
            </a:r>
            <a:endParaRPr sz="2400" dirty="0">
              <a:solidFill>
                <a:srgbClr val="0F3B57"/>
              </a:solidFill>
              <a:latin typeface="Times New Roman" panose="02020603050405020304" pitchFamily="18" charset="0"/>
              <a:cs typeface="Times New Roman" panose="02020603050405020304" pitchFamily="18" charset="0"/>
            </a:endParaRPr>
          </a:p>
          <a:p>
            <a:pPr marL="736600" marR="36830" lvl="1" indent="-342900">
              <a:lnSpc>
                <a:spcPct val="100800"/>
              </a:lnSpc>
              <a:spcBef>
                <a:spcPts val="505"/>
              </a:spcBef>
              <a:buFont typeface="Courier New" panose="02070309020205020404" pitchFamily="49" charset="0"/>
              <a:buChar char="o"/>
              <a:tabLst>
                <a:tab pos="735965" algn="l"/>
                <a:tab pos="736600" algn="l"/>
              </a:tabLst>
            </a:pPr>
            <a:r>
              <a:rPr sz="2400" dirty="0">
                <a:solidFill>
                  <a:srgbClr val="0F3B57"/>
                </a:solidFill>
                <a:latin typeface="Times New Roman" panose="02020603050405020304" pitchFamily="18" charset="0"/>
                <a:cs typeface="Times New Roman" panose="02020603050405020304" pitchFamily="18" charset="0"/>
              </a:rPr>
              <a:t>The</a:t>
            </a:r>
            <a:r>
              <a:rPr sz="2400" spc="-15" dirty="0">
                <a:latin typeface="Times New Roman" panose="02020603050405020304" pitchFamily="18" charset="0"/>
                <a:cs typeface="Times New Roman" panose="02020603050405020304" pitchFamily="18" charset="0"/>
              </a:rPr>
              <a:t> </a:t>
            </a:r>
            <a:r>
              <a:rPr sz="2400" i="1" dirty="0">
                <a:solidFill>
                  <a:srgbClr val="C00000"/>
                </a:solidFill>
                <a:latin typeface="Times New Roman" panose="02020603050405020304" pitchFamily="18" charset="0"/>
                <a:cs typeface="Times New Roman" panose="02020603050405020304" pitchFamily="18" charset="0"/>
              </a:rPr>
              <a:t>next</a:t>
            </a:r>
            <a:r>
              <a:rPr sz="2400" i="1" spc="-15" dirty="0">
                <a:solidFill>
                  <a:srgbClr val="C00000"/>
                </a:solidFill>
                <a:latin typeface="Times New Roman" panose="02020603050405020304" pitchFamily="18" charset="0"/>
                <a:cs typeface="Times New Roman" panose="02020603050405020304" pitchFamily="18" charset="0"/>
              </a:rPr>
              <a:t> </a:t>
            </a:r>
            <a:r>
              <a:rPr sz="2400" i="1" dirty="0">
                <a:solidFill>
                  <a:srgbClr val="C00000"/>
                </a:solidFill>
                <a:latin typeface="Times New Roman" panose="02020603050405020304" pitchFamily="18" charset="0"/>
                <a:cs typeface="Times New Roman" panose="02020603050405020304" pitchFamily="18" charset="0"/>
              </a:rPr>
              <a:t>business</a:t>
            </a:r>
            <a:r>
              <a:rPr sz="2400" i="1" spc="-15" dirty="0">
                <a:solidFill>
                  <a:srgbClr val="C00000"/>
                </a:solidFill>
                <a:latin typeface="Times New Roman" panose="02020603050405020304" pitchFamily="18" charset="0"/>
                <a:cs typeface="Times New Roman" panose="02020603050405020304" pitchFamily="18" charset="0"/>
              </a:rPr>
              <a:t> </a:t>
            </a:r>
            <a:r>
              <a:rPr sz="2400" i="1" dirty="0">
                <a:solidFill>
                  <a:srgbClr val="C00000"/>
                </a:solidFill>
                <a:latin typeface="Times New Roman" panose="02020603050405020304" pitchFamily="18" charset="0"/>
                <a:cs typeface="Times New Roman" panose="02020603050405020304" pitchFamily="18" charset="0"/>
              </a:rPr>
              <a:t>day</a:t>
            </a:r>
            <a:r>
              <a:rPr sz="2400" i="1" spc="-15" dirty="0">
                <a:solidFill>
                  <a:srgbClr val="C00000"/>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after</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scheduling</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if</a:t>
            </a:r>
            <a:r>
              <a:rPr sz="2400"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service</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at</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least</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3</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days</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later</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but</a:t>
            </a:r>
            <a:r>
              <a:rPr sz="2400" spc="-10" dirty="0">
                <a:solidFill>
                  <a:srgbClr val="0F3B57"/>
                </a:solidFill>
                <a:latin typeface="Times New Roman" panose="02020603050405020304" pitchFamily="18" charset="0"/>
                <a:cs typeface="Times New Roman" panose="02020603050405020304" pitchFamily="18" charset="0"/>
              </a:rPr>
              <a:t> </a:t>
            </a:r>
            <a:r>
              <a:rPr sz="2400" spc="-20" dirty="0">
                <a:solidFill>
                  <a:srgbClr val="0F3B57"/>
                </a:solidFill>
                <a:latin typeface="Times New Roman" panose="02020603050405020304" pitchFamily="18" charset="0"/>
                <a:cs typeface="Times New Roman" panose="02020603050405020304" pitchFamily="18" charset="0"/>
              </a:rPr>
              <a:t>less </a:t>
            </a:r>
            <a:r>
              <a:rPr sz="2400" dirty="0">
                <a:solidFill>
                  <a:srgbClr val="0F3B57"/>
                </a:solidFill>
                <a:latin typeface="Times New Roman" panose="02020603050405020304" pitchFamily="18" charset="0"/>
                <a:cs typeface="Times New Roman" panose="02020603050405020304" pitchFamily="18" charset="0"/>
              </a:rPr>
              <a:t>than</a:t>
            </a:r>
            <a:r>
              <a:rPr sz="2400" spc="-4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10</a:t>
            </a:r>
            <a:r>
              <a:rPr sz="2400" spc="-4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days</a:t>
            </a:r>
            <a:r>
              <a:rPr sz="2400" spc="-40"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later</a:t>
            </a:r>
            <a:r>
              <a:rPr lang="en-US" sz="2400" spc="-10" dirty="0">
                <a:solidFill>
                  <a:srgbClr val="0F3B57"/>
                </a:solidFill>
                <a:latin typeface="Times New Roman" panose="02020603050405020304" pitchFamily="18" charset="0"/>
                <a:cs typeface="Times New Roman" panose="02020603050405020304" pitchFamily="18" charset="0"/>
              </a:rPr>
              <a:t>.</a:t>
            </a:r>
            <a:endParaRPr sz="2400" dirty="0">
              <a:solidFill>
                <a:srgbClr val="0F3B57"/>
              </a:solidFill>
              <a:latin typeface="Times New Roman" panose="02020603050405020304" pitchFamily="18" charset="0"/>
              <a:cs typeface="Times New Roman" panose="02020603050405020304" pitchFamily="18" charset="0"/>
            </a:endParaRPr>
          </a:p>
          <a:p>
            <a:pPr marL="736600" marR="79375" lvl="1" indent="-342900">
              <a:lnSpc>
                <a:spcPct val="100800"/>
              </a:lnSpc>
              <a:spcBef>
                <a:spcPts val="480"/>
              </a:spcBef>
              <a:buFont typeface="Courier New" panose="02070309020205020404" pitchFamily="49" charset="0"/>
              <a:buChar char="o"/>
              <a:tabLst>
                <a:tab pos="735965" algn="l"/>
                <a:tab pos="736600" algn="l"/>
              </a:tabLst>
            </a:pPr>
            <a:r>
              <a:rPr sz="2400" dirty="0">
                <a:solidFill>
                  <a:srgbClr val="0F3B57"/>
                </a:solidFill>
                <a:latin typeface="Times New Roman" panose="02020603050405020304" pitchFamily="18" charset="0"/>
                <a:cs typeface="Times New Roman" panose="02020603050405020304" pitchFamily="18" charset="0"/>
              </a:rPr>
              <a:t>Within</a:t>
            </a:r>
            <a:r>
              <a:rPr sz="2400" spc="-3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3</a:t>
            </a:r>
            <a:r>
              <a:rPr sz="2400" spc="-3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business</a:t>
            </a:r>
            <a:r>
              <a:rPr sz="2400" spc="-3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days</a:t>
            </a:r>
            <a:r>
              <a:rPr sz="2400" spc="-3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of</a:t>
            </a:r>
            <a:r>
              <a:rPr sz="2400" spc="-3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receiving</a:t>
            </a:r>
            <a:r>
              <a:rPr sz="2400" spc="-3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a:t>
            </a:r>
            <a:r>
              <a:rPr sz="2400" spc="-3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request</a:t>
            </a:r>
            <a:r>
              <a:rPr sz="2400" spc="-3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for</a:t>
            </a:r>
            <a:r>
              <a:rPr sz="2400" spc="-3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a:t>
            </a:r>
            <a:r>
              <a:rPr sz="2400" spc="-3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GFE</a:t>
            </a:r>
            <a:r>
              <a:rPr sz="2400" spc="-3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by</a:t>
            </a:r>
            <a:r>
              <a:rPr sz="2400" spc="-3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an</a:t>
            </a:r>
            <a:r>
              <a:rPr sz="2400" spc="-3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uninsured</a:t>
            </a:r>
            <a:r>
              <a:rPr sz="2400" spc="-30" dirty="0">
                <a:solidFill>
                  <a:srgbClr val="0F3B57"/>
                </a:solidFill>
                <a:latin typeface="Times New Roman" panose="02020603050405020304" pitchFamily="18" charset="0"/>
                <a:cs typeface="Times New Roman" panose="02020603050405020304" pitchFamily="18" charset="0"/>
              </a:rPr>
              <a:t> </a:t>
            </a:r>
            <a:r>
              <a:rPr sz="2400" spc="-25" dirty="0">
                <a:solidFill>
                  <a:srgbClr val="0F3B57"/>
                </a:solidFill>
                <a:latin typeface="Times New Roman" panose="02020603050405020304" pitchFamily="18" charset="0"/>
                <a:cs typeface="Times New Roman" panose="02020603050405020304" pitchFamily="18" charset="0"/>
              </a:rPr>
              <a:t>or </a:t>
            </a:r>
            <a:r>
              <a:rPr sz="2400" spc="-10" dirty="0">
                <a:solidFill>
                  <a:srgbClr val="0F3B57"/>
                </a:solidFill>
                <a:latin typeface="Times New Roman" panose="02020603050405020304" pitchFamily="18" charset="0"/>
                <a:cs typeface="Times New Roman" panose="02020603050405020304" pitchFamily="18" charset="0"/>
              </a:rPr>
              <a:t>self-</a:t>
            </a:r>
            <a:r>
              <a:rPr sz="2400" dirty="0">
                <a:solidFill>
                  <a:srgbClr val="0F3B57"/>
                </a:solidFill>
                <a:latin typeface="Times New Roman" panose="02020603050405020304" pitchFamily="18" charset="0"/>
                <a:cs typeface="Times New Roman" panose="02020603050405020304" pitchFamily="18" charset="0"/>
              </a:rPr>
              <a:t>pay</a:t>
            </a:r>
            <a:r>
              <a:rPr sz="2400" spc="-70"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individual</a:t>
            </a:r>
            <a:r>
              <a:rPr lang="en-US" sz="2400" spc="-10" dirty="0">
                <a:solidFill>
                  <a:srgbClr val="0F3B57"/>
                </a:solidFill>
                <a:latin typeface="Times New Roman" panose="02020603050405020304" pitchFamily="18" charset="0"/>
                <a:cs typeface="Times New Roman" panose="02020603050405020304" pitchFamily="18" charset="0"/>
              </a:rPr>
              <a:t>.</a:t>
            </a:r>
            <a:endParaRPr sz="2400" dirty="0">
              <a:solidFill>
                <a:srgbClr val="0F3B5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3802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03762-81E2-1C79-14A5-AB305A151797}"/>
              </a:ext>
            </a:extLst>
          </p:cNvPr>
          <p:cNvSpPr>
            <a:spLocks noGrp="1"/>
          </p:cNvSpPr>
          <p:nvPr>
            <p:ph type="title"/>
          </p:nvPr>
        </p:nvSpPr>
        <p:spPr>
          <a:xfrm>
            <a:off x="457200" y="355323"/>
            <a:ext cx="8229600" cy="827680"/>
          </a:xfrm>
        </p:spPr>
        <p:txBody>
          <a:bodyPr/>
          <a:lstStyle/>
          <a:p>
            <a:r>
              <a:rPr lang="en-US" sz="3000" b="1" dirty="0">
                <a:solidFill>
                  <a:schemeClr val="accent6"/>
                </a:solidFill>
                <a:latin typeface="Times New Roman" panose="02020603050405020304" pitchFamily="18" charset="0"/>
                <a:cs typeface="Times New Roman" panose="02020603050405020304" pitchFamily="18" charset="0"/>
              </a:rPr>
              <a:t>Agenda</a:t>
            </a:r>
          </a:p>
        </p:txBody>
      </p:sp>
      <p:sp>
        <p:nvSpPr>
          <p:cNvPr id="4" name="object 7">
            <a:extLst>
              <a:ext uri="{FF2B5EF4-FFF2-40B4-BE49-F238E27FC236}">
                <a16:creationId xmlns:a16="http://schemas.microsoft.com/office/drawing/2014/main" id="{CDD8BB82-F6EA-A38C-08CE-509B683355AF}"/>
              </a:ext>
            </a:extLst>
          </p:cNvPr>
          <p:cNvSpPr txBox="1">
            <a:spLocks/>
          </p:cNvSpPr>
          <p:nvPr/>
        </p:nvSpPr>
        <p:spPr>
          <a:xfrm>
            <a:off x="764406" y="1005065"/>
            <a:ext cx="7444645" cy="4043415"/>
          </a:xfrm>
          <a:prstGeom prst="rect">
            <a:avLst/>
          </a:prstGeom>
        </p:spPr>
        <p:txBody>
          <a:bodyPr vert="horz" wrap="square" lIns="0" tIns="54610" rIns="0" bIns="0" rtlCol="0">
            <a:spAutoFit/>
          </a:bodyPr>
          <a:lstStyle>
            <a:lvl1pPr marL="169863" indent="-169863" algn="l" defTabSz="457200" rtl="0" eaLnBrk="1" latinLnBrk="0" hangingPunct="1">
              <a:spcBef>
                <a:spcPts val="0"/>
              </a:spcBef>
              <a:spcAft>
                <a:spcPts val="0"/>
              </a:spcAft>
              <a:buFont typeface="Arial"/>
              <a:buChar char="•"/>
              <a:defRPr sz="1800" kern="1200">
                <a:solidFill>
                  <a:schemeClr val="bg2">
                    <a:lumMod val="50000"/>
                  </a:schemeClr>
                </a:solidFill>
                <a:latin typeface="+mn-lt"/>
                <a:ea typeface="+mn-ea"/>
                <a:cs typeface="+mn-cs"/>
              </a:defRPr>
            </a:lvl1pPr>
            <a:lvl2pPr marL="346075" indent="-176213" algn="l" defTabSz="457200" rtl="0" eaLnBrk="1" latinLnBrk="0" hangingPunct="1">
              <a:spcBef>
                <a:spcPts val="0"/>
              </a:spcBef>
              <a:spcAft>
                <a:spcPts val="0"/>
              </a:spcAft>
              <a:buFont typeface="Lucida Grande"/>
              <a:buChar char="-"/>
              <a:defRPr sz="1800" kern="1200">
                <a:solidFill>
                  <a:schemeClr val="bg2">
                    <a:lumMod val="50000"/>
                  </a:schemeClr>
                </a:solidFill>
                <a:latin typeface="+mn-lt"/>
                <a:ea typeface="+mn-ea"/>
                <a:cs typeface="+mn-cs"/>
              </a:defRPr>
            </a:lvl2pPr>
            <a:lvl3pPr marL="514350" indent="-168275" algn="l" defTabSz="457200" rtl="0" eaLnBrk="1" latinLnBrk="0" hangingPunct="1">
              <a:spcBef>
                <a:spcPts val="0"/>
              </a:spcBef>
              <a:spcAft>
                <a:spcPts val="0"/>
              </a:spcAft>
              <a:buFont typeface="Arial"/>
              <a:buChar char="•"/>
              <a:defRPr sz="1800" kern="1200">
                <a:solidFill>
                  <a:schemeClr val="bg2">
                    <a:lumMod val="50000"/>
                  </a:schemeClr>
                </a:solidFill>
                <a:latin typeface="+mn-lt"/>
                <a:ea typeface="+mn-ea"/>
                <a:cs typeface="+mn-cs"/>
              </a:defRPr>
            </a:lvl3pPr>
            <a:lvl4pPr marL="684213" indent="-169863" algn="l" defTabSz="457200" rtl="0" eaLnBrk="1" latinLnBrk="0" hangingPunct="1">
              <a:spcBef>
                <a:spcPts val="0"/>
              </a:spcBef>
              <a:spcAft>
                <a:spcPts val="0"/>
              </a:spcAft>
              <a:buFont typeface="Lucida Grande"/>
              <a:buChar char="-"/>
              <a:defRPr sz="1800" kern="1200">
                <a:solidFill>
                  <a:schemeClr val="bg2">
                    <a:lumMod val="50000"/>
                  </a:schemeClr>
                </a:solidFill>
                <a:latin typeface="+mn-lt"/>
                <a:ea typeface="+mn-ea"/>
                <a:cs typeface="+mn-cs"/>
              </a:defRPr>
            </a:lvl4pPr>
            <a:lvl5pPr marL="860425" indent="-176213" algn="l" defTabSz="457200" rtl="0" eaLnBrk="1" latinLnBrk="0" hangingPunct="1">
              <a:spcBef>
                <a:spcPts val="0"/>
              </a:spcBef>
              <a:spcAft>
                <a:spcPts val="0"/>
              </a:spcAft>
              <a:buFont typeface="Arial"/>
              <a:buChar char="•"/>
              <a:defRPr sz="1800" kern="1200">
                <a:solidFill>
                  <a:schemeClr val="bg2">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2700" indent="0">
              <a:spcBef>
                <a:spcPts val="430"/>
              </a:spcBef>
              <a:buNone/>
              <a:tabLst>
                <a:tab pos="526415" algn="l"/>
                <a:tab pos="527050" algn="l"/>
              </a:tabLst>
            </a:pPr>
            <a:r>
              <a:rPr lang="en-US" sz="2400" b="1" dirty="0">
                <a:solidFill>
                  <a:srgbClr val="0F3B57"/>
                </a:solidFill>
                <a:latin typeface="Times New Roman" panose="02020603050405020304" pitchFamily="18" charset="0"/>
                <a:cs typeface="Times New Roman" panose="02020603050405020304" pitchFamily="18" charset="0"/>
              </a:rPr>
              <a:t>Price</a:t>
            </a:r>
            <a:r>
              <a:rPr lang="en-US" sz="2400" b="1" spc="-20" dirty="0">
                <a:solidFill>
                  <a:srgbClr val="0F3B57"/>
                </a:solidFill>
                <a:latin typeface="Times New Roman" panose="02020603050405020304" pitchFamily="18" charset="0"/>
                <a:cs typeface="Times New Roman" panose="02020603050405020304" pitchFamily="18" charset="0"/>
              </a:rPr>
              <a:t> </a:t>
            </a:r>
            <a:r>
              <a:rPr lang="en-US" sz="2400" b="1" spc="-10" dirty="0">
                <a:solidFill>
                  <a:srgbClr val="0F3B57"/>
                </a:solidFill>
                <a:latin typeface="Times New Roman" panose="02020603050405020304" pitchFamily="18" charset="0"/>
                <a:cs typeface="Times New Roman" panose="02020603050405020304" pitchFamily="18" charset="0"/>
              </a:rPr>
              <a:t>Transparency</a:t>
            </a:r>
          </a:p>
          <a:p>
            <a:pPr marL="984250" lvl="1" indent="-514984">
              <a:spcBef>
                <a:spcPts val="245"/>
              </a:spcBef>
              <a:buFont typeface="Courier New" panose="02070309020205020404" pitchFamily="49" charset="0"/>
              <a:buChar char="o"/>
              <a:tabLst>
                <a:tab pos="983615" algn="l"/>
                <a:tab pos="984250" algn="l"/>
              </a:tabLst>
            </a:pPr>
            <a:r>
              <a:rPr lang="en-US" sz="2400" dirty="0">
                <a:solidFill>
                  <a:srgbClr val="0F3B57"/>
                </a:solidFill>
                <a:latin typeface="Times New Roman" panose="02020603050405020304" pitchFamily="18" charset="0"/>
                <a:cs typeface="Times New Roman" panose="02020603050405020304" pitchFamily="18" charset="0"/>
              </a:rPr>
              <a:t>Is hospital</a:t>
            </a:r>
            <a:r>
              <a:rPr lang="en-US" sz="2400" spc="-45" dirty="0">
                <a:solidFill>
                  <a:srgbClr val="0F3B57"/>
                </a:solidFill>
                <a:latin typeface="Times New Roman" panose="02020603050405020304" pitchFamily="18" charset="0"/>
                <a:cs typeface="Times New Roman" panose="02020603050405020304" pitchFamily="18" charset="0"/>
              </a:rPr>
              <a:t> </a:t>
            </a:r>
            <a:r>
              <a:rPr lang="en-US" sz="2400" dirty="0">
                <a:solidFill>
                  <a:srgbClr val="0F3B57"/>
                </a:solidFill>
                <a:latin typeface="Times New Roman" panose="02020603050405020304" pitchFamily="18" charset="0"/>
                <a:cs typeface="Times New Roman" panose="02020603050405020304" pitchFamily="18" charset="0"/>
              </a:rPr>
              <a:t>Price</a:t>
            </a:r>
            <a:r>
              <a:rPr lang="en-US" sz="2400" spc="-30" dirty="0">
                <a:solidFill>
                  <a:srgbClr val="0F3B57"/>
                </a:solidFill>
                <a:latin typeface="Times New Roman" panose="02020603050405020304" pitchFamily="18" charset="0"/>
                <a:cs typeface="Times New Roman" panose="02020603050405020304" pitchFamily="18" charset="0"/>
              </a:rPr>
              <a:t> </a:t>
            </a:r>
            <a:r>
              <a:rPr lang="en-US" sz="2400" spc="-10" dirty="0">
                <a:solidFill>
                  <a:srgbClr val="0F3B57"/>
                </a:solidFill>
                <a:latin typeface="Times New Roman" panose="02020603050405020304" pitchFamily="18" charset="0"/>
                <a:cs typeface="Times New Roman" panose="02020603050405020304" pitchFamily="18" charset="0"/>
              </a:rPr>
              <a:t>Transparency changing?</a:t>
            </a:r>
          </a:p>
          <a:p>
            <a:pPr marL="984250" lvl="1" indent="-514984">
              <a:spcBef>
                <a:spcPts val="245"/>
              </a:spcBef>
              <a:buFont typeface="Courier New" panose="02070309020205020404" pitchFamily="49" charset="0"/>
              <a:buChar char="o"/>
              <a:tabLst>
                <a:tab pos="983615" algn="l"/>
                <a:tab pos="984250" algn="l"/>
              </a:tabLst>
            </a:pPr>
            <a:r>
              <a:rPr lang="en-US" sz="2400" spc="-10" dirty="0">
                <a:solidFill>
                  <a:srgbClr val="0F3B57"/>
                </a:solidFill>
                <a:latin typeface="Times New Roman" panose="02020603050405020304" pitchFamily="18" charset="0"/>
                <a:cs typeface="Times New Roman" panose="02020603050405020304" pitchFamily="18" charset="0"/>
              </a:rPr>
              <a:t>What does “Compliance” require?</a:t>
            </a:r>
            <a:endParaRPr lang="en-US" sz="2400" dirty="0">
              <a:solidFill>
                <a:srgbClr val="0F3B57"/>
              </a:solidFill>
              <a:latin typeface="Times New Roman" panose="02020603050405020304" pitchFamily="18" charset="0"/>
              <a:cs typeface="Times New Roman" panose="02020603050405020304" pitchFamily="18" charset="0"/>
            </a:endParaRPr>
          </a:p>
          <a:p>
            <a:pPr marL="984250" lvl="1" indent="-514984">
              <a:spcBef>
                <a:spcPts val="240"/>
              </a:spcBef>
              <a:buFont typeface="Courier New" panose="02070309020205020404" pitchFamily="49" charset="0"/>
              <a:buChar char="o"/>
              <a:tabLst>
                <a:tab pos="983615" algn="l"/>
                <a:tab pos="984250" algn="l"/>
              </a:tabLst>
            </a:pPr>
            <a:r>
              <a:rPr lang="en-US" sz="2400" dirty="0">
                <a:solidFill>
                  <a:srgbClr val="0F3B57"/>
                </a:solidFill>
                <a:latin typeface="Times New Roman" panose="02020603050405020304" pitchFamily="18" charset="0"/>
                <a:cs typeface="Times New Roman" panose="02020603050405020304" pitchFamily="18" charset="0"/>
              </a:rPr>
              <a:t>No</a:t>
            </a:r>
            <a:r>
              <a:rPr lang="en-US" sz="2400" spc="-40" dirty="0">
                <a:solidFill>
                  <a:srgbClr val="0F3B57"/>
                </a:solidFill>
                <a:latin typeface="Times New Roman" panose="02020603050405020304" pitchFamily="18" charset="0"/>
                <a:cs typeface="Times New Roman" panose="02020603050405020304" pitchFamily="18" charset="0"/>
              </a:rPr>
              <a:t> </a:t>
            </a:r>
            <a:r>
              <a:rPr lang="en-US" sz="2400" dirty="0">
                <a:solidFill>
                  <a:srgbClr val="0F3B57"/>
                </a:solidFill>
                <a:latin typeface="Times New Roman" panose="02020603050405020304" pitchFamily="18" charset="0"/>
                <a:cs typeface="Times New Roman" panose="02020603050405020304" pitchFamily="18" charset="0"/>
              </a:rPr>
              <a:t>Surprises</a:t>
            </a:r>
            <a:r>
              <a:rPr lang="en-US" sz="2400" spc="-30" dirty="0">
                <a:solidFill>
                  <a:srgbClr val="0F3B57"/>
                </a:solidFill>
                <a:latin typeface="Times New Roman" panose="02020603050405020304" pitchFamily="18" charset="0"/>
                <a:cs typeface="Times New Roman" panose="02020603050405020304" pitchFamily="18" charset="0"/>
              </a:rPr>
              <a:t> </a:t>
            </a:r>
            <a:r>
              <a:rPr lang="en-US" sz="2400" dirty="0">
                <a:solidFill>
                  <a:srgbClr val="0F3B57"/>
                </a:solidFill>
                <a:latin typeface="Times New Roman" panose="02020603050405020304" pitchFamily="18" charset="0"/>
                <a:cs typeface="Times New Roman" panose="02020603050405020304" pitchFamily="18" charset="0"/>
              </a:rPr>
              <a:t>Act</a:t>
            </a:r>
            <a:r>
              <a:rPr lang="en-US" sz="2400" spc="-35" dirty="0">
                <a:solidFill>
                  <a:srgbClr val="0F3B57"/>
                </a:solidFill>
                <a:latin typeface="Times New Roman" panose="02020603050405020304" pitchFamily="18" charset="0"/>
                <a:cs typeface="Times New Roman" panose="02020603050405020304" pitchFamily="18" charset="0"/>
              </a:rPr>
              <a:t> </a:t>
            </a:r>
            <a:r>
              <a:rPr lang="en-US" sz="2400" dirty="0">
                <a:solidFill>
                  <a:srgbClr val="0F3B57"/>
                </a:solidFill>
                <a:latin typeface="Times New Roman" panose="02020603050405020304" pitchFamily="18" charset="0"/>
                <a:cs typeface="Times New Roman" panose="02020603050405020304" pitchFamily="18" charset="0"/>
              </a:rPr>
              <a:t>–</a:t>
            </a:r>
            <a:r>
              <a:rPr lang="en-US" sz="2400" spc="-25" dirty="0">
                <a:solidFill>
                  <a:srgbClr val="0F3B57"/>
                </a:solidFill>
                <a:latin typeface="Times New Roman" panose="02020603050405020304" pitchFamily="18" charset="0"/>
                <a:cs typeface="Times New Roman" panose="02020603050405020304" pitchFamily="18" charset="0"/>
              </a:rPr>
              <a:t> Why is a “</a:t>
            </a:r>
            <a:r>
              <a:rPr lang="en-US" sz="2400" dirty="0">
                <a:solidFill>
                  <a:srgbClr val="0F3B57"/>
                </a:solidFill>
                <a:latin typeface="Times New Roman" panose="02020603050405020304" pitchFamily="18" charset="0"/>
                <a:cs typeface="Times New Roman" panose="02020603050405020304" pitchFamily="18" charset="0"/>
              </a:rPr>
              <a:t>Good</a:t>
            </a:r>
            <a:r>
              <a:rPr lang="en-US" sz="2400" spc="-25" dirty="0">
                <a:solidFill>
                  <a:srgbClr val="0F3B57"/>
                </a:solidFill>
                <a:latin typeface="Times New Roman" panose="02020603050405020304" pitchFamily="18" charset="0"/>
                <a:cs typeface="Times New Roman" panose="02020603050405020304" pitchFamily="18" charset="0"/>
              </a:rPr>
              <a:t> </a:t>
            </a:r>
            <a:r>
              <a:rPr lang="en-US" sz="2400" dirty="0">
                <a:solidFill>
                  <a:srgbClr val="0F3B57"/>
                </a:solidFill>
                <a:latin typeface="Times New Roman" panose="02020603050405020304" pitchFamily="18" charset="0"/>
                <a:cs typeface="Times New Roman" panose="02020603050405020304" pitchFamily="18" charset="0"/>
              </a:rPr>
              <a:t>Faith</a:t>
            </a:r>
            <a:r>
              <a:rPr lang="en-US" sz="2400" spc="-20" dirty="0">
                <a:solidFill>
                  <a:srgbClr val="0F3B57"/>
                </a:solidFill>
                <a:latin typeface="Times New Roman" panose="02020603050405020304" pitchFamily="18" charset="0"/>
                <a:cs typeface="Times New Roman" panose="02020603050405020304" pitchFamily="18" charset="0"/>
              </a:rPr>
              <a:t> </a:t>
            </a:r>
            <a:r>
              <a:rPr lang="en-US" sz="2400" spc="-10" dirty="0">
                <a:solidFill>
                  <a:srgbClr val="0F3B57"/>
                </a:solidFill>
                <a:latin typeface="Times New Roman" panose="02020603050405020304" pitchFamily="18" charset="0"/>
                <a:cs typeface="Times New Roman" panose="02020603050405020304" pitchFamily="18" charset="0"/>
              </a:rPr>
              <a:t>Estimate” considered part of PT?</a:t>
            </a:r>
            <a:endParaRPr lang="en-US" sz="2400" dirty="0">
              <a:solidFill>
                <a:srgbClr val="0F3B57"/>
              </a:solidFill>
              <a:latin typeface="Times New Roman" panose="02020603050405020304" pitchFamily="18" charset="0"/>
              <a:cs typeface="Times New Roman" panose="02020603050405020304" pitchFamily="18" charset="0"/>
            </a:endParaRPr>
          </a:p>
          <a:p>
            <a:pPr marL="12700" indent="0">
              <a:spcBef>
                <a:spcPts val="520"/>
              </a:spcBef>
              <a:buNone/>
              <a:tabLst>
                <a:tab pos="526415" algn="l"/>
                <a:tab pos="527050" algn="l"/>
              </a:tabLst>
            </a:pPr>
            <a:r>
              <a:rPr lang="en-US" sz="2400" b="1" dirty="0">
                <a:solidFill>
                  <a:srgbClr val="0F3B57"/>
                </a:solidFill>
                <a:latin typeface="Times New Roman" panose="02020603050405020304" pitchFamily="18" charset="0"/>
                <a:cs typeface="Times New Roman" panose="02020603050405020304" pitchFamily="18" charset="0"/>
              </a:rPr>
              <a:t>No Surprises</a:t>
            </a:r>
            <a:r>
              <a:rPr lang="en-US" sz="2400" b="1" spc="-20" dirty="0">
                <a:solidFill>
                  <a:srgbClr val="0F3B57"/>
                </a:solidFill>
                <a:latin typeface="Times New Roman" panose="02020603050405020304" pitchFamily="18" charset="0"/>
                <a:cs typeface="Times New Roman" panose="02020603050405020304" pitchFamily="18" charset="0"/>
              </a:rPr>
              <a:t> Act</a:t>
            </a:r>
            <a:endParaRPr lang="en-US" sz="2400" b="1" spc="-10" dirty="0">
              <a:solidFill>
                <a:srgbClr val="0F3B57"/>
              </a:solidFill>
              <a:latin typeface="Times New Roman" panose="02020603050405020304" pitchFamily="18" charset="0"/>
              <a:cs typeface="Times New Roman" panose="02020603050405020304" pitchFamily="18" charset="0"/>
            </a:endParaRPr>
          </a:p>
          <a:p>
            <a:pPr marL="984250" lvl="1" indent="-514984">
              <a:spcBef>
                <a:spcPts val="254"/>
              </a:spcBef>
              <a:buFont typeface="Courier New" panose="02070309020205020404" pitchFamily="49" charset="0"/>
              <a:buChar char="o"/>
              <a:tabLst>
                <a:tab pos="983615" algn="l"/>
                <a:tab pos="984250" algn="l"/>
              </a:tabLst>
            </a:pPr>
            <a:r>
              <a:rPr lang="en-US" sz="2400" dirty="0">
                <a:solidFill>
                  <a:srgbClr val="0F3B57"/>
                </a:solidFill>
                <a:latin typeface="Times New Roman" panose="02020603050405020304" pitchFamily="18" charset="0"/>
                <a:cs typeface="Times New Roman" panose="02020603050405020304" pitchFamily="18" charset="0"/>
              </a:rPr>
              <a:t>FAQs for Complete Regulation Understanding</a:t>
            </a:r>
          </a:p>
          <a:p>
            <a:pPr marL="984250" lvl="1" indent="-514984">
              <a:spcBef>
                <a:spcPts val="254"/>
              </a:spcBef>
              <a:buFont typeface="Courier New" panose="02070309020205020404" pitchFamily="49" charset="0"/>
              <a:buChar char="o"/>
              <a:tabLst>
                <a:tab pos="983615" algn="l"/>
                <a:tab pos="984250" algn="l"/>
              </a:tabLst>
            </a:pPr>
            <a:r>
              <a:rPr lang="en-US" sz="2400" dirty="0">
                <a:solidFill>
                  <a:srgbClr val="0F3B57"/>
                </a:solidFill>
                <a:latin typeface="Times New Roman" panose="02020603050405020304" pitchFamily="18" charset="0"/>
                <a:cs typeface="Times New Roman" panose="02020603050405020304" pitchFamily="18" charset="0"/>
              </a:rPr>
              <a:t>New 2022 “Final” Rule</a:t>
            </a:r>
          </a:p>
          <a:p>
            <a:pPr marL="984250" lvl="1" indent="-514984">
              <a:spcBef>
                <a:spcPts val="254"/>
              </a:spcBef>
              <a:buFont typeface="Courier New" panose="02070309020205020404" pitchFamily="49" charset="0"/>
              <a:buChar char="o"/>
              <a:tabLst>
                <a:tab pos="983615" algn="l"/>
                <a:tab pos="984250" algn="l"/>
              </a:tabLst>
            </a:pPr>
            <a:r>
              <a:rPr lang="en-US" sz="2400" dirty="0">
                <a:solidFill>
                  <a:srgbClr val="0F3B57"/>
                </a:solidFill>
                <a:latin typeface="Times New Roman" panose="02020603050405020304" pitchFamily="18" charset="0"/>
                <a:cs typeface="Times New Roman" panose="02020603050405020304" pitchFamily="18" charset="0"/>
              </a:rPr>
              <a:t>Does “No</a:t>
            </a:r>
            <a:r>
              <a:rPr lang="en-US" sz="2400" spc="-20" dirty="0">
                <a:solidFill>
                  <a:srgbClr val="0F3B57"/>
                </a:solidFill>
                <a:latin typeface="Times New Roman" panose="02020603050405020304" pitchFamily="18" charset="0"/>
                <a:cs typeface="Times New Roman" panose="02020603050405020304" pitchFamily="18" charset="0"/>
              </a:rPr>
              <a:t> </a:t>
            </a:r>
            <a:r>
              <a:rPr lang="en-US" sz="2400" dirty="0">
                <a:solidFill>
                  <a:srgbClr val="0F3B57"/>
                </a:solidFill>
                <a:latin typeface="Times New Roman" panose="02020603050405020304" pitchFamily="18" charset="0"/>
                <a:cs typeface="Times New Roman" panose="02020603050405020304" pitchFamily="18" charset="0"/>
              </a:rPr>
              <a:t>Surprises Act” mean no or zero payment?</a:t>
            </a:r>
            <a:r>
              <a:rPr lang="en-US" sz="2400" spc="5" dirty="0">
                <a:solidFill>
                  <a:srgbClr val="0F3B57"/>
                </a:solidFill>
                <a:latin typeface="Times New Roman" panose="02020603050405020304" pitchFamily="18" charset="0"/>
                <a:cs typeface="Times New Roman" panose="02020603050405020304" pitchFamily="18" charset="0"/>
              </a:rPr>
              <a:t> </a:t>
            </a:r>
            <a:endParaRPr lang="en-US" sz="2400" spc="-10" dirty="0">
              <a:solidFill>
                <a:srgbClr val="0F3B57"/>
              </a:solidFill>
              <a:latin typeface="Times New Roman" panose="02020603050405020304" pitchFamily="18" charset="0"/>
              <a:cs typeface="Times New Roman" panose="02020603050405020304" pitchFamily="18" charset="0"/>
            </a:endParaRPr>
          </a:p>
          <a:p>
            <a:pPr marL="984250" lvl="1" indent="-514984">
              <a:spcBef>
                <a:spcPts val="254"/>
              </a:spcBef>
              <a:buFont typeface="Courier New" panose="02070309020205020404" pitchFamily="49" charset="0"/>
              <a:buChar char="o"/>
              <a:tabLst>
                <a:tab pos="983615" algn="l"/>
                <a:tab pos="984250" algn="l"/>
              </a:tabLst>
            </a:pPr>
            <a:endParaRPr lang="en-US" sz="2400" dirty="0">
              <a:solidFill>
                <a:srgbClr val="0F3B57"/>
              </a:solidFill>
              <a:latin typeface="Times New Roman" panose="02020603050405020304" pitchFamily="18" charset="0"/>
              <a:cs typeface="Times New Roman" panose="02020603050405020304" pitchFamily="18" charset="0"/>
            </a:endParaRPr>
          </a:p>
        </p:txBody>
      </p:sp>
      <p:pic>
        <p:nvPicPr>
          <p:cNvPr id="6" name="Picture 5" descr="A picture containing text, window, person, indoor&#10;&#10;Description automatically generated">
            <a:extLst>
              <a:ext uri="{FF2B5EF4-FFF2-40B4-BE49-F238E27FC236}">
                <a16:creationId xmlns:a16="http://schemas.microsoft.com/office/drawing/2014/main" id="{969C860D-5D72-4B4D-2D1A-40DFFDE52178}"/>
              </a:ext>
            </a:extLst>
          </p:cNvPr>
          <p:cNvPicPr>
            <a:picLocks noChangeAspect="1"/>
          </p:cNvPicPr>
          <p:nvPr/>
        </p:nvPicPr>
        <p:blipFill>
          <a:blip r:embed="rId2"/>
          <a:stretch>
            <a:fillRect/>
          </a:stretch>
        </p:blipFill>
        <p:spPr>
          <a:xfrm>
            <a:off x="3983303" y="4870541"/>
            <a:ext cx="3481890" cy="1632136"/>
          </a:xfrm>
          <a:prstGeom prst="rect">
            <a:avLst/>
          </a:prstGeom>
        </p:spPr>
      </p:pic>
    </p:spTree>
    <p:extLst>
      <p:ext uri="{BB962C8B-B14F-4D97-AF65-F5344CB8AC3E}">
        <p14:creationId xmlns:p14="http://schemas.microsoft.com/office/powerpoint/2010/main" val="2406167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8A47A0A6-140A-0AAB-DE93-A685CCBFDDB1}"/>
              </a:ext>
            </a:extLst>
          </p:cNvPr>
          <p:cNvSpPr txBox="1">
            <a:spLocks noGrp="1"/>
          </p:cNvSpPr>
          <p:nvPr>
            <p:ph type="title"/>
          </p:nvPr>
        </p:nvSpPr>
        <p:spPr>
          <a:xfrm>
            <a:off x="654671" y="638495"/>
            <a:ext cx="7834656" cy="474489"/>
          </a:xfrm>
          <a:prstGeom prst="rect">
            <a:avLst/>
          </a:prstGeom>
        </p:spPr>
        <p:txBody>
          <a:bodyPr vert="horz" wrap="square" lIns="0" tIns="12700" rIns="0" bIns="0" rtlCol="0">
            <a:spAutoFit/>
          </a:bodyPr>
          <a:lstStyle/>
          <a:p>
            <a:pPr marL="12700">
              <a:lnSpc>
                <a:spcPct val="100000"/>
              </a:lnSpc>
              <a:spcBef>
                <a:spcPts val="100"/>
              </a:spcBef>
              <a:tabLst>
                <a:tab pos="1393190" algn="l"/>
                <a:tab pos="1891664" algn="l"/>
              </a:tabLst>
            </a:pPr>
            <a:r>
              <a:rPr sz="3000" b="1" spc="-25" dirty="0">
                <a:latin typeface="Times New Roman" panose="02020603050405020304" pitchFamily="18" charset="0"/>
                <a:cs typeface="Times New Roman" panose="02020603050405020304" pitchFamily="18" charset="0"/>
              </a:rPr>
              <a:t>GFE</a:t>
            </a:r>
            <a:r>
              <a:rPr sz="3000" b="1" dirty="0">
                <a:latin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cs typeface="Times New Roman" panose="02020603050405020304" pitchFamily="18" charset="0"/>
              </a:rPr>
              <a:t>    				</a:t>
            </a:r>
            <a:r>
              <a:rPr lang="en-US" sz="3000" b="1" dirty="0">
                <a:solidFill>
                  <a:schemeClr val="accent6"/>
                </a:solidFill>
                <a:latin typeface="Times New Roman" panose="02020603050405020304" pitchFamily="18" charset="0"/>
                <a:cs typeface="Times New Roman" panose="02020603050405020304" pitchFamily="18" charset="0"/>
              </a:rPr>
              <a:t>In what format</a:t>
            </a:r>
            <a:r>
              <a:rPr sz="3000" b="1" spc="-20" dirty="0">
                <a:solidFill>
                  <a:schemeClr val="accent6"/>
                </a:solidFill>
                <a:latin typeface="Times New Roman" panose="02020603050405020304" pitchFamily="18" charset="0"/>
                <a:cs typeface="Times New Roman" panose="02020603050405020304" pitchFamily="18" charset="0"/>
              </a:rPr>
              <a:t>?</a:t>
            </a:r>
          </a:p>
        </p:txBody>
      </p:sp>
      <p:sp>
        <p:nvSpPr>
          <p:cNvPr id="5" name="object 3">
            <a:extLst>
              <a:ext uri="{FF2B5EF4-FFF2-40B4-BE49-F238E27FC236}">
                <a16:creationId xmlns:a16="http://schemas.microsoft.com/office/drawing/2014/main" id="{0F5F2F2E-6150-3E70-23D4-61992BF66978}"/>
              </a:ext>
            </a:extLst>
          </p:cNvPr>
          <p:cNvSpPr txBox="1"/>
          <p:nvPr/>
        </p:nvSpPr>
        <p:spPr>
          <a:xfrm>
            <a:off x="654672" y="1634773"/>
            <a:ext cx="6218740" cy="731419"/>
          </a:xfrm>
          <a:prstGeom prst="rect">
            <a:avLst/>
          </a:prstGeom>
        </p:spPr>
        <p:txBody>
          <a:bodyPr vert="horz" wrap="square" lIns="0" tIns="6350" rIns="0" bIns="0" rtlCol="0">
            <a:spAutoFit/>
          </a:bodyPr>
          <a:lstStyle/>
          <a:p>
            <a:pPr marL="469900" marR="5080" indent="-457200">
              <a:lnSpc>
                <a:spcPct val="101400"/>
              </a:lnSpc>
              <a:spcBef>
                <a:spcPts val="50"/>
              </a:spcBef>
              <a:buFont typeface="Arial" panose="020B0604020202020204" pitchFamily="34" charset="0"/>
              <a:buChar char="•"/>
              <a:tabLst>
                <a:tab pos="469265" algn="l"/>
                <a:tab pos="469900" algn="l"/>
              </a:tabLst>
            </a:pPr>
            <a:r>
              <a:rPr sz="2400" dirty="0">
                <a:solidFill>
                  <a:srgbClr val="0F3B57"/>
                </a:solidFill>
                <a:latin typeface="Times New Roman" panose="02020603050405020304" pitchFamily="18" charset="0"/>
                <a:cs typeface="Times New Roman" panose="02020603050405020304" pitchFamily="18" charset="0"/>
              </a:rPr>
              <a:t>Must</a:t>
            </a:r>
            <a:r>
              <a:rPr sz="2400" spc="-3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be</a:t>
            </a:r>
            <a:r>
              <a:rPr sz="2400" spc="-4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provided</a:t>
            </a:r>
            <a:r>
              <a:rPr sz="2400" spc="-4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in</a:t>
            </a:r>
            <a:r>
              <a:rPr sz="2400" spc="-4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writing</a:t>
            </a:r>
            <a:r>
              <a:rPr sz="2400" spc="-3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or</a:t>
            </a:r>
            <a:r>
              <a:rPr sz="2400" spc="-3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electronically</a:t>
            </a:r>
            <a:r>
              <a:rPr sz="2400" spc="-40"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as</a:t>
            </a:r>
            <a:r>
              <a:rPr sz="2400" b="1" spc="-4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requested</a:t>
            </a:r>
            <a:r>
              <a:rPr sz="2400" b="1" spc="-4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by</a:t>
            </a:r>
            <a:r>
              <a:rPr sz="2400" b="1" spc="-35" dirty="0">
                <a:solidFill>
                  <a:srgbClr val="0F3B57"/>
                </a:solidFill>
                <a:latin typeface="Times New Roman" panose="02020603050405020304" pitchFamily="18" charset="0"/>
                <a:cs typeface="Times New Roman" panose="02020603050405020304" pitchFamily="18" charset="0"/>
              </a:rPr>
              <a:t> </a:t>
            </a:r>
            <a:r>
              <a:rPr sz="2400" b="1" spc="-25" dirty="0">
                <a:solidFill>
                  <a:srgbClr val="0F3B57"/>
                </a:solidFill>
                <a:latin typeface="Times New Roman" panose="02020603050405020304" pitchFamily="18" charset="0"/>
                <a:cs typeface="Times New Roman" panose="02020603050405020304" pitchFamily="18" charset="0"/>
              </a:rPr>
              <a:t>the </a:t>
            </a:r>
            <a:r>
              <a:rPr sz="2400" b="1" spc="-10" dirty="0">
                <a:solidFill>
                  <a:srgbClr val="0F3B57"/>
                </a:solidFill>
                <a:latin typeface="Times New Roman" panose="02020603050405020304" pitchFamily="18" charset="0"/>
                <a:cs typeface="Times New Roman" panose="02020603050405020304" pitchFamily="18" charset="0"/>
              </a:rPr>
              <a:t>patient</a:t>
            </a:r>
            <a:r>
              <a:rPr lang="en-US" sz="2400" b="1" spc="-10" dirty="0">
                <a:solidFill>
                  <a:srgbClr val="0F3B57"/>
                </a:solidFill>
                <a:latin typeface="Times New Roman" panose="02020603050405020304" pitchFamily="18" charset="0"/>
                <a:cs typeface="Times New Roman" panose="02020603050405020304" pitchFamily="18" charset="0"/>
              </a:rPr>
              <a:t>.</a:t>
            </a:r>
            <a:endParaRPr sz="2400" b="1" dirty="0">
              <a:solidFill>
                <a:srgbClr val="0F3B57"/>
              </a:solidFill>
              <a:latin typeface="Times New Roman" panose="02020603050405020304" pitchFamily="18" charset="0"/>
              <a:cs typeface="Times New Roman" panose="02020603050405020304" pitchFamily="18" charset="0"/>
            </a:endParaRPr>
          </a:p>
        </p:txBody>
      </p:sp>
      <p:pic>
        <p:nvPicPr>
          <p:cNvPr id="7" name="Picture 6" descr="A doctor and a patient looking at a tablet&#10;&#10;Description automatically generated with medium confidence">
            <a:extLst>
              <a:ext uri="{FF2B5EF4-FFF2-40B4-BE49-F238E27FC236}">
                <a16:creationId xmlns:a16="http://schemas.microsoft.com/office/drawing/2014/main" id="{FE35BFBC-1663-D4F0-69FB-0FFE9FA8C801}"/>
              </a:ext>
            </a:extLst>
          </p:cNvPr>
          <p:cNvPicPr>
            <a:picLocks noChangeAspect="1"/>
          </p:cNvPicPr>
          <p:nvPr/>
        </p:nvPicPr>
        <p:blipFill>
          <a:blip r:embed="rId2"/>
          <a:stretch>
            <a:fillRect/>
          </a:stretch>
        </p:blipFill>
        <p:spPr>
          <a:xfrm>
            <a:off x="2143953" y="3270631"/>
            <a:ext cx="3663536" cy="2442356"/>
          </a:xfrm>
          <a:prstGeom prst="rect">
            <a:avLst/>
          </a:prstGeom>
        </p:spPr>
      </p:pic>
    </p:spTree>
    <p:extLst>
      <p:ext uri="{BB962C8B-B14F-4D97-AF65-F5344CB8AC3E}">
        <p14:creationId xmlns:p14="http://schemas.microsoft.com/office/powerpoint/2010/main" val="1574042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B98F08C5-0C32-4FB1-A395-1628D590AFF2}"/>
              </a:ext>
            </a:extLst>
          </p:cNvPr>
          <p:cNvSpPr txBox="1">
            <a:spLocks noGrp="1"/>
          </p:cNvSpPr>
          <p:nvPr>
            <p:ph type="title"/>
          </p:nvPr>
        </p:nvSpPr>
        <p:spPr>
          <a:xfrm>
            <a:off x="535778" y="638495"/>
            <a:ext cx="8012321" cy="474489"/>
          </a:xfrm>
          <a:prstGeom prst="rect">
            <a:avLst/>
          </a:prstGeom>
        </p:spPr>
        <p:txBody>
          <a:bodyPr vert="horz" wrap="square" lIns="0" tIns="12700" rIns="0" bIns="0" rtlCol="0">
            <a:spAutoFit/>
          </a:bodyPr>
          <a:lstStyle/>
          <a:p>
            <a:pPr marL="12700">
              <a:lnSpc>
                <a:spcPct val="100000"/>
              </a:lnSpc>
              <a:spcBef>
                <a:spcPts val="100"/>
              </a:spcBef>
              <a:tabLst>
                <a:tab pos="1393190" algn="l"/>
                <a:tab pos="1815464" algn="l"/>
              </a:tabLst>
            </a:pPr>
            <a:r>
              <a:rPr sz="3000" b="1" spc="-25" dirty="0">
                <a:latin typeface="Times New Roman" panose="02020603050405020304" pitchFamily="18" charset="0"/>
                <a:cs typeface="Times New Roman" panose="02020603050405020304" pitchFamily="18" charset="0"/>
              </a:rPr>
              <a:t>GFE</a:t>
            </a:r>
            <a:r>
              <a:rPr sz="3000" b="1" dirty="0">
                <a:latin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cs typeface="Times New Roman" panose="02020603050405020304" pitchFamily="18" charset="0"/>
              </a:rPr>
              <a:t>    			</a:t>
            </a:r>
            <a:r>
              <a:rPr sz="3000" b="1" dirty="0">
                <a:solidFill>
                  <a:srgbClr val="086B6E"/>
                </a:solidFill>
                <a:latin typeface="Times New Roman" panose="02020603050405020304" pitchFamily="18" charset="0"/>
                <a:cs typeface="Times New Roman" panose="02020603050405020304" pitchFamily="18" charset="0"/>
              </a:rPr>
              <a:t>What</a:t>
            </a:r>
            <a:r>
              <a:rPr sz="3000" b="1" spc="-120" dirty="0">
                <a:solidFill>
                  <a:srgbClr val="086B6E"/>
                </a:solidFill>
                <a:latin typeface="Times New Roman" panose="02020603050405020304" pitchFamily="18" charset="0"/>
                <a:cs typeface="Times New Roman" panose="02020603050405020304" pitchFamily="18" charset="0"/>
              </a:rPr>
              <a:t> </a:t>
            </a:r>
            <a:r>
              <a:rPr sz="3000" b="1" dirty="0">
                <a:solidFill>
                  <a:srgbClr val="086B6E"/>
                </a:solidFill>
                <a:latin typeface="Times New Roman" panose="02020603050405020304" pitchFamily="18" charset="0"/>
                <a:cs typeface="Times New Roman" panose="02020603050405020304" pitchFamily="18" charset="0"/>
              </a:rPr>
              <a:t>If</a:t>
            </a:r>
            <a:r>
              <a:rPr sz="3000" b="1" spc="-600" dirty="0">
                <a:solidFill>
                  <a:srgbClr val="086B6E"/>
                </a:solidFill>
                <a:latin typeface="Times New Roman" panose="02020603050405020304" pitchFamily="18" charset="0"/>
                <a:cs typeface="Times New Roman" panose="02020603050405020304" pitchFamily="18" charset="0"/>
              </a:rPr>
              <a:t> </a:t>
            </a:r>
            <a:r>
              <a:rPr lang="en-US" sz="3000" b="1" spc="-600" dirty="0">
                <a:solidFill>
                  <a:srgbClr val="086B6E"/>
                </a:solidFill>
                <a:latin typeface="Times New Roman" panose="02020603050405020304" pitchFamily="18" charset="0"/>
                <a:cs typeface="Times New Roman" panose="02020603050405020304" pitchFamily="18" charset="0"/>
              </a:rPr>
              <a:t>    </a:t>
            </a:r>
            <a:r>
              <a:rPr lang="en-US" sz="3000" b="1" spc="-105" dirty="0">
                <a:solidFill>
                  <a:srgbClr val="086B6E"/>
                </a:solidFill>
                <a:latin typeface="Times New Roman" panose="02020603050405020304" pitchFamily="18" charset="0"/>
                <a:cs typeface="Times New Roman" panose="02020603050405020304" pitchFamily="18" charset="0"/>
              </a:rPr>
              <a:t>GFE Is Inaccurate?</a:t>
            </a:r>
            <a:endParaRPr sz="3000" b="1" spc="-10" dirty="0">
              <a:solidFill>
                <a:srgbClr val="086B6E"/>
              </a:solidFill>
              <a:latin typeface="Times New Roman" panose="02020603050405020304" pitchFamily="18" charset="0"/>
              <a:cs typeface="Times New Roman" panose="02020603050405020304" pitchFamily="18" charset="0"/>
            </a:endParaRPr>
          </a:p>
        </p:txBody>
      </p:sp>
      <p:sp>
        <p:nvSpPr>
          <p:cNvPr id="5" name="object 3">
            <a:extLst>
              <a:ext uri="{FF2B5EF4-FFF2-40B4-BE49-F238E27FC236}">
                <a16:creationId xmlns:a16="http://schemas.microsoft.com/office/drawing/2014/main" id="{9B5CF7B1-7E32-312F-FC78-F4EEB5A72FFB}"/>
              </a:ext>
            </a:extLst>
          </p:cNvPr>
          <p:cNvSpPr txBox="1"/>
          <p:nvPr/>
        </p:nvSpPr>
        <p:spPr>
          <a:xfrm>
            <a:off x="535778" y="1754567"/>
            <a:ext cx="7447242" cy="3142142"/>
          </a:xfrm>
          <a:prstGeom prst="rect">
            <a:avLst/>
          </a:prstGeom>
        </p:spPr>
        <p:txBody>
          <a:bodyPr vert="horz" wrap="square" lIns="0" tIns="9525" rIns="0" bIns="0" rtlCol="0">
            <a:spAutoFit/>
          </a:bodyPr>
          <a:lstStyle/>
          <a:p>
            <a:pPr marL="469900" marR="657225" indent="-457200">
              <a:lnSpc>
                <a:spcPct val="100699"/>
              </a:lnSpc>
              <a:spcBef>
                <a:spcPts val="75"/>
              </a:spcBef>
              <a:buFont typeface="Arial" panose="020B0604020202020204" pitchFamily="34" charset="0"/>
              <a:buChar char="•"/>
              <a:tabLst>
                <a:tab pos="469265" algn="l"/>
                <a:tab pos="469900" algn="l"/>
              </a:tabLst>
            </a:pPr>
            <a:r>
              <a:rPr sz="2400" dirty="0">
                <a:solidFill>
                  <a:srgbClr val="0F3B57"/>
                </a:solidFill>
                <a:latin typeface="Times New Roman" panose="02020603050405020304" pitchFamily="18" charset="0"/>
                <a:cs typeface="Times New Roman" panose="02020603050405020304" pitchFamily="18" charset="0"/>
              </a:rPr>
              <a:t>Patients</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can</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challenge</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bills</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substantially</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in</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excess</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of</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GFE</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via</a:t>
            </a:r>
            <a:r>
              <a:rPr sz="2400" spc="-10" dirty="0">
                <a:solidFill>
                  <a:srgbClr val="0F3B57"/>
                </a:solidFill>
                <a:latin typeface="Times New Roman" panose="02020603050405020304" pitchFamily="18" charset="0"/>
                <a:cs typeface="Times New Roman" panose="02020603050405020304" pitchFamily="18" charset="0"/>
              </a:rPr>
              <a:t> </a:t>
            </a:r>
            <a:r>
              <a:rPr sz="2400" spc="-50" dirty="0">
                <a:solidFill>
                  <a:srgbClr val="0F3B57"/>
                </a:solidFill>
                <a:latin typeface="Times New Roman" panose="02020603050405020304" pitchFamily="18" charset="0"/>
                <a:cs typeface="Times New Roman" panose="02020603050405020304" pitchFamily="18" charset="0"/>
              </a:rPr>
              <a:t>a </a:t>
            </a:r>
            <a:r>
              <a:rPr sz="2400" dirty="0">
                <a:solidFill>
                  <a:srgbClr val="0F3B57"/>
                </a:solidFill>
                <a:latin typeface="Times New Roman" panose="02020603050405020304" pitchFamily="18" charset="0"/>
                <a:cs typeface="Times New Roman" panose="02020603050405020304" pitchFamily="18" charset="0"/>
              </a:rPr>
              <a:t>government</a:t>
            </a:r>
            <a:r>
              <a:rPr sz="2400" spc="-7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dispute</a:t>
            </a:r>
            <a:r>
              <a:rPr sz="2400" spc="-7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resolution</a:t>
            </a:r>
            <a:r>
              <a:rPr sz="2400" spc="-65"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process</a:t>
            </a:r>
            <a:r>
              <a:rPr lang="en-US" sz="2400" spc="-10" dirty="0">
                <a:solidFill>
                  <a:srgbClr val="0F3B57"/>
                </a:solidFill>
                <a:latin typeface="Times New Roman" panose="02020603050405020304" pitchFamily="18" charset="0"/>
                <a:cs typeface="Times New Roman" panose="02020603050405020304" pitchFamily="18" charset="0"/>
              </a:rPr>
              <a:t>.</a:t>
            </a:r>
            <a:endParaRPr sz="2400" dirty="0">
              <a:solidFill>
                <a:srgbClr val="0F3B57"/>
              </a:solidFill>
              <a:latin typeface="Times New Roman" panose="02020603050405020304" pitchFamily="18" charset="0"/>
              <a:cs typeface="Times New Roman" panose="02020603050405020304" pitchFamily="18" charset="0"/>
            </a:endParaRPr>
          </a:p>
          <a:p>
            <a:pPr marL="469900" indent="-457200">
              <a:lnSpc>
                <a:spcPct val="100000"/>
              </a:lnSpc>
              <a:spcBef>
                <a:spcPts val="650"/>
              </a:spcBef>
              <a:buFont typeface="Arial" panose="020B0604020202020204" pitchFamily="34" charset="0"/>
              <a:buChar char="•"/>
              <a:tabLst>
                <a:tab pos="469265" algn="l"/>
                <a:tab pos="469900" algn="l"/>
              </a:tabLst>
            </a:pPr>
            <a:r>
              <a:rPr sz="2400" dirty="0">
                <a:solidFill>
                  <a:srgbClr val="FF0000"/>
                </a:solidFill>
                <a:latin typeface="Times New Roman" panose="02020603050405020304" pitchFamily="18" charset="0"/>
                <a:cs typeface="Times New Roman" panose="02020603050405020304" pitchFamily="18" charset="0"/>
              </a:rPr>
              <a:t>“Substantially</a:t>
            </a:r>
            <a:r>
              <a:rPr sz="2400" spc="-25" dirty="0">
                <a:solidFill>
                  <a:srgbClr val="FF0000"/>
                </a:solidFill>
                <a:latin typeface="Times New Roman" panose="02020603050405020304" pitchFamily="18" charset="0"/>
                <a:cs typeface="Times New Roman" panose="02020603050405020304" pitchFamily="18" charset="0"/>
              </a:rPr>
              <a:t> </a:t>
            </a:r>
            <a:r>
              <a:rPr sz="2400" dirty="0">
                <a:solidFill>
                  <a:srgbClr val="FF0000"/>
                </a:solidFill>
                <a:latin typeface="Times New Roman" panose="02020603050405020304" pitchFamily="18" charset="0"/>
                <a:cs typeface="Times New Roman" panose="02020603050405020304" pitchFamily="18" charset="0"/>
              </a:rPr>
              <a:t>in</a:t>
            </a:r>
            <a:r>
              <a:rPr sz="2400" spc="-15" dirty="0">
                <a:solidFill>
                  <a:srgbClr val="FF0000"/>
                </a:solidFill>
                <a:latin typeface="Times New Roman" panose="02020603050405020304" pitchFamily="18" charset="0"/>
                <a:cs typeface="Times New Roman" panose="02020603050405020304" pitchFamily="18" charset="0"/>
              </a:rPr>
              <a:t> </a:t>
            </a:r>
            <a:r>
              <a:rPr sz="2400" dirty="0">
                <a:solidFill>
                  <a:srgbClr val="FF0000"/>
                </a:solidFill>
                <a:latin typeface="Times New Roman" panose="02020603050405020304" pitchFamily="18" charset="0"/>
                <a:cs typeface="Times New Roman" panose="02020603050405020304" pitchFamily="18" charset="0"/>
              </a:rPr>
              <a:t>excess”</a:t>
            </a:r>
            <a:r>
              <a:rPr sz="2400" spc="-15" dirty="0">
                <a:solidFill>
                  <a:srgbClr val="FF0000"/>
                </a:solidFill>
                <a:latin typeface="Times New Roman" panose="02020603050405020304" pitchFamily="18" charset="0"/>
                <a:cs typeface="Times New Roman" panose="02020603050405020304" pitchFamily="18" charset="0"/>
              </a:rPr>
              <a:t> </a:t>
            </a:r>
            <a:r>
              <a:rPr sz="2400" dirty="0">
                <a:solidFill>
                  <a:srgbClr val="FF0000"/>
                </a:solidFill>
                <a:latin typeface="Times New Roman" panose="02020603050405020304" pitchFamily="18" charset="0"/>
                <a:cs typeface="Times New Roman" panose="02020603050405020304" pitchFamily="18" charset="0"/>
              </a:rPr>
              <a:t>means</a:t>
            </a:r>
            <a:r>
              <a:rPr sz="2400" spc="-15" dirty="0">
                <a:solidFill>
                  <a:srgbClr val="FF0000"/>
                </a:solidFill>
                <a:latin typeface="Times New Roman" panose="02020603050405020304" pitchFamily="18" charset="0"/>
                <a:cs typeface="Times New Roman" panose="02020603050405020304" pitchFamily="18" charset="0"/>
              </a:rPr>
              <a:t> </a:t>
            </a:r>
            <a:r>
              <a:rPr lang="en-US" sz="2400" spc="-15" dirty="0">
                <a:solidFill>
                  <a:srgbClr val="FF0000"/>
                </a:solidFill>
                <a:latin typeface="Times New Roman" panose="02020603050405020304" pitchFamily="18" charset="0"/>
                <a:cs typeface="Times New Roman" panose="02020603050405020304" pitchFamily="18" charset="0"/>
              </a:rPr>
              <a:t>actual patient responsibility is </a:t>
            </a:r>
            <a:r>
              <a:rPr sz="2400" b="1" dirty="0">
                <a:solidFill>
                  <a:srgbClr val="FF0000"/>
                </a:solidFill>
                <a:latin typeface="Times New Roman" panose="02020603050405020304" pitchFamily="18" charset="0"/>
                <a:cs typeface="Times New Roman" panose="02020603050405020304" pitchFamily="18" charset="0"/>
              </a:rPr>
              <a:t>in</a:t>
            </a:r>
            <a:r>
              <a:rPr sz="2400" b="1" spc="-15" dirty="0">
                <a:solidFill>
                  <a:srgbClr val="FF0000"/>
                </a:solidFill>
                <a:latin typeface="Times New Roman" panose="02020603050405020304" pitchFamily="18" charset="0"/>
                <a:cs typeface="Times New Roman" panose="02020603050405020304" pitchFamily="18" charset="0"/>
              </a:rPr>
              <a:t> </a:t>
            </a:r>
            <a:r>
              <a:rPr sz="2400" b="1" dirty="0">
                <a:solidFill>
                  <a:srgbClr val="FF0000"/>
                </a:solidFill>
                <a:latin typeface="Times New Roman" panose="02020603050405020304" pitchFamily="18" charset="0"/>
                <a:cs typeface="Times New Roman" panose="02020603050405020304" pitchFamily="18" charset="0"/>
              </a:rPr>
              <a:t>excess</a:t>
            </a:r>
            <a:r>
              <a:rPr sz="2400" b="1" spc="-20" dirty="0">
                <a:solidFill>
                  <a:srgbClr val="FF0000"/>
                </a:solidFill>
                <a:latin typeface="Times New Roman" panose="02020603050405020304" pitchFamily="18" charset="0"/>
                <a:cs typeface="Times New Roman" panose="02020603050405020304" pitchFamily="18" charset="0"/>
              </a:rPr>
              <a:t> </a:t>
            </a:r>
            <a:r>
              <a:rPr sz="2400" b="1" dirty="0">
                <a:solidFill>
                  <a:srgbClr val="FF0000"/>
                </a:solidFill>
                <a:latin typeface="Times New Roman" panose="02020603050405020304" pitchFamily="18" charset="0"/>
                <a:cs typeface="Times New Roman" panose="02020603050405020304" pitchFamily="18" charset="0"/>
              </a:rPr>
              <a:t>of</a:t>
            </a:r>
            <a:r>
              <a:rPr sz="2400" b="1" spc="-15" dirty="0">
                <a:solidFill>
                  <a:srgbClr val="FF0000"/>
                </a:solidFill>
                <a:latin typeface="Times New Roman" panose="02020603050405020304" pitchFamily="18" charset="0"/>
                <a:cs typeface="Times New Roman" panose="02020603050405020304" pitchFamily="18" charset="0"/>
              </a:rPr>
              <a:t> </a:t>
            </a:r>
            <a:r>
              <a:rPr sz="2400" b="1" dirty="0">
                <a:solidFill>
                  <a:srgbClr val="FF0000"/>
                </a:solidFill>
                <a:latin typeface="Times New Roman" panose="02020603050405020304" pitchFamily="18" charset="0"/>
                <a:cs typeface="Times New Roman" panose="02020603050405020304" pitchFamily="18" charset="0"/>
              </a:rPr>
              <a:t>$400</a:t>
            </a:r>
            <a:r>
              <a:rPr sz="2400" b="1" spc="-15" dirty="0">
                <a:solidFill>
                  <a:srgbClr val="FF0000"/>
                </a:solidFill>
                <a:latin typeface="Times New Roman" panose="02020603050405020304" pitchFamily="18" charset="0"/>
                <a:cs typeface="Times New Roman" panose="02020603050405020304" pitchFamily="18" charset="0"/>
              </a:rPr>
              <a:t> </a:t>
            </a:r>
            <a:r>
              <a:rPr sz="2400" b="1" dirty="0">
                <a:solidFill>
                  <a:srgbClr val="FF0000"/>
                </a:solidFill>
                <a:latin typeface="Times New Roman" panose="02020603050405020304" pitchFamily="18" charset="0"/>
                <a:cs typeface="Times New Roman" panose="02020603050405020304" pitchFamily="18" charset="0"/>
              </a:rPr>
              <a:t>or</a:t>
            </a:r>
            <a:r>
              <a:rPr sz="2400" b="1" spc="-15" dirty="0">
                <a:solidFill>
                  <a:srgbClr val="FF0000"/>
                </a:solidFill>
                <a:latin typeface="Times New Roman" panose="02020603050405020304" pitchFamily="18" charset="0"/>
                <a:cs typeface="Times New Roman" panose="02020603050405020304" pitchFamily="18" charset="0"/>
              </a:rPr>
              <a:t> </a:t>
            </a:r>
            <a:r>
              <a:rPr sz="2400" b="1" dirty="0">
                <a:solidFill>
                  <a:srgbClr val="FF0000"/>
                </a:solidFill>
                <a:latin typeface="Times New Roman" panose="02020603050405020304" pitchFamily="18" charset="0"/>
                <a:cs typeface="Times New Roman" panose="02020603050405020304" pitchFamily="18" charset="0"/>
              </a:rPr>
              <a:t>more</a:t>
            </a:r>
            <a:r>
              <a:rPr sz="2400" b="1" spc="-15" dirty="0">
                <a:solidFill>
                  <a:srgbClr val="FF0000"/>
                </a:solidFill>
                <a:latin typeface="Times New Roman" panose="02020603050405020304" pitchFamily="18" charset="0"/>
                <a:cs typeface="Times New Roman" panose="02020603050405020304" pitchFamily="18" charset="0"/>
              </a:rPr>
              <a:t> </a:t>
            </a:r>
            <a:r>
              <a:rPr sz="2400" b="1" dirty="0">
                <a:solidFill>
                  <a:srgbClr val="FF0000"/>
                </a:solidFill>
                <a:latin typeface="Times New Roman" panose="02020603050405020304" pitchFamily="18" charset="0"/>
                <a:cs typeface="Times New Roman" panose="02020603050405020304" pitchFamily="18" charset="0"/>
              </a:rPr>
              <a:t>of</a:t>
            </a:r>
            <a:r>
              <a:rPr sz="2400" b="1" spc="-15" dirty="0">
                <a:solidFill>
                  <a:srgbClr val="FF0000"/>
                </a:solidFill>
                <a:latin typeface="Times New Roman" panose="02020603050405020304" pitchFamily="18" charset="0"/>
                <a:cs typeface="Times New Roman" panose="02020603050405020304" pitchFamily="18" charset="0"/>
              </a:rPr>
              <a:t> </a:t>
            </a:r>
            <a:r>
              <a:rPr lang="en-US" sz="2400" b="1" spc="-15" dirty="0">
                <a:solidFill>
                  <a:srgbClr val="FF0000"/>
                </a:solidFill>
                <a:latin typeface="Times New Roman" panose="02020603050405020304" pitchFamily="18" charset="0"/>
                <a:cs typeface="Times New Roman" panose="02020603050405020304" pitchFamily="18" charset="0"/>
              </a:rPr>
              <a:t>the provided </a:t>
            </a:r>
            <a:r>
              <a:rPr sz="2400" b="1" spc="-25" dirty="0">
                <a:solidFill>
                  <a:srgbClr val="FF0000"/>
                </a:solidFill>
                <a:latin typeface="Times New Roman" panose="02020603050405020304" pitchFamily="18" charset="0"/>
                <a:cs typeface="Times New Roman" panose="02020603050405020304" pitchFamily="18" charset="0"/>
              </a:rPr>
              <a:t>GFE</a:t>
            </a:r>
            <a:r>
              <a:rPr lang="en-US" sz="2400" b="1" spc="-25" dirty="0">
                <a:solidFill>
                  <a:srgbClr val="FF0000"/>
                </a:solidFill>
                <a:latin typeface="Times New Roman" panose="02020603050405020304" pitchFamily="18" charset="0"/>
                <a:cs typeface="Times New Roman" panose="02020603050405020304" pitchFamily="18" charset="0"/>
              </a:rPr>
              <a:t>.</a:t>
            </a:r>
            <a:endParaRPr sz="2400" b="1" dirty="0">
              <a:solidFill>
                <a:srgbClr val="FF0000"/>
              </a:solidFill>
              <a:latin typeface="Times New Roman" panose="02020603050405020304" pitchFamily="18" charset="0"/>
              <a:cs typeface="Times New Roman" panose="02020603050405020304" pitchFamily="18" charset="0"/>
            </a:endParaRPr>
          </a:p>
          <a:p>
            <a:pPr marL="469900" indent="-457200">
              <a:lnSpc>
                <a:spcPct val="100000"/>
              </a:lnSpc>
              <a:spcBef>
                <a:spcPts val="645"/>
              </a:spcBef>
              <a:buFont typeface="Arial" panose="020B0604020202020204" pitchFamily="34" charset="0"/>
              <a:buChar char="•"/>
              <a:tabLst>
                <a:tab pos="469265" algn="l"/>
                <a:tab pos="469900" algn="l"/>
              </a:tabLst>
            </a:pPr>
            <a:r>
              <a:rPr lang="en-US" sz="2400" dirty="0">
                <a:solidFill>
                  <a:srgbClr val="0F3B57"/>
                </a:solidFill>
                <a:latin typeface="Times New Roman" panose="02020603050405020304" pitchFamily="18" charset="0"/>
                <a:cs typeface="Times New Roman" panose="02020603050405020304" pitchFamily="18" charset="0"/>
              </a:rPr>
              <a:t>Provider may</a:t>
            </a:r>
            <a:r>
              <a:rPr sz="2400" dirty="0">
                <a:solidFill>
                  <a:srgbClr val="0F3B57"/>
                </a:solidFill>
                <a:latin typeface="Times New Roman" panose="02020603050405020304" pitchFamily="18" charset="0"/>
                <a:cs typeface="Times New Roman" panose="02020603050405020304" pitchFamily="18" charset="0"/>
              </a:rPr>
              <a:t> also be subject to civil penalties ($10,000 per violation)</a:t>
            </a:r>
            <a:r>
              <a:rPr lang="en-US" sz="2400" dirty="0">
                <a:solidFill>
                  <a:srgbClr val="0F3B57"/>
                </a:solidFill>
                <a:latin typeface="Times New Roman" panose="02020603050405020304" pitchFamily="18" charset="0"/>
                <a:cs typeface="Times New Roman" panose="02020603050405020304" pitchFamily="18" charset="0"/>
              </a:rPr>
              <a:t>.</a:t>
            </a:r>
            <a:endParaRPr sz="2400" dirty="0">
              <a:solidFill>
                <a:srgbClr val="0F3B5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7636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C3FEF0BE-FD6C-DFD7-CBA3-6E1D9FB0F57D}"/>
              </a:ext>
            </a:extLst>
          </p:cNvPr>
          <p:cNvSpPr txBox="1">
            <a:spLocks noGrp="1"/>
          </p:cNvSpPr>
          <p:nvPr>
            <p:ph type="title"/>
          </p:nvPr>
        </p:nvSpPr>
        <p:spPr>
          <a:xfrm>
            <a:off x="609599" y="504921"/>
            <a:ext cx="7969321" cy="474489"/>
          </a:xfrm>
          <a:prstGeom prst="rect">
            <a:avLst/>
          </a:prstGeom>
        </p:spPr>
        <p:txBody>
          <a:bodyPr vert="horz" wrap="square" lIns="0" tIns="12700" rIns="0" bIns="0" rtlCol="0">
            <a:spAutoFit/>
          </a:bodyPr>
          <a:lstStyle/>
          <a:p>
            <a:pPr marL="12700">
              <a:lnSpc>
                <a:spcPct val="100000"/>
              </a:lnSpc>
              <a:spcBef>
                <a:spcPts val="100"/>
              </a:spcBef>
              <a:tabLst>
                <a:tab pos="1393190" algn="l"/>
                <a:tab pos="1891664" algn="l"/>
              </a:tabLst>
            </a:pPr>
            <a:r>
              <a:rPr sz="3000" b="1" spc="-25" dirty="0">
                <a:latin typeface="Times New Roman" panose="02020603050405020304" pitchFamily="18" charset="0"/>
                <a:cs typeface="Times New Roman" panose="02020603050405020304" pitchFamily="18" charset="0"/>
              </a:rPr>
              <a:t>GFE</a:t>
            </a:r>
            <a:r>
              <a:rPr sz="3000" b="1" dirty="0">
                <a:latin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cs typeface="Times New Roman" panose="02020603050405020304" pitchFamily="18" charset="0"/>
              </a:rPr>
              <a:t>    			</a:t>
            </a:r>
            <a:r>
              <a:rPr sz="3000" b="1" dirty="0">
                <a:solidFill>
                  <a:srgbClr val="086B6E"/>
                </a:solidFill>
                <a:latin typeface="Times New Roman" panose="02020603050405020304" pitchFamily="18" charset="0"/>
                <a:cs typeface="Times New Roman" panose="02020603050405020304" pitchFamily="18" charset="0"/>
              </a:rPr>
              <a:t>Other</a:t>
            </a:r>
            <a:r>
              <a:rPr sz="3000" b="1" spc="-15" dirty="0">
                <a:solidFill>
                  <a:srgbClr val="086B6E"/>
                </a:solidFill>
                <a:latin typeface="Times New Roman" panose="02020603050405020304" pitchFamily="18" charset="0"/>
                <a:cs typeface="Times New Roman" panose="02020603050405020304" pitchFamily="18" charset="0"/>
              </a:rPr>
              <a:t> </a:t>
            </a:r>
            <a:r>
              <a:rPr sz="3000" b="1" spc="-10" dirty="0">
                <a:solidFill>
                  <a:srgbClr val="086B6E"/>
                </a:solidFill>
                <a:latin typeface="Times New Roman" panose="02020603050405020304" pitchFamily="18" charset="0"/>
                <a:cs typeface="Times New Roman" panose="02020603050405020304" pitchFamily="18" charset="0"/>
              </a:rPr>
              <a:t>Details</a:t>
            </a:r>
            <a:r>
              <a:rPr lang="en-US" sz="3000" b="1" spc="-10" dirty="0">
                <a:solidFill>
                  <a:srgbClr val="086B6E"/>
                </a:solidFill>
                <a:latin typeface="Times New Roman" panose="02020603050405020304" pitchFamily="18" charset="0"/>
                <a:cs typeface="Times New Roman" panose="02020603050405020304" pitchFamily="18" charset="0"/>
              </a:rPr>
              <a:t> – Hot Topics!</a:t>
            </a:r>
            <a:endParaRPr sz="3000" b="1" spc="-10" dirty="0">
              <a:solidFill>
                <a:srgbClr val="086B6E"/>
              </a:solidFill>
              <a:latin typeface="Times New Roman" panose="02020603050405020304" pitchFamily="18" charset="0"/>
              <a:cs typeface="Times New Roman" panose="02020603050405020304" pitchFamily="18" charset="0"/>
            </a:endParaRPr>
          </a:p>
        </p:txBody>
      </p:sp>
      <p:sp>
        <p:nvSpPr>
          <p:cNvPr id="5" name="object 3">
            <a:extLst>
              <a:ext uri="{FF2B5EF4-FFF2-40B4-BE49-F238E27FC236}">
                <a16:creationId xmlns:a16="http://schemas.microsoft.com/office/drawing/2014/main" id="{662CA9F6-AFE2-4D8F-0C7C-6CF13F06CA39}"/>
              </a:ext>
            </a:extLst>
          </p:cNvPr>
          <p:cNvSpPr txBox="1"/>
          <p:nvPr/>
        </p:nvSpPr>
        <p:spPr>
          <a:xfrm>
            <a:off x="609599" y="1340607"/>
            <a:ext cx="7748326" cy="4790222"/>
          </a:xfrm>
          <a:prstGeom prst="rect">
            <a:avLst/>
          </a:prstGeom>
        </p:spPr>
        <p:txBody>
          <a:bodyPr vert="horz" wrap="square" lIns="0" tIns="12700" rIns="0" bIns="0" rtlCol="0">
            <a:spAutoFit/>
          </a:bodyPr>
          <a:lstStyle/>
          <a:p>
            <a:pPr marL="469900" marR="86995" indent="-457200">
              <a:lnSpc>
                <a:spcPct val="100000"/>
              </a:lnSpc>
              <a:spcBef>
                <a:spcPts val="100"/>
              </a:spcBef>
              <a:buFont typeface="Arial" panose="020B0604020202020204" pitchFamily="34" charset="0"/>
              <a:buChar char="•"/>
              <a:tabLst>
                <a:tab pos="469265" algn="l"/>
                <a:tab pos="469900" algn="l"/>
              </a:tabLst>
            </a:pPr>
            <a:r>
              <a:rPr sz="2400" dirty="0">
                <a:solidFill>
                  <a:srgbClr val="0F3B57"/>
                </a:solidFill>
                <a:latin typeface="Times New Roman" panose="02020603050405020304" pitchFamily="18" charset="0"/>
                <a:cs typeface="Times New Roman" panose="02020603050405020304" pitchFamily="18" charset="0"/>
              </a:rPr>
              <a:t>Must</a:t>
            </a:r>
            <a:r>
              <a:rPr sz="2400" spc="-4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post</a:t>
            </a:r>
            <a:r>
              <a:rPr sz="2400" spc="-3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notice</a:t>
            </a:r>
            <a:r>
              <a:rPr sz="2400" spc="-3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of</a:t>
            </a:r>
            <a:r>
              <a:rPr sz="2400" spc="-3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availability</a:t>
            </a:r>
            <a:r>
              <a:rPr sz="2400" spc="-3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of</a:t>
            </a:r>
            <a:r>
              <a:rPr sz="2400" spc="-3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GFE</a:t>
            </a:r>
            <a:r>
              <a:rPr sz="2400" spc="-3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on</a:t>
            </a:r>
            <a:r>
              <a:rPr sz="2400" spc="-3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website</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(if</a:t>
            </a:r>
            <a:r>
              <a:rPr sz="2400" spc="-3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have</a:t>
            </a:r>
            <a:r>
              <a:rPr sz="2400" spc="-3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one)</a:t>
            </a:r>
            <a:r>
              <a:rPr lang="en-US" sz="2400" dirty="0">
                <a:solidFill>
                  <a:srgbClr val="0F3B57"/>
                </a:solidFill>
                <a:latin typeface="Times New Roman" panose="02020603050405020304" pitchFamily="18" charset="0"/>
                <a:cs typeface="Times New Roman" panose="02020603050405020304" pitchFamily="18" charset="0"/>
              </a:rPr>
              <a:t>,</a:t>
            </a:r>
            <a:r>
              <a:rPr sz="2400" spc="-3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and</a:t>
            </a:r>
            <a:r>
              <a:rPr sz="2400" spc="-25"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on-</a:t>
            </a:r>
            <a:r>
              <a:rPr sz="2400" spc="-20" dirty="0">
                <a:solidFill>
                  <a:srgbClr val="0F3B57"/>
                </a:solidFill>
                <a:latin typeface="Times New Roman" panose="02020603050405020304" pitchFamily="18" charset="0"/>
                <a:cs typeface="Times New Roman" panose="02020603050405020304" pitchFamily="18" charset="0"/>
              </a:rPr>
              <a:t>site </a:t>
            </a:r>
            <a:r>
              <a:rPr sz="2400" dirty="0">
                <a:solidFill>
                  <a:srgbClr val="0F3B57"/>
                </a:solidFill>
                <a:latin typeface="Times New Roman" panose="02020603050405020304" pitchFamily="18" charset="0"/>
                <a:cs typeface="Times New Roman" panose="02020603050405020304" pitchFamily="18" charset="0"/>
              </a:rPr>
              <a:t>where</a:t>
            </a:r>
            <a:r>
              <a:rPr sz="2400" spc="-3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scheduling</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or</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questions</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about</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cost</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of</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care</a:t>
            </a:r>
            <a:r>
              <a:rPr sz="2400" spc="-20" dirty="0">
                <a:solidFill>
                  <a:srgbClr val="0F3B57"/>
                </a:solidFill>
                <a:latin typeface="Times New Roman" panose="02020603050405020304" pitchFamily="18" charset="0"/>
                <a:cs typeface="Times New Roman" panose="02020603050405020304" pitchFamily="18" charset="0"/>
              </a:rPr>
              <a:t> </a:t>
            </a:r>
            <a:r>
              <a:rPr lang="en-US" sz="2400" spc="-20" dirty="0">
                <a:solidFill>
                  <a:srgbClr val="0F3B57"/>
                </a:solidFill>
                <a:latin typeface="Times New Roman" panose="02020603050405020304" pitchFamily="18" charset="0"/>
                <a:cs typeface="Times New Roman" panose="02020603050405020304" pitchFamily="18" charset="0"/>
              </a:rPr>
              <a:t>may or </a:t>
            </a:r>
            <a:r>
              <a:rPr lang="en-US" sz="2400" spc="-10" dirty="0">
                <a:solidFill>
                  <a:srgbClr val="0F3B57"/>
                </a:solidFill>
                <a:latin typeface="Times New Roman" panose="02020603050405020304" pitchFamily="18" charset="0"/>
                <a:cs typeface="Times New Roman" panose="02020603050405020304" pitchFamily="18" charset="0"/>
              </a:rPr>
              <a:t>can be carried out.</a:t>
            </a:r>
            <a:endParaRPr sz="2400" dirty="0">
              <a:solidFill>
                <a:srgbClr val="0F3B57"/>
              </a:solidFill>
              <a:latin typeface="Times New Roman" panose="02020603050405020304" pitchFamily="18" charset="0"/>
              <a:cs typeface="Times New Roman" panose="02020603050405020304" pitchFamily="18" charset="0"/>
            </a:endParaRPr>
          </a:p>
          <a:p>
            <a:pPr marL="469900" indent="-457200">
              <a:lnSpc>
                <a:spcPct val="100000"/>
              </a:lnSpc>
              <a:spcBef>
                <a:spcPts val="625"/>
              </a:spcBef>
              <a:buFont typeface="Arial" panose="020B0604020202020204" pitchFamily="34" charset="0"/>
              <a:buChar char="•"/>
              <a:tabLst>
                <a:tab pos="469265" algn="l"/>
                <a:tab pos="469900" algn="l"/>
              </a:tabLst>
            </a:pPr>
            <a:r>
              <a:rPr sz="2400" b="1" dirty="0">
                <a:solidFill>
                  <a:srgbClr val="0F3B57"/>
                </a:solidFill>
                <a:latin typeface="Times New Roman" panose="02020603050405020304" pitchFamily="18" charset="0"/>
                <a:cs typeface="Times New Roman" panose="02020603050405020304" pitchFamily="18" charset="0"/>
              </a:rPr>
              <a:t>Must</a:t>
            </a:r>
            <a:r>
              <a:rPr sz="2400" b="1" spc="-20"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update</a:t>
            </a:r>
            <a:r>
              <a:rPr sz="2400" b="1" spc="-10"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GFE</a:t>
            </a:r>
            <a:r>
              <a:rPr sz="2400" b="1" spc="-10"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if</a:t>
            </a:r>
            <a:r>
              <a:rPr sz="2400" b="1" spc="-10"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anticipate</a:t>
            </a:r>
            <a:r>
              <a:rPr sz="2400" b="1" spc="-10"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changes</a:t>
            </a:r>
            <a:r>
              <a:rPr sz="2400" b="1" spc="-10"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in</a:t>
            </a:r>
            <a:r>
              <a:rPr sz="2400" b="1" spc="-10"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scope</a:t>
            </a:r>
            <a:r>
              <a:rPr sz="2400" b="1" spc="-10"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or</a:t>
            </a:r>
            <a:r>
              <a:rPr sz="2400" b="1" spc="-10" dirty="0">
                <a:solidFill>
                  <a:srgbClr val="0F3B57"/>
                </a:solidFill>
                <a:latin typeface="Times New Roman" panose="02020603050405020304" pitchFamily="18" charset="0"/>
                <a:cs typeface="Times New Roman" panose="02020603050405020304" pitchFamily="18" charset="0"/>
              </a:rPr>
              <a:t> estimate</a:t>
            </a:r>
            <a:r>
              <a:rPr lang="en-US" sz="2400" b="1" spc="-10" dirty="0">
                <a:solidFill>
                  <a:srgbClr val="0F3B57"/>
                </a:solidFill>
                <a:latin typeface="Times New Roman" panose="02020603050405020304" pitchFamily="18" charset="0"/>
                <a:cs typeface="Times New Roman" panose="02020603050405020304" pitchFamily="18" charset="0"/>
              </a:rPr>
              <a:t>.</a:t>
            </a:r>
            <a:endParaRPr sz="2400" b="1" dirty="0">
              <a:solidFill>
                <a:srgbClr val="0F3B57"/>
              </a:solidFill>
              <a:latin typeface="Times New Roman" panose="02020603050405020304" pitchFamily="18" charset="0"/>
              <a:cs typeface="Times New Roman" panose="02020603050405020304" pitchFamily="18" charset="0"/>
            </a:endParaRPr>
          </a:p>
          <a:p>
            <a:pPr marL="469900" indent="-457200">
              <a:lnSpc>
                <a:spcPct val="100000"/>
              </a:lnSpc>
              <a:spcBef>
                <a:spcPts val="625"/>
              </a:spcBef>
              <a:buFont typeface="Arial" panose="020B0604020202020204" pitchFamily="34" charset="0"/>
              <a:buChar char="•"/>
              <a:tabLst>
                <a:tab pos="469265" algn="l"/>
                <a:tab pos="469900" algn="l"/>
              </a:tabLst>
            </a:pPr>
            <a:r>
              <a:rPr sz="2400" dirty="0">
                <a:solidFill>
                  <a:srgbClr val="0F3B57"/>
                </a:solidFill>
                <a:latin typeface="Times New Roman" panose="02020603050405020304" pitchFamily="18" charset="0"/>
                <a:cs typeface="Times New Roman" panose="02020603050405020304" pitchFamily="18" charset="0"/>
              </a:rPr>
              <a:t>Recurring</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services</a:t>
            </a:r>
            <a:r>
              <a:rPr sz="2400"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can</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use</a:t>
            </a:r>
            <a:r>
              <a:rPr sz="2400"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a:t>
            </a:r>
            <a:r>
              <a:rPr sz="2400"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single</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GFE</a:t>
            </a:r>
            <a:r>
              <a:rPr sz="2400"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for</a:t>
            </a:r>
            <a:r>
              <a:rPr sz="2400"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up</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to</a:t>
            </a:r>
            <a:r>
              <a:rPr sz="2400"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12</a:t>
            </a:r>
            <a:r>
              <a:rPr sz="2400" spc="-5"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months</a:t>
            </a:r>
            <a:r>
              <a:rPr lang="en-US" sz="2400" spc="-10" dirty="0">
                <a:solidFill>
                  <a:srgbClr val="0F3B57"/>
                </a:solidFill>
                <a:latin typeface="Times New Roman" panose="02020603050405020304" pitchFamily="18" charset="0"/>
                <a:cs typeface="Times New Roman" panose="02020603050405020304" pitchFamily="18" charset="0"/>
              </a:rPr>
              <a:t>.</a:t>
            </a:r>
            <a:endParaRPr sz="2400" dirty="0">
              <a:solidFill>
                <a:srgbClr val="0F3B57"/>
              </a:solidFill>
              <a:latin typeface="Times New Roman" panose="02020603050405020304" pitchFamily="18" charset="0"/>
              <a:cs typeface="Times New Roman" panose="02020603050405020304" pitchFamily="18" charset="0"/>
            </a:endParaRPr>
          </a:p>
          <a:p>
            <a:pPr marL="469900" indent="-457200">
              <a:lnSpc>
                <a:spcPct val="100000"/>
              </a:lnSpc>
              <a:spcBef>
                <a:spcPts val="505"/>
              </a:spcBef>
              <a:buFont typeface="Arial" panose="020B0604020202020204" pitchFamily="34" charset="0"/>
              <a:buChar char="•"/>
              <a:tabLst>
                <a:tab pos="469265" algn="l"/>
                <a:tab pos="469900" algn="l"/>
              </a:tabLst>
            </a:pPr>
            <a:r>
              <a:rPr sz="2400" dirty="0">
                <a:solidFill>
                  <a:srgbClr val="0F3B57"/>
                </a:solidFill>
                <a:latin typeface="Times New Roman" panose="02020603050405020304" pitchFamily="18" charset="0"/>
                <a:cs typeface="Times New Roman" panose="02020603050405020304" pitchFamily="18" charset="0"/>
              </a:rPr>
              <a:t>GFE</a:t>
            </a:r>
            <a:r>
              <a:rPr sz="2400" spc="-3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is</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considered</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part</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of</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the</a:t>
            </a:r>
            <a:r>
              <a:rPr sz="2400" spc="-25"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patient’s</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medical</a:t>
            </a:r>
            <a:r>
              <a:rPr sz="2400" spc="-25"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record</a:t>
            </a:r>
            <a:r>
              <a:rPr lang="en-US" sz="2400" spc="-10" dirty="0">
                <a:solidFill>
                  <a:srgbClr val="0F3B57"/>
                </a:solidFill>
                <a:latin typeface="Times New Roman" panose="02020603050405020304" pitchFamily="18" charset="0"/>
                <a:cs typeface="Times New Roman" panose="02020603050405020304" pitchFamily="18" charset="0"/>
              </a:rPr>
              <a:t>.</a:t>
            </a:r>
            <a:endParaRPr sz="2400" dirty="0">
              <a:solidFill>
                <a:srgbClr val="0F3B57"/>
              </a:solidFill>
              <a:latin typeface="Times New Roman" panose="02020603050405020304" pitchFamily="18" charset="0"/>
              <a:cs typeface="Times New Roman" panose="02020603050405020304" pitchFamily="18" charset="0"/>
            </a:endParaRPr>
          </a:p>
          <a:p>
            <a:pPr marL="469900" indent="-457200">
              <a:lnSpc>
                <a:spcPct val="100000"/>
              </a:lnSpc>
              <a:spcBef>
                <a:spcPts val="620"/>
              </a:spcBef>
              <a:buFont typeface="Arial" panose="020B0604020202020204" pitchFamily="34" charset="0"/>
              <a:buChar char="•"/>
              <a:tabLst>
                <a:tab pos="469265" algn="l"/>
                <a:tab pos="469900" algn="l"/>
              </a:tabLst>
            </a:pPr>
            <a:r>
              <a:rPr sz="2400" dirty="0">
                <a:solidFill>
                  <a:srgbClr val="0F3B57"/>
                </a:solidFill>
                <a:latin typeface="Times New Roman" panose="02020603050405020304" pitchFamily="18" charset="0"/>
                <a:cs typeface="Times New Roman" panose="02020603050405020304" pitchFamily="18" charset="0"/>
              </a:rPr>
              <a:t>Must</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provide</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copies</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of</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prior</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GFEs</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to</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patients</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furnished</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within</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last</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6</a:t>
            </a:r>
            <a:r>
              <a:rPr sz="2400" spc="-15"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years</a:t>
            </a:r>
            <a:r>
              <a:rPr lang="en-US" sz="2400" spc="-10" dirty="0">
                <a:solidFill>
                  <a:srgbClr val="0F3B57"/>
                </a:solidFill>
                <a:latin typeface="Times New Roman" panose="02020603050405020304" pitchFamily="18" charset="0"/>
                <a:cs typeface="Times New Roman" panose="02020603050405020304" pitchFamily="18" charset="0"/>
              </a:rPr>
              <a:t>.</a:t>
            </a:r>
            <a:endParaRPr sz="2400" dirty="0">
              <a:solidFill>
                <a:srgbClr val="0F3B57"/>
              </a:solidFill>
              <a:latin typeface="Times New Roman" panose="02020603050405020304" pitchFamily="18" charset="0"/>
              <a:cs typeface="Times New Roman" panose="02020603050405020304" pitchFamily="18" charset="0"/>
            </a:endParaRPr>
          </a:p>
          <a:p>
            <a:pPr marL="469900" marR="5080" indent="-457200">
              <a:lnSpc>
                <a:spcPct val="100800"/>
              </a:lnSpc>
              <a:spcBef>
                <a:spcPts val="505"/>
              </a:spcBef>
              <a:buFont typeface="Arial" panose="020B0604020202020204" pitchFamily="34" charset="0"/>
              <a:buChar char="•"/>
              <a:tabLst>
                <a:tab pos="469265" algn="l"/>
                <a:tab pos="469900" algn="l"/>
              </a:tabLst>
            </a:pPr>
            <a:r>
              <a:rPr sz="2400" dirty="0">
                <a:solidFill>
                  <a:srgbClr val="0F3B57"/>
                </a:solidFill>
                <a:latin typeface="Times New Roman" panose="02020603050405020304" pitchFamily="18" charset="0"/>
                <a:cs typeface="Times New Roman" panose="02020603050405020304" pitchFamily="18" charset="0"/>
              </a:rPr>
              <a:t>Still</a:t>
            </a:r>
            <a:r>
              <a:rPr sz="2400" spc="-3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waiting</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on</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rules</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for</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providing</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GFE</a:t>
            </a:r>
            <a:r>
              <a:rPr sz="2400" spc="-3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to</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insured</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patients</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t>
            </a:r>
            <a:r>
              <a:rPr lang="en-US" sz="2400" dirty="0">
                <a:solidFill>
                  <a:srgbClr val="0F3B57"/>
                </a:solidFill>
                <a:latin typeface="Times New Roman" panose="02020603050405020304" pitchFamily="18" charset="0"/>
                <a:cs typeface="Times New Roman" panose="02020603050405020304" pitchFamily="18" charset="0"/>
              </a:rPr>
              <a:t>per</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the</a:t>
            </a:r>
            <a:r>
              <a:rPr sz="2400" spc="-25" dirty="0">
                <a:solidFill>
                  <a:srgbClr val="0F3B57"/>
                </a:solidFill>
                <a:latin typeface="Times New Roman" panose="02020603050405020304" pitchFamily="18" charset="0"/>
                <a:cs typeface="Times New Roman" panose="02020603050405020304" pitchFamily="18" charset="0"/>
              </a:rPr>
              <a:t> </a:t>
            </a:r>
            <a:r>
              <a:rPr sz="2400" spc="-20" dirty="0">
                <a:solidFill>
                  <a:srgbClr val="0F3B57"/>
                </a:solidFill>
                <a:latin typeface="Times New Roman" panose="02020603050405020304" pitchFamily="18" charset="0"/>
                <a:cs typeface="Times New Roman" panose="02020603050405020304" pitchFamily="18" charset="0"/>
              </a:rPr>
              <a:t>patient’s </a:t>
            </a:r>
            <a:r>
              <a:rPr lang="en-US" sz="2400" spc="-20" dirty="0">
                <a:solidFill>
                  <a:srgbClr val="0F3B57"/>
                </a:solidFill>
                <a:latin typeface="Times New Roman" panose="02020603050405020304" pitchFamily="18" charset="0"/>
                <a:cs typeface="Times New Roman" panose="02020603050405020304" pitchFamily="18" charset="0"/>
              </a:rPr>
              <a:t>coverage </a:t>
            </a:r>
            <a:r>
              <a:rPr sz="2400" spc="-20" dirty="0">
                <a:solidFill>
                  <a:srgbClr val="0F3B57"/>
                </a:solidFill>
                <a:latin typeface="Times New Roman" panose="02020603050405020304" pitchFamily="18" charset="0"/>
                <a:cs typeface="Times New Roman" panose="02020603050405020304" pitchFamily="18" charset="0"/>
              </a:rPr>
              <a:t>plan)</a:t>
            </a:r>
            <a:r>
              <a:rPr lang="en-US" sz="2400" spc="-20" dirty="0">
                <a:solidFill>
                  <a:srgbClr val="0F3B57"/>
                </a:solidFill>
                <a:latin typeface="Times New Roman" panose="02020603050405020304" pitchFamily="18" charset="0"/>
                <a:cs typeface="Times New Roman" panose="02020603050405020304" pitchFamily="18" charset="0"/>
              </a:rPr>
              <a:t>.</a:t>
            </a:r>
            <a:endParaRPr sz="2400" dirty="0">
              <a:solidFill>
                <a:srgbClr val="0F3B5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7409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a:extLst>
              <a:ext uri="{FF2B5EF4-FFF2-40B4-BE49-F238E27FC236}">
                <a16:creationId xmlns:a16="http://schemas.microsoft.com/office/drawing/2014/main" id="{38F4334E-E795-55C4-BCBD-6894D5485C52}"/>
              </a:ext>
            </a:extLst>
          </p:cNvPr>
          <p:cNvSpPr txBox="1"/>
          <p:nvPr/>
        </p:nvSpPr>
        <p:spPr>
          <a:xfrm>
            <a:off x="457200" y="2005433"/>
            <a:ext cx="7659384" cy="4421723"/>
          </a:xfrm>
          <a:prstGeom prst="rect">
            <a:avLst/>
          </a:prstGeom>
        </p:spPr>
        <p:txBody>
          <a:bodyPr vert="horz" wrap="square" lIns="0" tIns="12700" rIns="0" bIns="0" rtlCol="0">
            <a:spAutoFit/>
          </a:bodyPr>
          <a:lstStyle/>
          <a:p>
            <a:pPr marL="355600" marR="5080" indent="-342900">
              <a:lnSpc>
                <a:spcPct val="100000"/>
              </a:lnSpc>
              <a:spcBef>
                <a:spcPts val="100"/>
              </a:spcBef>
              <a:buFont typeface="Arial" panose="020B0604020202020204" pitchFamily="34" charset="0"/>
              <a:buChar char="•"/>
            </a:pPr>
            <a:r>
              <a:rPr sz="2400" dirty="0">
                <a:solidFill>
                  <a:srgbClr val="0F3B57"/>
                </a:solidFill>
                <a:latin typeface="Times New Roman" panose="02020603050405020304" pitchFamily="18" charset="0"/>
                <a:cs typeface="Times New Roman" panose="02020603050405020304" pitchFamily="18" charset="0"/>
              </a:rPr>
              <a:t>No.</a:t>
            </a:r>
            <a:r>
              <a:rPr sz="2400" spc="-40" dirty="0">
                <a:solidFill>
                  <a:srgbClr val="0F3B57"/>
                </a:solidFill>
                <a:latin typeface="Times New Roman" panose="02020603050405020304" pitchFamily="18" charset="0"/>
                <a:cs typeface="Times New Roman" panose="02020603050405020304" pitchFamily="18" charset="0"/>
              </a:rPr>
              <a:t> </a:t>
            </a:r>
            <a:r>
              <a:rPr lang="en-US" sz="2400" spc="-40" dirty="0">
                <a:solidFill>
                  <a:srgbClr val="0F3B57"/>
                </a:solidFill>
                <a:latin typeface="Times New Roman" panose="02020603050405020304" pitchFamily="18" charset="0"/>
                <a:cs typeface="Times New Roman" panose="02020603050405020304" pitchFamily="18" charset="0"/>
              </a:rPr>
              <a:t> </a:t>
            </a:r>
          </a:p>
          <a:p>
            <a:pPr marL="184150" marR="5080" indent="-171450">
              <a:lnSpc>
                <a:spcPct val="100000"/>
              </a:lnSpc>
              <a:spcBef>
                <a:spcPts val="100"/>
              </a:spcBef>
              <a:buFont typeface="Arial" panose="020B0604020202020204" pitchFamily="34" charset="0"/>
              <a:buChar char="•"/>
            </a:pPr>
            <a:endParaRPr lang="en-US" sz="1000" spc="-40" dirty="0">
              <a:solidFill>
                <a:srgbClr val="0F3B57"/>
              </a:solidFill>
              <a:latin typeface="Times New Roman" panose="02020603050405020304" pitchFamily="18" charset="0"/>
              <a:cs typeface="Times New Roman" panose="02020603050405020304" pitchFamily="18" charset="0"/>
            </a:endParaRPr>
          </a:p>
          <a:p>
            <a:pPr marL="355600" marR="5080" indent="-342900">
              <a:lnSpc>
                <a:spcPct val="100000"/>
              </a:lnSpc>
              <a:spcBef>
                <a:spcPts val="100"/>
              </a:spcBef>
              <a:buFont typeface="Arial" panose="020B0604020202020204" pitchFamily="34" charset="0"/>
              <a:buChar char="•"/>
            </a:pPr>
            <a:r>
              <a:rPr sz="2400" dirty="0">
                <a:solidFill>
                  <a:srgbClr val="0F3B57"/>
                </a:solidFill>
                <a:latin typeface="Times New Roman" panose="02020603050405020304" pitchFamily="18" charset="0"/>
                <a:cs typeface="Times New Roman" panose="02020603050405020304" pitchFamily="18" charset="0"/>
              </a:rPr>
              <a:t>The</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requirement</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to</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provide</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GFE</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to</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an</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uninsured</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or</a:t>
            </a:r>
            <a:r>
              <a:rPr sz="2400" spc="-15"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self-</a:t>
            </a:r>
            <a:r>
              <a:rPr sz="2400" dirty="0">
                <a:solidFill>
                  <a:srgbClr val="0F3B57"/>
                </a:solidFill>
                <a:latin typeface="Times New Roman" panose="02020603050405020304" pitchFamily="18" charset="0"/>
                <a:cs typeface="Times New Roman" panose="02020603050405020304" pitchFamily="18" charset="0"/>
              </a:rPr>
              <a:t>pay</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individual</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t>
            </a:r>
            <a:r>
              <a:rPr sz="2400" spc="-3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t>
            </a:r>
            <a:r>
              <a:rPr sz="2400" spc="-3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is</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not</a:t>
            </a:r>
            <a:r>
              <a:rPr sz="2400" spc="-15"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triggered </a:t>
            </a:r>
            <a:r>
              <a:rPr sz="2400" dirty="0">
                <a:solidFill>
                  <a:srgbClr val="0F3B57"/>
                </a:solidFill>
                <a:latin typeface="Times New Roman" panose="02020603050405020304" pitchFamily="18" charset="0"/>
                <a:cs typeface="Times New Roman" panose="02020603050405020304" pitchFamily="18" charset="0"/>
              </a:rPr>
              <a:t>upon</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scheduling</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an</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item</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or</a:t>
            </a:r>
            <a:r>
              <a:rPr sz="2400"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service</a:t>
            </a:r>
            <a:r>
              <a:rPr lang="en-US" sz="2400" dirty="0">
                <a:solidFill>
                  <a:srgbClr val="0F3B57"/>
                </a:solidFill>
                <a:latin typeface="Times New Roman" panose="02020603050405020304" pitchFamily="18" charset="0"/>
                <a:cs typeface="Times New Roman" panose="02020603050405020304" pitchFamily="18" charset="0"/>
              </a:rPr>
              <a:t>,</a:t>
            </a:r>
            <a:r>
              <a:rPr sz="2400" spc="-10"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if</a:t>
            </a:r>
            <a:r>
              <a:rPr sz="2400" b="1" spc="-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the</a:t>
            </a:r>
            <a:r>
              <a:rPr sz="2400" b="1" spc="-10"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item</a:t>
            </a:r>
            <a:r>
              <a:rPr sz="2400" b="1" spc="-10"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or</a:t>
            </a:r>
            <a:r>
              <a:rPr sz="2400" b="1" spc="-10"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service</a:t>
            </a:r>
            <a:r>
              <a:rPr sz="2400" b="1" spc="-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is</a:t>
            </a:r>
            <a:r>
              <a:rPr sz="2400" b="1" spc="-10"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being</a:t>
            </a:r>
            <a:r>
              <a:rPr sz="2400" b="1" spc="-20"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scheduled</a:t>
            </a:r>
            <a:r>
              <a:rPr sz="2400" b="1" spc="-10"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fewer</a:t>
            </a:r>
            <a:r>
              <a:rPr sz="2400" b="1" spc="-10"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than</a:t>
            </a:r>
            <a:r>
              <a:rPr sz="2400" b="1" spc="-1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3</a:t>
            </a:r>
            <a:r>
              <a:rPr sz="2400" b="1" spc="-10" dirty="0">
                <a:solidFill>
                  <a:srgbClr val="0F3B57"/>
                </a:solidFill>
                <a:latin typeface="Times New Roman" panose="02020603050405020304" pitchFamily="18" charset="0"/>
                <a:cs typeface="Times New Roman" panose="02020603050405020304" pitchFamily="18" charset="0"/>
              </a:rPr>
              <a:t> business </a:t>
            </a:r>
            <a:r>
              <a:rPr sz="2400" b="1" dirty="0">
                <a:solidFill>
                  <a:srgbClr val="0F3B57"/>
                </a:solidFill>
                <a:latin typeface="Times New Roman" panose="02020603050405020304" pitchFamily="18" charset="0"/>
                <a:cs typeface="Times New Roman" panose="02020603050405020304" pitchFamily="18" charset="0"/>
              </a:rPr>
              <a:t>days</a:t>
            </a:r>
            <a:r>
              <a:rPr sz="2400" b="1" spc="-3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before</a:t>
            </a:r>
            <a:r>
              <a:rPr sz="2400" b="1" spc="-2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the</a:t>
            </a:r>
            <a:r>
              <a:rPr sz="2400" b="1" spc="-2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date</a:t>
            </a:r>
            <a:r>
              <a:rPr sz="2400" b="1" spc="-20"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the</a:t>
            </a:r>
            <a:r>
              <a:rPr sz="2400" b="1" spc="-2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item</a:t>
            </a:r>
            <a:r>
              <a:rPr sz="2400" b="1" spc="-2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or</a:t>
            </a:r>
            <a:r>
              <a:rPr sz="2400" b="1" spc="-20"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service</a:t>
            </a:r>
            <a:r>
              <a:rPr sz="2400" b="1" spc="-2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is</a:t>
            </a:r>
            <a:r>
              <a:rPr sz="2400" b="1" spc="-2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expected</a:t>
            </a:r>
            <a:r>
              <a:rPr sz="2400" b="1" spc="-2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to</a:t>
            </a:r>
            <a:r>
              <a:rPr sz="2400" b="1" spc="-3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be</a:t>
            </a:r>
            <a:r>
              <a:rPr sz="2400" b="1" spc="-20" dirty="0">
                <a:solidFill>
                  <a:srgbClr val="0F3B57"/>
                </a:solidFill>
                <a:latin typeface="Times New Roman" panose="02020603050405020304" pitchFamily="18" charset="0"/>
                <a:cs typeface="Times New Roman" panose="02020603050405020304" pitchFamily="18" charset="0"/>
              </a:rPr>
              <a:t> </a:t>
            </a:r>
            <a:r>
              <a:rPr sz="2400" b="1" spc="-10" dirty="0">
                <a:solidFill>
                  <a:srgbClr val="0F3B57"/>
                </a:solidFill>
                <a:latin typeface="Times New Roman" panose="02020603050405020304" pitchFamily="18" charset="0"/>
                <a:cs typeface="Times New Roman" panose="02020603050405020304" pitchFamily="18" charset="0"/>
              </a:rPr>
              <a:t>furnished.</a:t>
            </a:r>
            <a:endParaRPr lang="en-US" sz="2400" b="1" spc="-10" dirty="0">
              <a:solidFill>
                <a:srgbClr val="0F3B57"/>
              </a:solidFill>
              <a:latin typeface="Times New Roman" panose="02020603050405020304" pitchFamily="18" charset="0"/>
              <a:cs typeface="Times New Roman" panose="02020603050405020304" pitchFamily="18" charset="0"/>
            </a:endParaRPr>
          </a:p>
          <a:p>
            <a:pPr marL="184150" marR="5080" indent="-171450">
              <a:lnSpc>
                <a:spcPct val="100000"/>
              </a:lnSpc>
              <a:spcBef>
                <a:spcPts val="100"/>
              </a:spcBef>
              <a:buFont typeface="Arial" panose="020B0604020202020204" pitchFamily="34" charset="0"/>
              <a:buChar char="•"/>
            </a:pPr>
            <a:endParaRPr sz="1000" dirty="0">
              <a:solidFill>
                <a:srgbClr val="0F3B57"/>
              </a:solidFill>
              <a:latin typeface="Times New Roman" panose="02020603050405020304" pitchFamily="18" charset="0"/>
              <a:cs typeface="Times New Roman" panose="02020603050405020304" pitchFamily="18" charset="0"/>
            </a:endParaRPr>
          </a:p>
          <a:p>
            <a:pPr marL="342900" marR="5080" indent="-342900">
              <a:spcBef>
                <a:spcPts val="100"/>
              </a:spcBef>
              <a:buFont typeface="Arial" panose="020B0604020202020204" pitchFamily="34" charset="0"/>
              <a:buChar char="•"/>
            </a:pPr>
            <a:r>
              <a:rPr sz="2400" dirty="0">
                <a:solidFill>
                  <a:srgbClr val="0F3B57"/>
                </a:solidFill>
                <a:latin typeface="Times New Roman" panose="02020603050405020304" pitchFamily="18" charset="0"/>
                <a:cs typeface="Times New Roman" panose="02020603050405020304" pitchFamily="18" charset="0"/>
              </a:rPr>
              <a:t>For example, if an uninsured or self-pay individual arrives to schedule same-day laboratory testing</a:t>
            </a:r>
            <a:r>
              <a:rPr lang="en-US" sz="240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services, the laboratory testing provider or facility is</a:t>
            </a:r>
            <a:r>
              <a:rPr lang="en-US" sz="2400" dirty="0">
                <a:solidFill>
                  <a:srgbClr val="0F3B57"/>
                </a:solidFill>
                <a:latin typeface="Times New Roman" panose="02020603050405020304" pitchFamily="18" charset="0"/>
                <a:cs typeface="Times New Roman" panose="02020603050405020304" pitchFamily="18" charset="0"/>
              </a:rPr>
              <a:t> n</a:t>
            </a:r>
            <a:r>
              <a:rPr sz="2400" dirty="0">
                <a:solidFill>
                  <a:srgbClr val="0F3B57"/>
                </a:solidFill>
                <a:latin typeface="Times New Roman" panose="02020603050405020304" pitchFamily="18" charset="0"/>
                <a:cs typeface="Times New Roman" panose="02020603050405020304" pitchFamily="18" charset="0"/>
              </a:rPr>
              <a:t>ot required to provide the individual with a GFE</a:t>
            </a:r>
            <a:r>
              <a:rPr lang="en-US" sz="2400" dirty="0">
                <a:solidFill>
                  <a:srgbClr val="0F3B57"/>
                </a:solidFill>
                <a:latin typeface="Times New Roman" panose="02020603050405020304" pitchFamily="18" charset="0"/>
                <a:cs typeface="Times New Roman" panose="02020603050405020304" pitchFamily="18" charset="0"/>
              </a:rPr>
              <a:t>.</a:t>
            </a:r>
          </a:p>
          <a:p>
            <a:pPr marR="5080">
              <a:spcBef>
                <a:spcPts val="100"/>
              </a:spcBef>
            </a:pPr>
            <a:r>
              <a:rPr lang="en-US" sz="2400" dirty="0">
                <a:solidFill>
                  <a:srgbClr val="0F3B57"/>
                </a:solidFill>
                <a:latin typeface="Times New Roman" panose="02020603050405020304" pitchFamily="18" charset="0"/>
                <a:cs typeface="Times New Roman" panose="02020603050405020304" pitchFamily="18" charset="0"/>
              </a:rPr>
              <a:t>		</a:t>
            </a:r>
            <a:r>
              <a:rPr dirty="0">
                <a:solidFill>
                  <a:srgbClr val="0F3B57"/>
                </a:solidFill>
                <a:latin typeface="Times New Roman" panose="02020603050405020304" pitchFamily="18" charset="0"/>
                <a:cs typeface="Times New Roman" panose="02020603050405020304" pitchFamily="18" charset="0"/>
              </a:rPr>
              <a:t>HHS FAQs for GFEs</a:t>
            </a:r>
            <a:r>
              <a:rPr lang="en-US" dirty="0">
                <a:solidFill>
                  <a:srgbClr val="0F3B57"/>
                </a:solidFill>
                <a:latin typeface="Times New Roman" panose="02020603050405020304" pitchFamily="18" charset="0"/>
                <a:cs typeface="Times New Roman" panose="02020603050405020304" pitchFamily="18" charset="0"/>
              </a:rPr>
              <a:t>,</a:t>
            </a:r>
            <a:r>
              <a:rPr dirty="0">
                <a:solidFill>
                  <a:srgbClr val="0F3B57"/>
                </a:solidFill>
                <a:latin typeface="Times New Roman" panose="02020603050405020304" pitchFamily="18" charset="0"/>
                <a:cs typeface="Times New Roman" panose="02020603050405020304" pitchFamily="18" charset="0"/>
              </a:rPr>
              <a:t> Part 2</a:t>
            </a:r>
          </a:p>
        </p:txBody>
      </p:sp>
      <p:sp>
        <p:nvSpPr>
          <p:cNvPr id="7" name="Title 6">
            <a:extLst>
              <a:ext uri="{FF2B5EF4-FFF2-40B4-BE49-F238E27FC236}">
                <a16:creationId xmlns:a16="http://schemas.microsoft.com/office/drawing/2014/main" id="{C20DDBCA-29B9-7A22-7DC0-4F0876DD37DD}"/>
              </a:ext>
            </a:extLst>
          </p:cNvPr>
          <p:cNvSpPr>
            <a:spLocks noGrp="1"/>
          </p:cNvSpPr>
          <p:nvPr>
            <p:ph type="title"/>
          </p:nvPr>
        </p:nvSpPr>
        <p:spPr>
          <a:xfrm>
            <a:off x="457200" y="430844"/>
            <a:ext cx="8229600" cy="601218"/>
          </a:xfrm>
        </p:spPr>
        <p:txBody>
          <a:bodyPr/>
          <a:lstStyle/>
          <a:p>
            <a:r>
              <a:rPr lang="en-US" b="1" dirty="0">
                <a:solidFill>
                  <a:schemeClr val="accent6"/>
                </a:solidFill>
                <a:latin typeface="Times New Roman" panose="02020603050405020304" pitchFamily="18" charset="0"/>
                <a:cs typeface="Times New Roman" panose="02020603050405020304" pitchFamily="18" charset="0"/>
              </a:rPr>
              <a:t>Is</a:t>
            </a:r>
            <a:r>
              <a:rPr lang="en-US" b="1" spc="-35"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a</a:t>
            </a:r>
            <a:r>
              <a:rPr lang="en-US" b="1" spc="-30" dirty="0">
                <a:solidFill>
                  <a:schemeClr val="accent6"/>
                </a:solidFill>
                <a:latin typeface="Times New Roman" panose="02020603050405020304" pitchFamily="18" charset="0"/>
                <a:cs typeface="Times New Roman" panose="02020603050405020304" pitchFamily="18" charset="0"/>
              </a:rPr>
              <a:t> </a:t>
            </a:r>
            <a:r>
              <a:rPr lang="en-US" b="1" spc="-10" dirty="0">
                <a:solidFill>
                  <a:schemeClr val="accent6"/>
                </a:solidFill>
                <a:latin typeface="Times New Roman" panose="02020603050405020304" pitchFamily="18" charset="0"/>
                <a:cs typeface="Times New Roman" panose="02020603050405020304" pitchFamily="18" charset="0"/>
              </a:rPr>
              <a:t>provider</a:t>
            </a:r>
            <a:r>
              <a:rPr lang="en-US" b="1" spc="-35"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or</a:t>
            </a:r>
            <a:r>
              <a:rPr lang="en-US" b="1" spc="-35"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facility</a:t>
            </a:r>
            <a:r>
              <a:rPr lang="en-US" b="1" spc="-30"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required</a:t>
            </a:r>
            <a:r>
              <a:rPr lang="en-US" b="1" spc="-30"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to</a:t>
            </a:r>
            <a:r>
              <a:rPr lang="en-US" b="1" spc="-40" dirty="0">
                <a:solidFill>
                  <a:schemeClr val="accent6"/>
                </a:solidFill>
                <a:latin typeface="Times New Roman" panose="02020603050405020304" pitchFamily="18" charset="0"/>
                <a:cs typeface="Times New Roman" panose="02020603050405020304" pitchFamily="18" charset="0"/>
              </a:rPr>
              <a:t> </a:t>
            </a:r>
            <a:r>
              <a:rPr lang="en-US" b="1" spc="-10" dirty="0">
                <a:solidFill>
                  <a:schemeClr val="accent6"/>
                </a:solidFill>
                <a:latin typeface="Times New Roman" panose="02020603050405020304" pitchFamily="18" charset="0"/>
                <a:cs typeface="Times New Roman" panose="02020603050405020304" pitchFamily="18" charset="0"/>
              </a:rPr>
              <a:t>provide</a:t>
            </a:r>
            <a:r>
              <a:rPr lang="en-US" b="1" spc="-30"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a</a:t>
            </a:r>
            <a:r>
              <a:rPr lang="en-US" b="1" spc="-30"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GFE</a:t>
            </a:r>
            <a:r>
              <a:rPr lang="en-US" b="1" spc="-30"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to</a:t>
            </a:r>
            <a:r>
              <a:rPr lang="en-US" b="1" spc="-35"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uninsured</a:t>
            </a:r>
            <a:r>
              <a:rPr lang="en-US" b="1" spc="-30"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or</a:t>
            </a:r>
            <a:r>
              <a:rPr lang="en-US" b="1" spc="-35" dirty="0">
                <a:solidFill>
                  <a:schemeClr val="accent6"/>
                </a:solidFill>
                <a:latin typeface="Times New Roman" panose="02020603050405020304" pitchFamily="18" charset="0"/>
                <a:cs typeface="Times New Roman" panose="02020603050405020304" pitchFamily="18" charset="0"/>
              </a:rPr>
              <a:t> </a:t>
            </a:r>
            <a:r>
              <a:rPr lang="en-US" b="1" spc="-10" dirty="0">
                <a:solidFill>
                  <a:schemeClr val="accent6"/>
                </a:solidFill>
                <a:latin typeface="Times New Roman" panose="02020603050405020304" pitchFamily="18" charset="0"/>
                <a:cs typeface="Times New Roman" panose="02020603050405020304" pitchFamily="18" charset="0"/>
              </a:rPr>
              <a:t>self-</a:t>
            </a:r>
            <a:r>
              <a:rPr lang="en-US" b="1" spc="-20" dirty="0">
                <a:solidFill>
                  <a:schemeClr val="accent6"/>
                </a:solidFill>
                <a:latin typeface="Times New Roman" panose="02020603050405020304" pitchFamily="18" charset="0"/>
                <a:cs typeface="Times New Roman" panose="02020603050405020304" pitchFamily="18" charset="0"/>
              </a:rPr>
              <a:t>pay </a:t>
            </a:r>
            <a:r>
              <a:rPr lang="en-US" b="1" dirty="0">
                <a:solidFill>
                  <a:schemeClr val="accent6"/>
                </a:solidFill>
                <a:latin typeface="Times New Roman" panose="02020603050405020304" pitchFamily="18" charset="0"/>
                <a:cs typeface="Times New Roman" panose="02020603050405020304" pitchFamily="18" charset="0"/>
              </a:rPr>
              <a:t>individuals</a:t>
            </a:r>
            <a:r>
              <a:rPr lang="en-US" b="1" spc="-20"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upon</a:t>
            </a:r>
            <a:r>
              <a:rPr lang="en-US" b="1" spc="-20"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scheduling</a:t>
            </a:r>
            <a:r>
              <a:rPr lang="en-US" b="1" spc="-25"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same-day</a:t>
            </a:r>
            <a:r>
              <a:rPr lang="en-US" b="1" spc="-15"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or</a:t>
            </a:r>
            <a:r>
              <a:rPr lang="en-US" b="1" spc="-20" dirty="0">
                <a:solidFill>
                  <a:schemeClr val="accent6"/>
                </a:solidFill>
                <a:latin typeface="Times New Roman" panose="02020603050405020304" pitchFamily="18" charset="0"/>
                <a:cs typeface="Times New Roman" panose="02020603050405020304" pitchFamily="18" charset="0"/>
              </a:rPr>
              <a:t> </a:t>
            </a:r>
            <a:r>
              <a:rPr lang="en-US" b="1" spc="-10" dirty="0">
                <a:solidFill>
                  <a:schemeClr val="accent6"/>
                </a:solidFill>
                <a:latin typeface="Times New Roman" panose="02020603050405020304" pitchFamily="18" charset="0"/>
                <a:cs typeface="Times New Roman" panose="02020603050405020304" pitchFamily="18" charset="0"/>
              </a:rPr>
              <a:t>walk-</a:t>
            </a:r>
            <a:r>
              <a:rPr lang="en-US" b="1" dirty="0">
                <a:solidFill>
                  <a:schemeClr val="accent6"/>
                </a:solidFill>
                <a:latin typeface="Times New Roman" panose="02020603050405020304" pitchFamily="18" charset="0"/>
                <a:cs typeface="Times New Roman" panose="02020603050405020304" pitchFamily="18" charset="0"/>
              </a:rPr>
              <a:t>in</a:t>
            </a:r>
            <a:r>
              <a:rPr lang="en-US" b="1" spc="-20"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items</a:t>
            </a:r>
            <a:r>
              <a:rPr lang="en-US" b="1" spc="-20"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or</a:t>
            </a:r>
            <a:r>
              <a:rPr lang="en-US" b="1" spc="-20" dirty="0">
                <a:solidFill>
                  <a:schemeClr val="accent6"/>
                </a:solidFill>
                <a:latin typeface="Times New Roman" panose="02020603050405020304" pitchFamily="18" charset="0"/>
                <a:cs typeface="Times New Roman" panose="02020603050405020304" pitchFamily="18" charset="0"/>
              </a:rPr>
              <a:t> </a:t>
            </a:r>
            <a:r>
              <a:rPr lang="en-US" b="1" spc="-10" dirty="0">
                <a:solidFill>
                  <a:schemeClr val="accent6"/>
                </a:solidFill>
                <a:latin typeface="Times New Roman" panose="02020603050405020304" pitchFamily="18" charset="0"/>
                <a:cs typeface="Times New Roman" panose="02020603050405020304" pitchFamily="18" charset="0"/>
              </a:rPr>
              <a:t>services?</a:t>
            </a:r>
            <a:endParaRPr lang="en-US" dirty="0">
              <a:solidFill>
                <a:schemeClr val="accent6"/>
              </a:solidFill>
              <a:latin typeface="Times New Roman" panose="02020603050405020304" pitchFamily="18" charset="0"/>
              <a:cs typeface="Times New Roman" panose="02020603050405020304" pitchFamily="18" charset="0"/>
            </a:endParaRPr>
          </a:p>
        </p:txBody>
      </p:sp>
      <p:sp>
        <p:nvSpPr>
          <p:cNvPr id="2" name="Star: 5 Points 1">
            <a:extLst>
              <a:ext uri="{FF2B5EF4-FFF2-40B4-BE49-F238E27FC236}">
                <a16:creationId xmlns:a16="http://schemas.microsoft.com/office/drawing/2014/main" id="{8B16D0E5-A62D-4EE3-B22F-890A08D356BB}"/>
              </a:ext>
            </a:extLst>
          </p:cNvPr>
          <p:cNvSpPr/>
          <p:nvPr/>
        </p:nvSpPr>
        <p:spPr>
          <a:xfrm>
            <a:off x="7397393" y="1469204"/>
            <a:ext cx="914400" cy="9144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5531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E3C04F-47DB-17F6-219B-3347BB5DD03D}"/>
              </a:ext>
            </a:extLst>
          </p:cNvPr>
          <p:cNvSpPr txBox="1"/>
          <p:nvPr/>
        </p:nvSpPr>
        <p:spPr>
          <a:xfrm>
            <a:off x="403411" y="358588"/>
            <a:ext cx="8337177" cy="1384995"/>
          </a:xfrm>
          <a:prstGeom prst="rect">
            <a:avLst/>
          </a:prstGeom>
          <a:noFill/>
        </p:spPr>
        <p:txBody>
          <a:bodyPr wrap="square" rtlCol="0">
            <a:spAutoFit/>
          </a:bodyPr>
          <a:lstStyle/>
          <a:p>
            <a:r>
              <a:rPr lang="en-US" sz="2800" b="1" dirty="0">
                <a:solidFill>
                  <a:schemeClr val="accent6"/>
                </a:solidFill>
                <a:latin typeface="Times New Roman" panose="02020603050405020304" pitchFamily="18" charset="0"/>
                <a:cs typeface="Times New Roman" panose="02020603050405020304" pitchFamily="18" charset="0"/>
              </a:rPr>
              <a:t>Do</a:t>
            </a:r>
            <a:r>
              <a:rPr lang="en-US" sz="2800" b="1" spc="-35" dirty="0">
                <a:solidFill>
                  <a:schemeClr val="accent6"/>
                </a:solidFill>
                <a:latin typeface="Times New Roman" panose="02020603050405020304" pitchFamily="18" charset="0"/>
                <a:cs typeface="Times New Roman" panose="02020603050405020304" pitchFamily="18" charset="0"/>
              </a:rPr>
              <a:t> </a:t>
            </a:r>
            <a:r>
              <a:rPr lang="en-US" sz="2800" b="1" spc="-10" dirty="0">
                <a:solidFill>
                  <a:schemeClr val="accent6"/>
                </a:solidFill>
                <a:latin typeface="Times New Roman" panose="02020603050405020304" pitchFamily="18" charset="0"/>
                <a:cs typeface="Times New Roman" panose="02020603050405020304" pitchFamily="18" charset="0"/>
              </a:rPr>
              <a:t>providers</a:t>
            </a:r>
            <a:r>
              <a:rPr lang="en-US" sz="2800" b="1" spc="-15" dirty="0">
                <a:solidFill>
                  <a:schemeClr val="accent6"/>
                </a:solidFill>
                <a:latin typeface="Times New Roman" panose="02020603050405020304" pitchFamily="18" charset="0"/>
                <a:cs typeface="Times New Roman" panose="02020603050405020304" pitchFamily="18" charset="0"/>
              </a:rPr>
              <a:t> </a:t>
            </a:r>
            <a:r>
              <a:rPr lang="en-US" sz="2800" b="1" dirty="0">
                <a:solidFill>
                  <a:schemeClr val="accent6"/>
                </a:solidFill>
                <a:latin typeface="Times New Roman" panose="02020603050405020304" pitchFamily="18" charset="0"/>
                <a:cs typeface="Times New Roman" panose="02020603050405020304" pitchFamily="18" charset="0"/>
              </a:rPr>
              <a:t>or</a:t>
            </a:r>
            <a:r>
              <a:rPr lang="en-US" sz="2800" b="1" spc="-25" dirty="0">
                <a:solidFill>
                  <a:schemeClr val="accent6"/>
                </a:solidFill>
                <a:latin typeface="Times New Roman" panose="02020603050405020304" pitchFamily="18" charset="0"/>
                <a:cs typeface="Times New Roman" panose="02020603050405020304" pitchFamily="18" charset="0"/>
              </a:rPr>
              <a:t> </a:t>
            </a:r>
            <a:r>
              <a:rPr lang="en-US" sz="2800" b="1" dirty="0">
                <a:solidFill>
                  <a:schemeClr val="accent6"/>
                </a:solidFill>
                <a:latin typeface="Times New Roman" panose="02020603050405020304" pitchFamily="18" charset="0"/>
                <a:cs typeface="Times New Roman" panose="02020603050405020304" pitchFamily="18" charset="0"/>
              </a:rPr>
              <a:t>facilities</a:t>
            </a:r>
            <a:r>
              <a:rPr lang="en-US" sz="2800" b="1" spc="-15" dirty="0">
                <a:solidFill>
                  <a:schemeClr val="accent6"/>
                </a:solidFill>
                <a:latin typeface="Times New Roman" panose="02020603050405020304" pitchFamily="18" charset="0"/>
                <a:cs typeface="Times New Roman" panose="02020603050405020304" pitchFamily="18" charset="0"/>
              </a:rPr>
              <a:t> </a:t>
            </a:r>
            <a:r>
              <a:rPr lang="en-US" sz="2800" b="1" dirty="0">
                <a:solidFill>
                  <a:schemeClr val="accent6"/>
                </a:solidFill>
                <a:latin typeface="Times New Roman" panose="02020603050405020304" pitchFamily="18" charset="0"/>
                <a:cs typeface="Times New Roman" panose="02020603050405020304" pitchFamily="18" charset="0"/>
              </a:rPr>
              <a:t>need</a:t>
            </a:r>
            <a:r>
              <a:rPr lang="en-US" sz="2800" b="1" spc="-20" dirty="0">
                <a:solidFill>
                  <a:schemeClr val="accent6"/>
                </a:solidFill>
                <a:latin typeface="Times New Roman" panose="02020603050405020304" pitchFamily="18" charset="0"/>
                <a:cs typeface="Times New Roman" panose="02020603050405020304" pitchFamily="18" charset="0"/>
              </a:rPr>
              <a:t> </a:t>
            </a:r>
            <a:r>
              <a:rPr lang="en-US" sz="2800" b="1" dirty="0">
                <a:solidFill>
                  <a:schemeClr val="accent6"/>
                </a:solidFill>
                <a:latin typeface="Times New Roman" panose="02020603050405020304" pitchFamily="18" charset="0"/>
                <a:cs typeface="Times New Roman" panose="02020603050405020304" pitchFamily="18" charset="0"/>
              </a:rPr>
              <a:t>to</a:t>
            </a:r>
            <a:r>
              <a:rPr lang="en-US" sz="2800" b="1" spc="-25" dirty="0">
                <a:solidFill>
                  <a:schemeClr val="accent6"/>
                </a:solidFill>
                <a:latin typeface="Times New Roman" panose="02020603050405020304" pitchFamily="18" charset="0"/>
                <a:cs typeface="Times New Roman" panose="02020603050405020304" pitchFamily="18" charset="0"/>
              </a:rPr>
              <a:t> </a:t>
            </a:r>
            <a:r>
              <a:rPr lang="en-US" sz="2800" b="1" spc="-10" dirty="0">
                <a:solidFill>
                  <a:schemeClr val="accent6"/>
                </a:solidFill>
                <a:latin typeface="Times New Roman" panose="02020603050405020304" pitchFamily="18" charset="0"/>
                <a:cs typeface="Times New Roman" panose="02020603050405020304" pitchFamily="18" charset="0"/>
              </a:rPr>
              <a:t>provide</a:t>
            </a:r>
            <a:r>
              <a:rPr lang="en-US" sz="2800" b="1" spc="-15" dirty="0">
                <a:solidFill>
                  <a:schemeClr val="accent6"/>
                </a:solidFill>
                <a:latin typeface="Times New Roman" panose="02020603050405020304" pitchFamily="18" charset="0"/>
                <a:cs typeface="Times New Roman" panose="02020603050405020304" pitchFamily="18" charset="0"/>
              </a:rPr>
              <a:t> </a:t>
            </a:r>
            <a:r>
              <a:rPr lang="en-US" sz="2800" b="1" dirty="0">
                <a:solidFill>
                  <a:schemeClr val="accent6"/>
                </a:solidFill>
                <a:latin typeface="Times New Roman" panose="02020603050405020304" pitchFamily="18" charset="0"/>
                <a:cs typeface="Times New Roman" panose="02020603050405020304" pitchFamily="18" charset="0"/>
              </a:rPr>
              <a:t>GFEs</a:t>
            </a:r>
            <a:r>
              <a:rPr lang="en-US" sz="2800" b="1" spc="-20" dirty="0">
                <a:solidFill>
                  <a:schemeClr val="accent6"/>
                </a:solidFill>
                <a:latin typeface="Times New Roman" panose="02020603050405020304" pitchFamily="18" charset="0"/>
                <a:cs typeface="Times New Roman" panose="02020603050405020304" pitchFamily="18" charset="0"/>
              </a:rPr>
              <a:t> </a:t>
            </a:r>
            <a:r>
              <a:rPr lang="en-US" sz="2800" b="1" dirty="0">
                <a:solidFill>
                  <a:schemeClr val="accent6"/>
                </a:solidFill>
                <a:latin typeface="Times New Roman" panose="02020603050405020304" pitchFamily="18" charset="0"/>
                <a:cs typeface="Times New Roman" panose="02020603050405020304" pitchFamily="18" charset="0"/>
              </a:rPr>
              <a:t>to</a:t>
            </a:r>
            <a:r>
              <a:rPr lang="en-US" sz="2800" b="1" spc="-20" dirty="0">
                <a:solidFill>
                  <a:schemeClr val="accent6"/>
                </a:solidFill>
                <a:latin typeface="Times New Roman" panose="02020603050405020304" pitchFamily="18" charset="0"/>
                <a:cs typeface="Times New Roman" panose="02020603050405020304" pitchFamily="18" charset="0"/>
              </a:rPr>
              <a:t> </a:t>
            </a:r>
            <a:r>
              <a:rPr lang="en-US" sz="2800" b="1" dirty="0">
                <a:solidFill>
                  <a:schemeClr val="accent6"/>
                </a:solidFill>
                <a:latin typeface="Times New Roman" panose="02020603050405020304" pitchFamily="18" charset="0"/>
                <a:cs typeface="Times New Roman" panose="02020603050405020304" pitchFamily="18" charset="0"/>
              </a:rPr>
              <a:t>all</a:t>
            </a:r>
            <a:r>
              <a:rPr lang="en-US" sz="2800" b="1" spc="-20" dirty="0">
                <a:solidFill>
                  <a:schemeClr val="accent6"/>
                </a:solidFill>
                <a:latin typeface="Times New Roman" panose="02020603050405020304" pitchFamily="18" charset="0"/>
                <a:cs typeface="Times New Roman" panose="02020603050405020304" pitchFamily="18" charset="0"/>
              </a:rPr>
              <a:t> </a:t>
            </a:r>
            <a:r>
              <a:rPr lang="en-US" sz="2800" b="1" spc="-10" dirty="0">
                <a:solidFill>
                  <a:schemeClr val="accent6"/>
                </a:solidFill>
                <a:latin typeface="Times New Roman" panose="02020603050405020304" pitchFamily="18" charset="0"/>
                <a:cs typeface="Times New Roman" panose="02020603050405020304" pitchFamily="18" charset="0"/>
              </a:rPr>
              <a:t>individuals,</a:t>
            </a:r>
            <a:r>
              <a:rPr lang="en-US" sz="2800" b="1" spc="-245" dirty="0">
                <a:solidFill>
                  <a:schemeClr val="accent6"/>
                </a:solidFill>
                <a:latin typeface="Times New Roman" panose="02020603050405020304" pitchFamily="18" charset="0"/>
                <a:cs typeface="Times New Roman" panose="02020603050405020304" pitchFamily="18" charset="0"/>
              </a:rPr>
              <a:t> </a:t>
            </a:r>
            <a:r>
              <a:rPr lang="en-US" sz="2800" b="1" dirty="0">
                <a:solidFill>
                  <a:schemeClr val="accent6"/>
                </a:solidFill>
                <a:latin typeface="Times New Roman" panose="02020603050405020304" pitchFamily="18" charset="0"/>
                <a:cs typeface="Times New Roman" panose="02020603050405020304" pitchFamily="18" charset="0"/>
              </a:rPr>
              <a:t>for</a:t>
            </a:r>
            <a:r>
              <a:rPr lang="en-US" sz="2800" b="1" spc="-20" dirty="0">
                <a:solidFill>
                  <a:schemeClr val="accent6"/>
                </a:solidFill>
                <a:latin typeface="Times New Roman" panose="02020603050405020304" pitchFamily="18" charset="0"/>
                <a:cs typeface="Times New Roman" panose="02020603050405020304" pitchFamily="18" charset="0"/>
              </a:rPr>
              <a:t> </a:t>
            </a:r>
            <a:r>
              <a:rPr lang="en-US" sz="2800" b="1" spc="-10" dirty="0">
                <a:solidFill>
                  <a:schemeClr val="accent6"/>
                </a:solidFill>
                <a:latin typeface="Times New Roman" panose="02020603050405020304" pitchFamily="18" charset="0"/>
                <a:cs typeface="Times New Roman" panose="02020603050405020304" pitchFamily="18" charset="0"/>
              </a:rPr>
              <a:t>instance, </a:t>
            </a:r>
            <a:r>
              <a:rPr lang="en-US" sz="2800" b="1" dirty="0">
                <a:solidFill>
                  <a:schemeClr val="accent6"/>
                </a:solidFill>
                <a:latin typeface="Times New Roman" panose="02020603050405020304" pitchFamily="18" charset="0"/>
                <a:cs typeface="Times New Roman" panose="02020603050405020304" pitchFamily="18" charset="0"/>
              </a:rPr>
              <a:t>patients</a:t>
            </a:r>
            <a:r>
              <a:rPr lang="en-US" sz="2800" b="1" spc="-35" dirty="0">
                <a:solidFill>
                  <a:schemeClr val="accent6"/>
                </a:solidFill>
                <a:latin typeface="Times New Roman" panose="02020603050405020304" pitchFamily="18" charset="0"/>
                <a:cs typeface="Times New Roman" panose="02020603050405020304" pitchFamily="18" charset="0"/>
              </a:rPr>
              <a:t> </a:t>
            </a:r>
            <a:r>
              <a:rPr lang="en-US" sz="2800" b="1" dirty="0">
                <a:solidFill>
                  <a:schemeClr val="accent6"/>
                </a:solidFill>
                <a:latin typeface="Times New Roman" panose="02020603050405020304" pitchFamily="18" charset="0"/>
                <a:cs typeface="Times New Roman" panose="02020603050405020304" pitchFamily="18" charset="0"/>
              </a:rPr>
              <a:t>with</a:t>
            </a:r>
            <a:r>
              <a:rPr lang="en-US" sz="2800" b="1" spc="-25" dirty="0">
                <a:solidFill>
                  <a:schemeClr val="accent6"/>
                </a:solidFill>
                <a:latin typeface="Times New Roman" panose="02020603050405020304" pitchFamily="18" charset="0"/>
                <a:cs typeface="Times New Roman" panose="02020603050405020304" pitchFamily="18" charset="0"/>
              </a:rPr>
              <a:t> </a:t>
            </a:r>
            <a:r>
              <a:rPr lang="en-US" sz="2800" b="1" dirty="0">
                <a:solidFill>
                  <a:schemeClr val="accent6"/>
                </a:solidFill>
                <a:latin typeface="Times New Roman" panose="02020603050405020304" pitchFamily="18" charset="0"/>
                <a:cs typeface="Times New Roman" panose="02020603050405020304" pitchFamily="18" charset="0"/>
              </a:rPr>
              <a:t>Medicare</a:t>
            </a:r>
            <a:r>
              <a:rPr lang="en-US" sz="2800" b="1" spc="-20" dirty="0">
                <a:solidFill>
                  <a:schemeClr val="accent6"/>
                </a:solidFill>
                <a:latin typeface="Times New Roman" panose="02020603050405020304" pitchFamily="18" charset="0"/>
                <a:cs typeface="Times New Roman" panose="02020603050405020304" pitchFamily="18" charset="0"/>
              </a:rPr>
              <a:t> </a:t>
            </a:r>
            <a:r>
              <a:rPr lang="en-US" sz="2800" b="1" dirty="0">
                <a:solidFill>
                  <a:schemeClr val="accent6"/>
                </a:solidFill>
                <a:latin typeface="Times New Roman" panose="02020603050405020304" pitchFamily="18" charset="0"/>
                <a:cs typeface="Times New Roman" panose="02020603050405020304" pitchFamily="18" charset="0"/>
              </a:rPr>
              <a:t>or</a:t>
            </a:r>
            <a:r>
              <a:rPr lang="en-US" sz="2800" b="1" spc="-25" dirty="0">
                <a:solidFill>
                  <a:schemeClr val="accent6"/>
                </a:solidFill>
                <a:latin typeface="Times New Roman" panose="02020603050405020304" pitchFamily="18" charset="0"/>
                <a:cs typeface="Times New Roman" panose="02020603050405020304" pitchFamily="18" charset="0"/>
              </a:rPr>
              <a:t> </a:t>
            </a:r>
            <a:r>
              <a:rPr lang="en-US" sz="2800" b="1" spc="-10" dirty="0">
                <a:solidFill>
                  <a:schemeClr val="accent6"/>
                </a:solidFill>
                <a:latin typeface="Times New Roman" panose="02020603050405020304" pitchFamily="18" charset="0"/>
                <a:cs typeface="Times New Roman" panose="02020603050405020304" pitchFamily="18" charset="0"/>
              </a:rPr>
              <a:t>Medicaid?</a:t>
            </a:r>
            <a:endParaRPr lang="en-US" sz="2800" b="1" dirty="0">
              <a:solidFill>
                <a:schemeClr val="accent6"/>
              </a:solidFill>
              <a:latin typeface="Times New Roman" panose="02020603050405020304" pitchFamily="18" charset="0"/>
              <a:cs typeface="Times New Roman" panose="02020603050405020304" pitchFamily="18" charset="0"/>
            </a:endParaRPr>
          </a:p>
        </p:txBody>
      </p:sp>
      <p:sp>
        <p:nvSpPr>
          <p:cNvPr id="6" name="object 3">
            <a:extLst>
              <a:ext uri="{FF2B5EF4-FFF2-40B4-BE49-F238E27FC236}">
                <a16:creationId xmlns:a16="http://schemas.microsoft.com/office/drawing/2014/main" id="{C2CDFFC9-384E-C573-F5C0-F0B36DCD2E23}"/>
              </a:ext>
            </a:extLst>
          </p:cNvPr>
          <p:cNvSpPr txBox="1"/>
          <p:nvPr/>
        </p:nvSpPr>
        <p:spPr>
          <a:xfrm>
            <a:off x="403411" y="1761108"/>
            <a:ext cx="8011124" cy="4803879"/>
          </a:xfrm>
          <a:prstGeom prst="rect">
            <a:avLst/>
          </a:prstGeom>
        </p:spPr>
        <p:txBody>
          <a:bodyPr vert="horz" wrap="square" lIns="0" tIns="12700" rIns="0" bIns="0" rtlCol="0">
            <a:spAutoFit/>
          </a:bodyPr>
          <a:lstStyle/>
          <a:p>
            <a:pPr marL="355600" marR="5080" indent="-342900">
              <a:lnSpc>
                <a:spcPct val="100000"/>
              </a:lnSpc>
              <a:spcBef>
                <a:spcPts val="100"/>
              </a:spcBef>
              <a:buFont typeface="Arial" panose="020B0604020202020204" pitchFamily="34" charset="0"/>
              <a:buChar char="•"/>
            </a:pPr>
            <a:r>
              <a:rPr lang="en-US" sz="2400" spc="-10" dirty="0">
                <a:solidFill>
                  <a:srgbClr val="0F3B57"/>
                </a:solidFill>
                <a:latin typeface="Times New Roman" panose="02020603050405020304" pitchFamily="18" charset="0"/>
                <a:cs typeface="Times New Roman" panose="02020603050405020304" pitchFamily="18" charset="0"/>
              </a:rPr>
              <a:t>No.  </a:t>
            </a:r>
            <a:r>
              <a:rPr sz="2400" spc="-10" dirty="0">
                <a:solidFill>
                  <a:srgbClr val="0F3B57"/>
                </a:solidFill>
                <a:latin typeface="Times New Roman" panose="02020603050405020304" pitchFamily="18" charset="0"/>
                <a:cs typeface="Times New Roman" panose="02020603050405020304" pitchFamily="18" charset="0"/>
              </a:rPr>
              <a:t>Effective</a:t>
            </a:r>
            <a:r>
              <a:rPr sz="2400" spc="-4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January</a:t>
            </a:r>
            <a:r>
              <a:rPr sz="2400" spc="-4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1,</a:t>
            </a:r>
            <a:r>
              <a:rPr sz="2400" spc="-3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2022,</a:t>
            </a:r>
            <a:r>
              <a:rPr sz="2400" spc="-3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providers</a:t>
            </a:r>
            <a:r>
              <a:rPr sz="2400" spc="-3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and</a:t>
            </a:r>
            <a:r>
              <a:rPr sz="2400" spc="-4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facilities</a:t>
            </a:r>
            <a:r>
              <a:rPr sz="2400" spc="-3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are</a:t>
            </a:r>
            <a:r>
              <a:rPr sz="2400" spc="-3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required</a:t>
            </a:r>
            <a:r>
              <a:rPr sz="2400" spc="-3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to</a:t>
            </a:r>
            <a:r>
              <a:rPr sz="2400" spc="-4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provide</a:t>
            </a:r>
            <a:r>
              <a:rPr sz="2400" spc="-3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GFEs</a:t>
            </a:r>
            <a:r>
              <a:rPr sz="2400" spc="-3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to</a:t>
            </a:r>
            <a:r>
              <a:rPr sz="2400" spc="-4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uninsured</a:t>
            </a:r>
            <a:r>
              <a:rPr sz="2400" spc="-3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or</a:t>
            </a:r>
            <a:r>
              <a:rPr sz="2400" spc="-30"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self- </a:t>
            </a:r>
            <a:r>
              <a:rPr sz="2400" dirty="0">
                <a:solidFill>
                  <a:srgbClr val="0F3B57"/>
                </a:solidFill>
                <a:latin typeface="Times New Roman" panose="02020603050405020304" pitchFamily="18" charset="0"/>
                <a:cs typeface="Times New Roman" panose="02020603050405020304" pitchFamily="18" charset="0"/>
              </a:rPr>
              <a:t>pay</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individuals</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who</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schedule</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items</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or</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services</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or</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request</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an</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estimate.</a:t>
            </a:r>
            <a:r>
              <a:rPr sz="2400" spc="-30" dirty="0">
                <a:solidFill>
                  <a:srgbClr val="0F3B57"/>
                </a:solidFill>
                <a:latin typeface="Times New Roman" panose="02020603050405020304" pitchFamily="18" charset="0"/>
                <a:cs typeface="Times New Roman" panose="02020603050405020304" pitchFamily="18" charset="0"/>
              </a:rPr>
              <a:t> </a:t>
            </a:r>
            <a:endParaRPr lang="en-US" sz="2400" spc="-30" dirty="0">
              <a:solidFill>
                <a:srgbClr val="0F3B57"/>
              </a:solidFill>
              <a:latin typeface="Times New Roman" panose="02020603050405020304" pitchFamily="18" charset="0"/>
              <a:cs typeface="Times New Roman" panose="02020603050405020304" pitchFamily="18" charset="0"/>
            </a:endParaRPr>
          </a:p>
          <a:p>
            <a:pPr marL="12700" marR="5080">
              <a:lnSpc>
                <a:spcPct val="100000"/>
              </a:lnSpc>
              <a:spcBef>
                <a:spcPts val="100"/>
              </a:spcBef>
            </a:pPr>
            <a:endParaRPr lang="en-US" sz="1000" spc="-30" dirty="0">
              <a:solidFill>
                <a:srgbClr val="0F3B57"/>
              </a:solidFill>
              <a:latin typeface="Times New Roman" panose="02020603050405020304" pitchFamily="18" charset="0"/>
              <a:cs typeface="Times New Roman" panose="02020603050405020304" pitchFamily="18" charset="0"/>
            </a:endParaRPr>
          </a:p>
          <a:p>
            <a:pPr marL="355600" marR="5080" indent="-342900">
              <a:lnSpc>
                <a:spcPct val="100000"/>
              </a:lnSpc>
              <a:spcBef>
                <a:spcPts val="100"/>
              </a:spcBef>
              <a:buFont typeface="Arial" panose="020B0604020202020204" pitchFamily="34" charset="0"/>
              <a:buChar char="•"/>
            </a:pPr>
            <a:r>
              <a:rPr sz="2400" dirty="0">
                <a:solidFill>
                  <a:srgbClr val="0F3B57"/>
                </a:solidFill>
                <a:latin typeface="Times New Roman" panose="02020603050405020304" pitchFamily="18" charset="0"/>
                <a:cs typeface="Times New Roman" panose="02020603050405020304" pitchFamily="18" charset="0"/>
              </a:rPr>
              <a:t>An</a:t>
            </a:r>
            <a:r>
              <a:rPr sz="2400" spc="-20"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uninsured</a:t>
            </a:r>
            <a:r>
              <a:rPr sz="2400" b="1" spc="-2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individual</a:t>
            </a:r>
            <a:r>
              <a:rPr sz="2400" b="1" spc="-20" dirty="0">
                <a:solidFill>
                  <a:srgbClr val="0F3B57"/>
                </a:solidFill>
                <a:latin typeface="Times New Roman" panose="02020603050405020304" pitchFamily="18" charset="0"/>
                <a:cs typeface="Times New Roman" panose="02020603050405020304" pitchFamily="18" charset="0"/>
              </a:rPr>
              <a:t> </a:t>
            </a:r>
            <a:r>
              <a:rPr sz="2400" spc="-25" dirty="0">
                <a:solidFill>
                  <a:srgbClr val="0F3B57"/>
                </a:solidFill>
                <a:latin typeface="Times New Roman" panose="02020603050405020304" pitchFamily="18" charset="0"/>
                <a:cs typeface="Times New Roman" panose="02020603050405020304" pitchFamily="18" charset="0"/>
              </a:rPr>
              <a:t>is</a:t>
            </a:r>
            <a:r>
              <a:rPr lang="en-US" sz="2400" spc="-25" dirty="0">
                <a:solidFill>
                  <a:srgbClr val="0F3B57"/>
                </a:solidFill>
                <a:latin typeface="Times New Roman" panose="02020603050405020304" pitchFamily="18" charset="0"/>
                <a:cs typeface="Times New Roman" panose="02020603050405020304" pitchFamily="18" charset="0"/>
              </a:rPr>
              <a:t> one who is not enrolled in a group health plan, or group or individual health insurance coverage, or a Federal health care program, or a Federal Employees Health Benefit (FEHB) program health benefits plan. </a:t>
            </a:r>
          </a:p>
          <a:p>
            <a:pPr marL="12700" marR="5080">
              <a:lnSpc>
                <a:spcPct val="100000"/>
              </a:lnSpc>
              <a:spcBef>
                <a:spcPts val="100"/>
              </a:spcBef>
            </a:pPr>
            <a:endParaRPr lang="en-US" sz="1000" spc="-25" dirty="0">
              <a:solidFill>
                <a:srgbClr val="0F3B57"/>
              </a:solidFill>
              <a:latin typeface="Times New Roman" panose="02020603050405020304" pitchFamily="18" charset="0"/>
              <a:cs typeface="Times New Roman" panose="02020603050405020304" pitchFamily="18" charset="0"/>
            </a:endParaRPr>
          </a:p>
          <a:p>
            <a:pPr marL="355600" marR="5080" indent="-342900">
              <a:lnSpc>
                <a:spcPct val="100000"/>
              </a:lnSpc>
              <a:spcBef>
                <a:spcPts val="100"/>
              </a:spcBef>
              <a:buFont typeface="Arial" panose="020B0604020202020204" pitchFamily="34" charset="0"/>
              <a:buChar char="•"/>
            </a:pPr>
            <a:r>
              <a:rPr lang="en-US" sz="2400" spc="-25" dirty="0">
                <a:solidFill>
                  <a:srgbClr val="0F3B57"/>
                </a:solidFill>
                <a:latin typeface="Times New Roman" panose="02020603050405020304" pitchFamily="18" charset="0"/>
                <a:cs typeface="Times New Roman" panose="02020603050405020304" pitchFamily="18" charset="0"/>
              </a:rPr>
              <a:t>A </a:t>
            </a:r>
            <a:r>
              <a:rPr lang="en-US" sz="2400" b="1" spc="-25" dirty="0">
                <a:solidFill>
                  <a:srgbClr val="0F3B57"/>
                </a:solidFill>
                <a:latin typeface="Times New Roman" panose="02020603050405020304" pitchFamily="18" charset="0"/>
                <a:cs typeface="Times New Roman" panose="02020603050405020304" pitchFamily="18" charset="0"/>
              </a:rPr>
              <a:t>self-pay individual </a:t>
            </a:r>
            <a:r>
              <a:rPr lang="en-US" sz="2400" spc="-25" dirty="0">
                <a:solidFill>
                  <a:srgbClr val="0F3B57"/>
                </a:solidFill>
                <a:latin typeface="Times New Roman" panose="02020603050405020304" pitchFamily="18" charset="0"/>
                <a:cs typeface="Times New Roman" panose="02020603050405020304" pitchFamily="18" charset="0"/>
              </a:rPr>
              <a:t>is one who is enrolled in, but who is not seeking to have a claim submitted to their group health plan, health insurance coverage, or FEHB program health benefits plan for the item or service being schedule or for which GFE is requested.</a:t>
            </a:r>
            <a:endParaRPr sz="2400" dirty="0">
              <a:solidFill>
                <a:srgbClr val="0F3B5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5595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E3C04F-47DB-17F6-219B-3347BB5DD03D}"/>
              </a:ext>
            </a:extLst>
          </p:cNvPr>
          <p:cNvSpPr txBox="1"/>
          <p:nvPr/>
        </p:nvSpPr>
        <p:spPr>
          <a:xfrm>
            <a:off x="403411" y="368862"/>
            <a:ext cx="8337177" cy="1384995"/>
          </a:xfrm>
          <a:prstGeom prst="rect">
            <a:avLst/>
          </a:prstGeom>
          <a:noFill/>
        </p:spPr>
        <p:txBody>
          <a:bodyPr wrap="square" rtlCol="0">
            <a:spAutoFit/>
          </a:bodyPr>
          <a:lstStyle/>
          <a:p>
            <a:r>
              <a:rPr lang="en-US" sz="2800" b="1" dirty="0">
                <a:solidFill>
                  <a:schemeClr val="accent6"/>
                </a:solidFill>
                <a:latin typeface="Times New Roman" panose="02020603050405020304" pitchFamily="18" charset="0"/>
                <a:cs typeface="Times New Roman" panose="02020603050405020304" pitchFamily="18" charset="0"/>
              </a:rPr>
              <a:t>Do</a:t>
            </a:r>
            <a:r>
              <a:rPr lang="en-US" sz="2800" b="1" spc="-35" dirty="0">
                <a:solidFill>
                  <a:schemeClr val="accent6"/>
                </a:solidFill>
                <a:latin typeface="Times New Roman" panose="02020603050405020304" pitchFamily="18" charset="0"/>
                <a:cs typeface="Times New Roman" panose="02020603050405020304" pitchFamily="18" charset="0"/>
              </a:rPr>
              <a:t> </a:t>
            </a:r>
            <a:r>
              <a:rPr lang="en-US" sz="2800" b="1" spc="-10" dirty="0">
                <a:solidFill>
                  <a:schemeClr val="accent6"/>
                </a:solidFill>
                <a:latin typeface="Times New Roman" panose="02020603050405020304" pitchFamily="18" charset="0"/>
                <a:cs typeface="Times New Roman" panose="02020603050405020304" pitchFamily="18" charset="0"/>
              </a:rPr>
              <a:t>providers</a:t>
            </a:r>
            <a:r>
              <a:rPr lang="en-US" sz="2800" b="1" spc="-15" dirty="0">
                <a:solidFill>
                  <a:schemeClr val="accent6"/>
                </a:solidFill>
                <a:latin typeface="Times New Roman" panose="02020603050405020304" pitchFamily="18" charset="0"/>
                <a:cs typeface="Times New Roman" panose="02020603050405020304" pitchFamily="18" charset="0"/>
              </a:rPr>
              <a:t> </a:t>
            </a:r>
            <a:r>
              <a:rPr lang="en-US" sz="2800" b="1" dirty="0">
                <a:solidFill>
                  <a:schemeClr val="accent6"/>
                </a:solidFill>
                <a:latin typeface="Times New Roman" panose="02020603050405020304" pitchFamily="18" charset="0"/>
                <a:cs typeface="Times New Roman" panose="02020603050405020304" pitchFamily="18" charset="0"/>
              </a:rPr>
              <a:t>or</a:t>
            </a:r>
            <a:r>
              <a:rPr lang="en-US" sz="2800" b="1" spc="-25" dirty="0">
                <a:solidFill>
                  <a:schemeClr val="accent6"/>
                </a:solidFill>
                <a:latin typeface="Times New Roman" panose="02020603050405020304" pitchFamily="18" charset="0"/>
                <a:cs typeface="Times New Roman" panose="02020603050405020304" pitchFamily="18" charset="0"/>
              </a:rPr>
              <a:t> </a:t>
            </a:r>
            <a:r>
              <a:rPr lang="en-US" sz="2800" b="1" dirty="0">
                <a:solidFill>
                  <a:schemeClr val="accent6"/>
                </a:solidFill>
                <a:latin typeface="Times New Roman" panose="02020603050405020304" pitchFamily="18" charset="0"/>
                <a:cs typeface="Times New Roman" panose="02020603050405020304" pitchFamily="18" charset="0"/>
              </a:rPr>
              <a:t>facilities</a:t>
            </a:r>
            <a:r>
              <a:rPr lang="en-US" sz="2800" b="1" spc="-15" dirty="0">
                <a:solidFill>
                  <a:schemeClr val="accent6"/>
                </a:solidFill>
                <a:latin typeface="Times New Roman" panose="02020603050405020304" pitchFamily="18" charset="0"/>
                <a:cs typeface="Times New Roman" panose="02020603050405020304" pitchFamily="18" charset="0"/>
              </a:rPr>
              <a:t> </a:t>
            </a:r>
            <a:r>
              <a:rPr lang="en-US" sz="2800" b="1" dirty="0">
                <a:solidFill>
                  <a:schemeClr val="accent6"/>
                </a:solidFill>
                <a:latin typeface="Times New Roman" panose="02020603050405020304" pitchFamily="18" charset="0"/>
                <a:cs typeface="Times New Roman" panose="02020603050405020304" pitchFamily="18" charset="0"/>
              </a:rPr>
              <a:t>need</a:t>
            </a:r>
            <a:r>
              <a:rPr lang="en-US" sz="2800" b="1" spc="-20" dirty="0">
                <a:solidFill>
                  <a:schemeClr val="accent6"/>
                </a:solidFill>
                <a:latin typeface="Times New Roman" panose="02020603050405020304" pitchFamily="18" charset="0"/>
                <a:cs typeface="Times New Roman" panose="02020603050405020304" pitchFamily="18" charset="0"/>
              </a:rPr>
              <a:t> </a:t>
            </a:r>
            <a:r>
              <a:rPr lang="en-US" sz="2800" b="1" dirty="0">
                <a:solidFill>
                  <a:schemeClr val="accent6"/>
                </a:solidFill>
                <a:latin typeface="Times New Roman" panose="02020603050405020304" pitchFamily="18" charset="0"/>
                <a:cs typeface="Times New Roman" panose="02020603050405020304" pitchFamily="18" charset="0"/>
              </a:rPr>
              <a:t>to</a:t>
            </a:r>
            <a:r>
              <a:rPr lang="en-US" sz="2800" b="1" spc="-25" dirty="0">
                <a:solidFill>
                  <a:schemeClr val="accent6"/>
                </a:solidFill>
                <a:latin typeface="Times New Roman" panose="02020603050405020304" pitchFamily="18" charset="0"/>
                <a:cs typeface="Times New Roman" panose="02020603050405020304" pitchFamily="18" charset="0"/>
              </a:rPr>
              <a:t> </a:t>
            </a:r>
            <a:r>
              <a:rPr lang="en-US" sz="2800" b="1" spc="-10" dirty="0">
                <a:solidFill>
                  <a:schemeClr val="accent6"/>
                </a:solidFill>
                <a:latin typeface="Times New Roman" panose="02020603050405020304" pitchFamily="18" charset="0"/>
                <a:cs typeface="Times New Roman" panose="02020603050405020304" pitchFamily="18" charset="0"/>
              </a:rPr>
              <a:t>provide</a:t>
            </a:r>
            <a:r>
              <a:rPr lang="en-US" sz="2800" b="1" spc="-15" dirty="0">
                <a:solidFill>
                  <a:schemeClr val="accent6"/>
                </a:solidFill>
                <a:latin typeface="Times New Roman" panose="02020603050405020304" pitchFamily="18" charset="0"/>
                <a:cs typeface="Times New Roman" panose="02020603050405020304" pitchFamily="18" charset="0"/>
              </a:rPr>
              <a:t> </a:t>
            </a:r>
            <a:r>
              <a:rPr lang="en-US" sz="2800" b="1" dirty="0">
                <a:solidFill>
                  <a:schemeClr val="accent6"/>
                </a:solidFill>
                <a:latin typeface="Times New Roman" panose="02020603050405020304" pitchFamily="18" charset="0"/>
                <a:cs typeface="Times New Roman" panose="02020603050405020304" pitchFamily="18" charset="0"/>
              </a:rPr>
              <a:t>GFEs</a:t>
            </a:r>
            <a:r>
              <a:rPr lang="en-US" sz="2800" b="1" spc="-20" dirty="0">
                <a:solidFill>
                  <a:schemeClr val="accent6"/>
                </a:solidFill>
                <a:latin typeface="Times New Roman" panose="02020603050405020304" pitchFamily="18" charset="0"/>
                <a:cs typeface="Times New Roman" panose="02020603050405020304" pitchFamily="18" charset="0"/>
              </a:rPr>
              <a:t> </a:t>
            </a:r>
            <a:r>
              <a:rPr lang="en-US" sz="2800" b="1" dirty="0">
                <a:solidFill>
                  <a:schemeClr val="accent6"/>
                </a:solidFill>
                <a:latin typeface="Times New Roman" panose="02020603050405020304" pitchFamily="18" charset="0"/>
                <a:cs typeface="Times New Roman" panose="02020603050405020304" pitchFamily="18" charset="0"/>
              </a:rPr>
              <a:t>to</a:t>
            </a:r>
            <a:r>
              <a:rPr lang="en-US" sz="2800" b="1" spc="-20" dirty="0">
                <a:solidFill>
                  <a:schemeClr val="accent6"/>
                </a:solidFill>
                <a:latin typeface="Times New Roman" panose="02020603050405020304" pitchFamily="18" charset="0"/>
                <a:cs typeface="Times New Roman" panose="02020603050405020304" pitchFamily="18" charset="0"/>
              </a:rPr>
              <a:t> </a:t>
            </a:r>
            <a:r>
              <a:rPr lang="en-US" sz="2800" b="1" dirty="0">
                <a:solidFill>
                  <a:schemeClr val="accent6"/>
                </a:solidFill>
                <a:latin typeface="Times New Roman" panose="02020603050405020304" pitchFamily="18" charset="0"/>
                <a:cs typeface="Times New Roman" panose="02020603050405020304" pitchFamily="18" charset="0"/>
              </a:rPr>
              <a:t>all</a:t>
            </a:r>
            <a:r>
              <a:rPr lang="en-US" sz="2800" b="1" spc="-20" dirty="0">
                <a:solidFill>
                  <a:schemeClr val="accent6"/>
                </a:solidFill>
                <a:latin typeface="Times New Roman" panose="02020603050405020304" pitchFamily="18" charset="0"/>
                <a:cs typeface="Times New Roman" panose="02020603050405020304" pitchFamily="18" charset="0"/>
              </a:rPr>
              <a:t> </a:t>
            </a:r>
            <a:r>
              <a:rPr lang="en-US" sz="2800" b="1" spc="-10" dirty="0">
                <a:solidFill>
                  <a:schemeClr val="accent6"/>
                </a:solidFill>
                <a:latin typeface="Times New Roman" panose="02020603050405020304" pitchFamily="18" charset="0"/>
                <a:cs typeface="Times New Roman" panose="02020603050405020304" pitchFamily="18" charset="0"/>
              </a:rPr>
              <a:t>individuals,</a:t>
            </a:r>
            <a:r>
              <a:rPr lang="en-US" sz="2800" b="1" spc="-245" dirty="0">
                <a:solidFill>
                  <a:schemeClr val="accent6"/>
                </a:solidFill>
                <a:latin typeface="Times New Roman" panose="02020603050405020304" pitchFamily="18" charset="0"/>
                <a:cs typeface="Times New Roman" panose="02020603050405020304" pitchFamily="18" charset="0"/>
              </a:rPr>
              <a:t> </a:t>
            </a:r>
            <a:r>
              <a:rPr lang="en-US" sz="2800" b="1" dirty="0">
                <a:solidFill>
                  <a:schemeClr val="accent6"/>
                </a:solidFill>
                <a:latin typeface="Times New Roman" panose="02020603050405020304" pitchFamily="18" charset="0"/>
                <a:cs typeface="Times New Roman" panose="02020603050405020304" pitchFamily="18" charset="0"/>
              </a:rPr>
              <a:t>for</a:t>
            </a:r>
            <a:r>
              <a:rPr lang="en-US" sz="2800" b="1" spc="-20" dirty="0">
                <a:solidFill>
                  <a:schemeClr val="accent6"/>
                </a:solidFill>
                <a:latin typeface="Times New Roman" panose="02020603050405020304" pitchFamily="18" charset="0"/>
                <a:cs typeface="Times New Roman" panose="02020603050405020304" pitchFamily="18" charset="0"/>
              </a:rPr>
              <a:t> </a:t>
            </a:r>
            <a:r>
              <a:rPr lang="en-US" sz="2800" b="1" spc="-10" dirty="0">
                <a:solidFill>
                  <a:schemeClr val="accent6"/>
                </a:solidFill>
                <a:latin typeface="Times New Roman" panose="02020603050405020304" pitchFamily="18" charset="0"/>
                <a:cs typeface="Times New Roman" panose="02020603050405020304" pitchFamily="18" charset="0"/>
              </a:rPr>
              <a:t>instance, </a:t>
            </a:r>
            <a:r>
              <a:rPr lang="en-US" sz="2800" b="1" dirty="0">
                <a:solidFill>
                  <a:schemeClr val="accent6"/>
                </a:solidFill>
                <a:latin typeface="Times New Roman" panose="02020603050405020304" pitchFamily="18" charset="0"/>
                <a:cs typeface="Times New Roman" panose="02020603050405020304" pitchFamily="18" charset="0"/>
              </a:rPr>
              <a:t>patients</a:t>
            </a:r>
            <a:r>
              <a:rPr lang="en-US" sz="2800" b="1" spc="-35" dirty="0">
                <a:solidFill>
                  <a:schemeClr val="accent6"/>
                </a:solidFill>
                <a:latin typeface="Times New Roman" panose="02020603050405020304" pitchFamily="18" charset="0"/>
                <a:cs typeface="Times New Roman" panose="02020603050405020304" pitchFamily="18" charset="0"/>
              </a:rPr>
              <a:t> </a:t>
            </a:r>
            <a:r>
              <a:rPr lang="en-US" sz="2800" b="1" dirty="0">
                <a:solidFill>
                  <a:schemeClr val="accent6"/>
                </a:solidFill>
                <a:latin typeface="Times New Roman" panose="02020603050405020304" pitchFamily="18" charset="0"/>
                <a:cs typeface="Times New Roman" panose="02020603050405020304" pitchFamily="18" charset="0"/>
              </a:rPr>
              <a:t>with</a:t>
            </a:r>
            <a:r>
              <a:rPr lang="en-US" sz="2800" b="1" spc="-25" dirty="0">
                <a:solidFill>
                  <a:schemeClr val="accent6"/>
                </a:solidFill>
                <a:latin typeface="Times New Roman" panose="02020603050405020304" pitchFamily="18" charset="0"/>
                <a:cs typeface="Times New Roman" panose="02020603050405020304" pitchFamily="18" charset="0"/>
              </a:rPr>
              <a:t> </a:t>
            </a:r>
            <a:r>
              <a:rPr lang="en-US" sz="2800" b="1" dirty="0">
                <a:solidFill>
                  <a:schemeClr val="accent6"/>
                </a:solidFill>
                <a:latin typeface="Times New Roman" panose="02020603050405020304" pitchFamily="18" charset="0"/>
                <a:cs typeface="Times New Roman" panose="02020603050405020304" pitchFamily="18" charset="0"/>
              </a:rPr>
              <a:t>Medicare</a:t>
            </a:r>
            <a:r>
              <a:rPr lang="en-US" sz="2800" b="1" spc="-20" dirty="0">
                <a:solidFill>
                  <a:schemeClr val="accent6"/>
                </a:solidFill>
                <a:latin typeface="Times New Roman" panose="02020603050405020304" pitchFamily="18" charset="0"/>
                <a:cs typeface="Times New Roman" panose="02020603050405020304" pitchFamily="18" charset="0"/>
              </a:rPr>
              <a:t> </a:t>
            </a:r>
            <a:r>
              <a:rPr lang="en-US" sz="2800" b="1" dirty="0">
                <a:solidFill>
                  <a:schemeClr val="accent6"/>
                </a:solidFill>
                <a:latin typeface="Times New Roman" panose="02020603050405020304" pitchFamily="18" charset="0"/>
                <a:cs typeface="Times New Roman" panose="02020603050405020304" pitchFamily="18" charset="0"/>
              </a:rPr>
              <a:t>or</a:t>
            </a:r>
            <a:r>
              <a:rPr lang="en-US" sz="2800" b="1" spc="-25" dirty="0">
                <a:solidFill>
                  <a:schemeClr val="accent6"/>
                </a:solidFill>
                <a:latin typeface="Times New Roman" panose="02020603050405020304" pitchFamily="18" charset="0"/>
                <a:cs typeface="Times New Roman" panose="02020603050405020304" pitchFamily="18" charset="0"/>
              </a:rPr>
              <a:t> </a:t>
            </a:r>
            <a:r>
              <a:rPr lang="en-US" sz="2800" b="1" spc="-10" dirty="0">
                <a:solidFill>
                  <a:schemeClr val="accent6"/>
                </a:solidFill>
                <a:latin typeface="Times New Roman" panose="02020603050405020304" pitchFamily="18" charset="0"/>
                <a:cs typeface="Times New Roman" panose="02020603050405020304" pitchFamily="18" charset="0"/>
              </a:rPr>
              <a:t>Medicaid?</a:t>
            </a:r>
            <a:endParaRPr lang="en-US" sz="2800" b="1" dirty="0">
              <a:solidFill>
                <a:schemeClr val="accent6"/>
              </a:solidFill>
              <a:latin typeface="Times New Roman" panose="02020603050405020304" pitchFamily="18" charset="0"/>
              <a:cs typeface="Times New Roman" panose="02020603050405020304" pitchFamily="18" charset="0"/>
            </a:endParaRPr>
          </a:p>
        </p:txBody>
      </p:sp>
      <p:sp>
        <p:nvSpPr>
          <p:cNvPr id="6" name="object 3">
            <a:extLst>
              <a:ext uri="{FF2B5EF4-FFF2-40B4-BE49-F238E27FC236}">
                <a16:creationId xmlns:a16="http://schemas.microsoft.com/office/drawing/2014/main" id="{C2CDFFC9-384E-C573-F5C0-F0B36DCD2E23}"/>
              </a:ext>
            </a:extLst>
          </p:cNvPr>
          <p:cNvSpPr txBox="1"/>
          <p:nvPr/>
        </p:nvSpPr>
        <p:spPr>
          <a:xfrm>
            <a:off x="403411" y="1722610"/>
            <a:ext cx="7672077" cy="2254463"/>
          </a:xfrm>
          <a:prstGeom prst="rect">
            <a:avLst/>
          </a:prstGeom>
        </p:spPr>
        <p:txBody>
          <a:bodyPr vert="horz" wrap="square" lIns="0" tIns="12700" rIns="0" bIns="0" rtlCol="0">
            <a:spAutoFit/>
          </a:bodyPr>
          <a:lstStyle/>
          <a:p>
            <a:pPr marL="355600" marR="5080" indent="-342900">
              <a:lnSpc>
                <a:spcPct val="100000"/>
              </a:lnSpc>
              <a:spcBef>
                <a:spcPts val="100"/>
              </a:spcBef>
              <a:buFont typeface="Arial" panose="020B0604020202020204" pitchFamily="34" charset="0"/>
              <a:buChar char="•"/>
            </a:pPr>
            <a:endParaRPr lang="en-US" sz="2400" spc="-25" dirty="0">
              <a:solidFill>
                <a:srgbClr val="0F3B57"/>
              </a:solidFill>
              <a:latin typeface="Times New Roman" panose="02020603050405020304" pitchFamily="18" charset="0"/>
              <a:cs typeface="Times New Roman" panose="02020603050405020304" pitchFamily="18" charset="0"/>
            </a:endParaRPr>
          </a:p>
          <a:p>
            <a:pPr marL="355600" marR="5080" indent="-342900">
              <a:lnSpc>
                <a:spcPct val="100000"/>
              </a:lnSpc>
              <a:spcBef>
                <a:spcPts val="100"/>
              </a:spcBef>
              <a:buFont typeface="Arial" panose="020B0604020202020204" pitchFamily="34" charset="0"/>
              <a:buChar char="•"/>
            </a:pPr>
            <a:r>
              <a:rPr lang="en-US" sz="2400" spc="-25" dirty="0">
                <a:solidFill>
                  <a:srgbClr val="0F3B57"/>
                </a:solidFill>
                <a:latin typeface="Times New Roman" panose="02020603050405020304" pitchFamily="18" charset="0"/>
                <a:cs typeface="Times New Roman" panose="02020603050405020304" pitchFamily="18" charset="0"/>
              </a:rPr>
              <a:t>Under the No Surprises Act statute, providers and facilities </a:t>
            </a:r>
            <a:r>
              <a:rPr lang="en-US" sz="2400" b="1" spc="-25" dirty="0">
                <a:solidFill>
                  <a:srgbClr val="0F3B57"/>
                </a:solidFill>
                <a:latin typeface="Times New Roman" panose="02020603050405020304" pitchFamily="18" charset="0"/>
                <a:cs typeface="Times New Roman" panose="02020603050405020304" pitchFamily="18" charset="0"/>
              </a:rPr>
              <a:t>are generally not required to provide GFEs to individuals insured under Medicare, Medicaid, or other federal health care program. </a:t>
            </a:r>
          </a:p>
          <a:p>
            <a:pPr marL="12700" marR="5080">
              <a:lnSpc>
                <a:spcPct val="100000"/>
              </a:lnSpc>
              <a:spcBef>
                <a:spcPts val="100"/>
              </a:spcBef>
            </a:pPr>
            <a:r>
              <a:rPr lang="en-US" sz="2400" b="1" spc="-25" dirty="0">
                <a:solidFill>
                  <a:srgbClr val="0F3B57"/>
                </a:solidFill>
                <a:latin typeface="Times New Roman" panose="02020603050405020304" pitchFamily="18" charset="0"/>
                <a:cs typeface="Times New Roman" panose="02020603050405020304" pitchFamily="18" charset="0"/>
              </a:rPr>
              <a:t>		</a:t>
            </a:r>
            <a:r>
              <a:rPr lang="en-US" spc="-25" dirty="0">
                <a:solidFill>
                  <a:srgbClr val="0F3B57"/>
                </a:solidFill>
                <a:latin typeface="Times New Roman" panose="02020603050405020304" pitchFamily="18" charset="0"/>
                <a:cs typeface="Times New Roman" panose="02020603050405020304" pitchFamily="18" charset="0"/>
              </a:rPr>
              <a:t>from HHS FAQs for GFEs, Part 1</a:t>
            </a:r>
            <a:endParaRPr dirty="0">
              <a:solidFill>
                <a:srgbClr val="0F3B5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1499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F45A2-DB48-2386-FEFE-1105AE4EFB66}"/>
              </a:ext>
            </a:extLst>
          </p:cNvPr>
          <p:cNvSpPr>
            <a:spLocks noGrp="1"/>
          </p:cNvSpPr>
          <p:nvPr>
            <p:ph type="title"/>
          </p:nvPr>
        </p:nvSpPr>
        <p:spPr>
          <a:xfrm>
            <a:off x="589256" y="422987"/>
            <a:ext cx="8229600" cy="1596701"/>
          </a:xfrm>
        </p:spPr>
        <p:txBody>
          <a:bodyPr/>
          <a:lstStyle/>
          <a:p>
            <a:pPr marR="5080">
              <a:spcBef>
                <a:spcPts val="0"/>
              </a:spcBef>
            </a:pPr>
            <a:r>
              <a:rPr lang="en-US" sz="2800" b="1" dirty="0">
                <a:solidFill>
                  <a:schemeClr val="accent6"/>
                </a:solidFill>
                <a:latin typeface="Times New Roman" panose="02020603050405020304" pitchFamily="18" charset="0"/>
                <a:cs typeface="Times New Roman" panose="02020603050405020304" pitchFamily="18" charset="0"/>
              </a:rPr>
              <a:t>How</a:t>
            </a:r>
            <a:r>
              <a:rPr lang="en-US" sz="2800" b="1" spc="-45" dirty="0">
                <a:solidFill>
                  <a:schemeClr val="accent6"/>
                </a:solidFill>
                <a:latin typeface="Times New Roman" panose="02020603050405020304" pitchFamily="18" charset="0"/>
                <a:cs typeface="Times New Roman" panose="02020603050405020304" pitchFamily="18" charset="0"/>
              </a:rPr>
              <a:t> </a:t>
            </a:r>
            <a:r>
              <a:rPr lang="en-US" sz="2800" b="1" dirty="0">
                <a:solidFill>
                  <a:schemeClr val="accent6"/>
                </a:solidFill>
                <a:latin typeface="Times New Roman" panose="02020603050405020304" pitchFamily="18" charset="0"/>
                <a:cs typeface="Times New Roman" panose="02020603050405020304" pitchFamily="18" charset="0"/>
              </a:rPr>
              <a:t>can</a:t>
            </a:r>
            <a:r>
              <a:rPr lang="en-US" sz="2800" b="1" spc="-30" dirty="0">
                <a:solidFill>
                  <a:schemeClr val="accent6"/>
                </a:solidFill>
                <a:latin typeface="Times New Roman" panose="02020603050405020304" pitchFamily="18" charset="0"/>
                <a:cs typeface="Times New Roman" panose="02020603050405020304" pitchFamily="18" charset="0"/>
              </a:rPr>
              <a:t> </a:t>
            </a:r>
            <a:r>
              <a:rPr lang="en-US" sz="2800" b="1" spc="-10" dirty="0">
                <a:solidFill>
                  <a:schemeClr val="accent6"/>
                </a:solidFill>
                <a:latin typeface="Times New Roman" panose="02020603050405020304" pitchFamily="18" charset="0"/>
                <a:cs typeface="Times New Roman" panose="02020603050405020304" pitchFamily="18" charset="0"/>
              </a:rPr>
              <a:t>providers</a:t>
            </a:r>
            <a:r>
              <a:rPr lang="en-US" sz="2800" b="1" spc="-35" dirty="0">
                <a:solidFill>
                  <a:schemeClr val="accent6"/>
                </a:solidFill>
                <a:latin typeface="Times New Roman" panose="02020603050405020304" pitchFamily="18" charset="0"/>
                <a:cs typeface="Times New Roman" panose="02020603050405020304" pitchFamily="18" charset="0"/>
              </a:rPr>
              <a:t> </a:t>
            </a:r>
            <a:r>
              <a:rPr lang="en-US" sz="2800" b="1" dirty="0">
                <a:solidFill>
                  <a:schemeClr val="accent6"/>
                </a:solidFill>
                <a:latin typeface="Times New Roman" panose="02020603050405020304" pitchFamily="18" charset="0"/>
                <a:cs typeface="Times New Roman" panose="02020603050405020304" pitchFamily="18" charset="0"/>
              </a:rPr>
              <a:t>or</a:t>
            </a:r>
            <a:r>
              <a:rPr lang="en-US" sz="2800" b="1" spc="-35" dirty="0">
                <a:solidFill>
                  <a:schemeClr val="accent6"/>
                </a:solidFill>
                <a:latin typeface="Times New Roman" panose="02020603050405020304" pitchFamily="18" charset="0"/>
                <a:cs typeface="Times New Roman" panose="02020603050405020304" pitchFamily="18" charset="0"/>
              </a:rPr>
              <a:t> </a:t>
            </a:r>
            <a:r>
              <a:rPr lang="en-US" sz="2800" b="1" dirty="0">
                <a:solidFill>
                  <a:schemeClr val="accent6"/>
                </a:solidFill>
                <a:latin typeface="Times New Roman" panose="02020603050405020304" pitchFamily="18" charset="0"/>
                <a:cs typeface="Times New Roman" panose="02020603050405020304" pitchFamily="18" charset="0"/>
              </a:rPr>
              <a:t>facilities</a:t>
            </a:r>
            <a:r>
              <a:rPr lang="en-US" sz="2800" b="1" spc="-30" dirty="0">
                <a:solidFill>
                  <a:schemeClr val="accent6"/>
                </a:solidFill>
                <a:latin typeface="Times New Roman" panose="02020603050405020304" pitchFamily="18" charset="0"/>
                <a:cs typeface="Times New Roman" panose="02020603050405020304" pitchFamily="18" charset="0"/>
              </a:rPr>
              <a:t> </a:t>
            </a:r>
            <a:r>
              <a:rPr lang="en-US" sz="2800" b="1" spc="-10" dirty="0">
                <a:solidFill>
                  <a:schemeClr val="accent6"/>
                </a:solidFill>
                <a:latin typeface="Times New Roman" panose="02020603050405020304" pitchFamily="18" charset="0"/>
                <a:cs typeface="Times New Roman" panose="02020603050405020304" pitchFamily="18" charset="0"/>
              </a:rPr>
              <a:t>provide</a:t>
            </a:r>
            <a:r>
              <a:rPr lang="en-US" sz="2800" b="1" spc="-35" dirty="0">
                <a:solidFill>
                  <a:schemeClr val="accent6"/>
                </a:solidFill>
                <a:latin typeface="Times New Roman" panose="02020603050405020304" pitchFamily="18" charset="0"/>
                <a:cs typeface="Times New Roman" panose="02020603050405020304" pitchFamily="18" charset="0"/>
              </a:rPr>
              <a:t> </a:t>
            </a:r>
            <a:r>
              <a:rPr lang="en-US" sz="2800" b="1" dirty="0">
                <a:solidFill>
                  <a:schemeClr val="accent6"/>
                </a:solidFill>
                <a:latin typeface="Times New Roman" panose="02020603050405020304" pitchFamily="18" charset="0"/>
                <a:cs typeface="Times New Roman" panose="02020603050405020304" pitchFamily="18" charset="0"/>
              </a:rPr>
              <a:t>a</a:t>
            </a:r>
            <a:r>
              <a:rPr lang="en-US" sz="2800" b="1" spc="-30" dirty="0">
                <a:solidFill>
                  <a:schemeClr val="accent6"/>
                </a:solidFill>
                <a:latin typeface="Times New Roman" panose="02020603050405020304" pitchFamily="18" charset="0"/>
                <a:cs typeface="Times New Roman" panose="02020603050405020304" pitchFamily="18" charset="0"/>
              </a:rPr>
              <a:t> </a:t>
            </a:r>
            <a:r>
              <a:rPr lang="en-US" sz="2800" b="1" dirty="0">
                <a:solidFill>
                  <a:schemeClr val="accent6"/>
                </a:solidFill>
                <a:latin typeface="Times New Roman" panose="02020603050405020304" pitchFamily="18" charset="0"/>
                <a:cs typeface="Times New Roman" panose="02020603050405020304" pitchFamily="18" charset="0"/>
              </a:rPr>
              <a:t>GFE</a:t>
            </a:r>
            <a:r>
              <a:rPr lang="en-US" sz="2800" b="1" spc="-30" dirty="0">
                <a:solidFill>
                  <a:schemeClr val="accent6"/>
                </a:solidFill>
                <a:latin typeface="Times New Roman" panose="02020603050405020304" pitchFamily="18" charset="0"/>
                <a:cs typeface="Times New Roman" panose="02020603050405020304" pitchFamily="18" charset="0"/>
              </a:rPr>
              <a:t> </a:t>
            </a:r>
            <a:r>
              <a:rPr lang="en-US" sz="2800" b="1" dirty="0">
                <a:solidFill>
                  <a:schemeClr val="accent6"/>
                </a:solidFill>
                <a:latin typeface="Times New Roman" panose="02020603050405020304" pitchFamily="18" charset="0"/>
                <a:cs typeface="Times New Roman" panose="02020603050405020304" pitchFamily="18" charset="0"/>
              </a:rPr>
              <a:t>to</a:t>
            </a:r>
            <a:r>
              <a:rPr lang="en-US" sz="2800" b="1" spc="-40" dirty="0">
                <a:solidFill>
                  <a:schemeClr val="accent6"/>
                </a:solidFill>
                <a:latin typeface="Times New Roman" panose="02020603050405020304" pitchFamily="18" charset="0"/>
                <a:cs typeface="Times New Roman" panose="02020603050405020304" pitchFamily="18" charset="0"/>
              </a:rPr>
              <a:t> </a:t>
            </a:r>
            <a:r>
              <a:rPr lang="en-US" sz="2800" b="1" dirty="0">
                <a:solidFill>
                  <a:schemeClr val="accent6"/>
                </a:solidFill>
                <a:latin typeface="Times New Roman" panose="02020603050405020304" pitchFamily="18" charset="0"/>
                <a:cs typeface="Times New Roman" panose="02020603050405020304" pitchFamily="18" charset="0"/>
              </a:rPr>
              <a:t>an</a:t>
            </a:r>
            <a:r>
              <a:rPr lang="en-US" sz="2800" b="1" spc="-30" dirty="0">
                <a:solidFill>
                  <a:schemeClr val="accent6"/>
                </a:solidFill>
                <a:latin typeface="Times New Roman" panose="02020603050405020304" pitchFamily="18" charset="0"/>
                <a:cs typeface="Times New Roman" panose="02020603050405020304" pitchFamily="18" charset="0"/>
              </a:rPr>
              <a:t> </a:t>
            </a:r>
            <a:r>
              <a:rPr lang="en-US" sz="2800" b="1" dirty="0">
                <a:solidFill>
                  <a:schemeClr val="accent6"/>
                </a:solidFill>
                <a:latin typeface="Times New Roman" panose="02020603050405020304" pitchFamily="18" charset="0"/>
                <a:cs typeface="Times New Roman" panose="02020603050405020304" pitchFamily="18" charset="0"/>
              </a:rPr>
              <a:t>uninsured</a:t>
            </a:r>
            <a:r>
              <a:rPr lang="en-US" sz="2800" b="1" spc="-30" dirty="0">
                <a:solidFill>
                  <a:schemeClr val="accent6"/>
                </a:solidFill>
                <a:latin typeface="Times New Roman" panose="02020603050405020304" pitchFamily="18" charset="0"/>
                <a:cs typeface="Times New Roman" panose="02020603050405020304" pitchFamily="18" charset="0"/>
              </a:rPr>
              <a:t> </a:t>
            </a:r>
            <a:r>
              <a:rPr lang="en-US" sz="2800" b="1" dirty="0">
                <a:solidFill>
                  <a:schemeClr val="accent6"/>
                </a:solidFill>
                <a:latin typeface="Times New Roman" panose="02020603050405020304" pitchFamily="18" charset="0"/>
                <a:cs typeface="Times New Roman" panose="02020603050405020304" pitchFamily="18" charset="0"/>
              </a:rPr>
              <a:t>or</a:t>
            </a:r>
            <a:r>
              <a:rPr lang="en-US" sz="2800" b="1" spc="-35" dirty="0">
                <a:solidFill>
                  <a:schemeClr val="accent6"/>
                </a:solidFill>
                <a:latin typeface="Times New Roman" panose="02020603050405020304" pitchFamily="18" charset="0"/>
                <a:cs typeface="Times New Roman" panose="02020603050405020304" pitchFamily="18" charset="0"/>
              </a:rPr>
              <a:t> </a:t>
            </a:r>
            <a:r>
              <a:rPr lang="en-US" sz="2800" b="1" spc="-10" dirty="0">
                <a:solidFill>
                  <a:schemeClr val="accent6"/>
                </a:solidFill>
                <a:latin typeface="Times New Roman" panose="02020603050405020304" pitchFamily="18" charset="0"/>
                <a:cs typeface="Times New Roman" panose="02020603050405020304" pitchFamily="18" charset="0"/>
              </a:rPr>
              <a:t>self-</a:t>
            </a:r>
            <a:r>
              <a:rPr lang="en-US" sz="2800" b="1" spc="-20" dirty="0">
                <a:solidFill>
                  <a:schemeClr val="accent6"/>
                </a:solidFill>
                <a:latin typeface="Times New Roman" panose="02020603050405020304" pitchFamily="18" charset="0"/>
                <a:cs typeface="Times New Roman" panose="02020603050405020304" pitchFamily="18" charset="0"/>
              </a:rPr>
              <a:t>pay </a:t>
            </a:r>
            <a:r>
              <a:rPr lang="en-US" sz="2800" b="1" dirty="0">
                <a:solidFill>
                  <a:schemeClr val="accent6"/>
                </a:solidFill>
                <a:latin typeface="Times New Roman" panose="02020603050405020304" pitchFamily="18" charset="0"/>
                <a:cs typeface="Times New Roman" panose="02020603050405020304" pitchFamily="18" charset="0"/>
              </a:rPr>
              <a:t>individual</a:t>
            </a:r>
            <a:r>
              <a:rPr lang="en-US" sz="2800" b="1" spc="-35" dirty="0">
                <a:solidFill>
                  <a:schemeClr val="accent6"/>
                </a:solidFill>
                <a:latin typeface="Times New Roman" panose="02020603050405020304" pitchFamily="18" charset="0"/>
                <a:cs typeface="Times New Roman" panose="02020603050405020304" pitchFamily="18" charset="0"/>
              </a:rPr>
              <a:t> </a:t>
            </a:r>
            <a:r>
              <a:rPr lang="en-US" sz="2800" b="1" dirty="0">
                <a:solidFill>
                  <a:schemeClr val="accent6"/>
                </a:solidFill>
                <a:latin typeface="Times New Roman" panose="02020603050405020304" pitchFamily="18" charset="0"/>
                <a:cs typeface="Times New Roman" panose="02020603050405020304" pitchFamily="18" charset="0"/>
              </a:rPr>
              <a:t>when</a:t>
            </a:r>
            <a:r>
              <a:rPr lang="en-US" sz="2800" b="1" spc="-20" dirty="0">
                <a:solidFill>
                  <a:schemeClr val="accent6"/>
                </a:solidFill>
                <a:latin typeface="Times New Roman" panose="02020603050405020304" pitchFamily="18" charset="0"/>
                <a:cs typeface="Times New Roman" panose="02020603050405020304" pitchFamily="18" charset="0"/>
              </a:rPr>
              <a:t> </a:t>
            </a:r>
            <a:r>
              <a:rPr lang="en-US" sz="2800" b="1" dirty="0">
                <a:solidFill>
                  <a:schemeClr val="accent6"/>
                </a:solidFill>
                <a:latin typeface="Times New Roman" panose="02020603050405020304" pitchFamily="18" charset="0"/>
                <a:cs typeface="Times New Roman" panose="02020603050405020304" pitchFamily="18" charset="0"/>
              </a:rPr>
              <a:t>the</a:t>
            </a:r>
            <a:r>
              <a:rPr lang="en-US" sz="2800" b="1" spc="-20" dirty="0">
                <a:solidFill>
                  <a:schemeClr val="accent6"/>
                </a:solidFill>
                <a:latin typeface="Times New Roman" panose="02020603050405020304" pitchFamily="18" charset="0"/>
                <a:cs typeface="Times New Roman" panose="02020603050405020304" pitchFamily="18" charset="0"/>
              </a:rPr>
              <a:t> </a:t>
            </a:r>
            <a:r>
              <a:rPr lang="en-US" sz="2800" b="1" dirty="0">
                <a:solidFill>
                  <a:schemeClr val="accent6"/>
                </a:solidFill>
                <a:latin typeface="Times New Roman" panose="02020603050405020304" pitchFamily="18" charset="0"/>
                <a:cs typeface="Times New Roman" panose="02020603050405020304" pitchFamily="18" charset="0"/>
              </a:rPr>
              <a:t>underlying</a:t>
            </a:r>
            <a:r>
              <a:rPr lang="en-US" sz="2800" b="1" spc="-25" dirty="0">
                <a:solidFill>
                  <a:schemeClr val="accent6"/>
                </a:solidFill>
                <a:latin typeface="Times New Roman" panose="02020603050405020304" pitchFamily="18" charset="0"/>
                <a:cs typeface="Times New Roman" panose="02020603050405020304" pitchFamily="18" charset="0"/>
              </a:rPr>
              <a:t> </a:t>
            </a:r>
            <a:r>
              <a:rPr lang="en-US" sz="2800" b="1" dirty="0">
                <a:solidFill>
                  <a:schemeClr val="accent6"/>
                </a:solidFill>
                <a:latin typeface="Times New Roman" panose="02020603050405020304" pitchFamily="18" charset="0"/>
                <a:cs typeface="Times New Roman" panose="02020603050405020304" pitchFamily="18" charset="0"/>
              </a:rPr>
              <a:t>complexity</a:t>
            </a:r>
            <a:r>
              <a:rPr lang="en-US" sz="2800" b="1" spc="-20" dirty="0">
                <a:solidFill>
                  <a:schemeClr val="accent6"/>
                </a:solidFill>
                <a:latin typeface="Times New Roman" panose="02020603050405020304" pitchFamily="18" charset="0"/>
                <a:cs typeface="Times New Roman" panose="02020603050405020304" pitchFamily="18" charset="0"/>
              </a:rPr>
              <a:t> </a:t>
            </a:r>
            <a:r>
              <a:rPr lang="en-US" sz="2800" b="1" dirty="0">
                <a:solidFill>
                  <a:schemeClr val="accent6"/>
                </a:solidFill>
                <a:latin typeface="Times New Roman" panose="02020603050405020304" pitchFamily="18" charset="0"/>
                <a:cs typeface="Times New Roman" panose="02020603050405020304" pitchFamily="18" charset="0"/>
              </a:rPr>
              <a:t>of</a:t>
            </a:r>
            <a:r>
              <a:rPr lang="en-US" sz="2800" b="1" spc="-20" dirty="0">
                <a:solidFill>
                  <a:schemeClr val="accent6"/>
                </a:solidFill>
                <a:latin typeface="Times New Roman" panose="02020603050405020304" pitchFamily="18" charset="0"/>
                <a:cs typeface="Times New Roman" panose="02020603050405020304" pitchFamily="18" charset="0"/>
              </a:rPr>
              <a:t> </a:t>
            </a:r>
            <a:r>
              <a:rPr lang="en-US" sz="2800" b="1" spc="-35" dirty="0">
                <a:solidFill>
                  <a:schemeClr val="accent6"/>
                </a:solidFill>
                <a:latin typeface="Times New Roman" panose="02020603050405020304" pitchFamily="18" charset="0"/>
                <a:cs typeface="Times New Roman" panose="02020603050405020304" pitchFamily="18" charset="0"/>
              </a:rPr>
              <a:t>an </a:t>
            </a:r>
            <a:r>
              <a:rPr lang="en-US" sz="2800" b="1" spc="-10" dirty="0">
                <a:solidFill>
                  <a:schemeClr val="accent6"/>
                </a:solidFill>
                <a:latin typeface="Times New Roman" panose="02020603050405020304" pitchFamily="18" charset="0"/>
                <a:cs typeface="Times New Roman" panose="02020603050405020304" pitchFamily="18" charset="0"/>
              </a:rPr>
              <a:t>individual’s</a:t>
            </a:r>
            <a:r>
              <a:rPr lang="en-US" sz="2800" b="1" spc="-60" dirty="0">
                <a:solidFill>
                  <a:schemeClr val="accent6"/>
                </a:solidFill>
                <a:latin typeface="Times New Roman" panose="02020603050405020304" pitchFamily="18" charset="0"/>
                <a:cs typeface="Times New Roman" panose="02020603050405020304" pitchFamily="18" charset="0"/>
              </a:rPr>
              <a:t> </a:t>
            </a:r>
            <a:r>
              <a:rPr lang="en-US" sz="2800" b="1" dirty="0">
                <a:solidFill>
                  <a:schemeClr val="accent6"/>
                </a:solidFill>
                <a:latin typeface="Times New Roman" panose="02020603050405020304" pitchFamily="18" charset="0"/>
                <a:cs typeface="Times New Roman" panose="02020603050405020304" pitchFamily="18" charset="0"/>
              </a:rPr>
              <a:t>condition</a:t>
            </a:r>
            <a:r>
              <a:rPr lang="en-US" sz="2800" b="1" spc="-45" dirty="0">
                <a:solidFill>
                  <a:schemeClr val="accent6"/>
                </a:solidFill>
                <a:latin typeface="Times New Roman" panose="02020603050405020304" pitchFamily="18" charset="0"/>
                <a:cs typeface="Times New Roman" panose="02020603050405020304" pitchFamily="18" charset="0"/>
              </a:rPr>
              <a:t> </a:t>
            </a:r>
            <a:r>
              <a:rPr lang="en-US" sz="2800" b="1" dirty="0">
                <a:solidFill>
                  <a:schemeClr val="accent6"/>
                </a:solidFill>
                <a:latin typeface="Times New Roman" panose="02020603050405020304" pitchFamily="18" charset="0"/>
                <a:cs typeface="Times New Roman" panose="02020603050405020304" pitchFamily="18" charset="0"/>
              </a:rPr>
              <a:t>is</a:t>
            </a:r>
            <a:r>
              <a:rPr lang="en-US" sz="2800" b="1" spc="-50" dirty="0">
                <a:solidFill>
                  <a:schemeClr val="accent6"/>
                </a:solidFill>
                <a:latin typeface="Times New Roman" panose="02020603050405020304" pitchFamily="18" charset="0"/>
                <a:cs typeface="Times New Roman" panose="02020603050405020304" pitchFamily="18" charset="0"/>
              </a:rPr>
              <a:t> </a:t>
            </a:r>
            <a:r>
              <a:rPr lang="en-US" sz="2800" b="1" dirty="0">
                <a:solidFill>
                  <a:schemeClr val="accent6"/>
                </a:solidFill>
                <a:latin typeface="Times New Roman" panose="02020603050405020304" pitchFamily="18" charset="0"/>
                <a:cs typeface="Times New Roman" panose="02020603050405020304" pitchFamily="18" charset="0"/>
              </a:rPr>
              <a:t>not</a:t>
            </a:r>
            <a:r>
              <a:rPr lang="en-US" sz="2800" b="1" spc="-45" dirty="0">
                <a:solidFill>
                  <a:schemeClr val="accent6"/>
                </a:solidFill>
                <a:latin typeface="Times New Roman" panose="02020603050405020304" pitchFamily="18" charset="0"/>
                <a:cs typeface="Times New Roman" panose="02020603050405020304" pitchFamily="18" charset="0"/>
              </a:rPr>
              <a:t> </a:t>
            </a:r>
            <a:r>
              <a:rPr lang="en-US" sz="2800" b="1" dirty="0">
                <a:solidFill>
                  <a:schemeClr val="accent6"/>
                </a:solidFill>
                <a:latin typeface="Times New Roman" panose="02020603050405020304" pitchFamily="18" charset="0"/>
                <a:cs typeface="Times New Roman" panose="02020603050405020304" pitchFamily="18" charset="0"/>
              </a:rPr>
              <a:t>yet</a:t>
            </a:r>
            <a:r>
              <a:rPr lang="en-US" sz="2800" b="1" spc="-45" dirty="0">
                <a:solidFill>
                  <a:schemeClr val="accent6"/>
                </a:solidFill>
                <a:latin typeface="Times New Roman" panose="02020603050405020304" pitchFamily="18" charset="0"/>
                <a:cs typeface="Times New Roman" panose="02020603050405020304" pitchFamily="18" charset="0"/>
              </a:rPr>
              <a:t> </a:t>
            </a:r>
            <a:r>
              <a:rPr lang="en-US" sz="2800" b="1" spc="-10" dirty="0">
                <a:solidFill>
                  <a:schemeClr val="accent6"/>
                </a:solidFill>
                <a:latin typeface="Times New Roman" panose="02020603050405020304" pitchFamily="18" charset="0"/>
                <a:cs typeface="Times New Roman" panose="02020603050405020304" pitchFamily="18" charset="0"/>
              </a:rPr>
              <a:t>known?</a:t>
            </a:r>
            <a:endParaRPr lang="en-US" dirty="0">
              <a:solidFill>
                <a:schemeClr val="accent6"/>
              </a:solidFill>
              <a:latin typeface="Times New Roman" panose="02020603050405020304" pitchFamily="18" charset="0"/>
              <a:cs typeface="Times New Roman" panose="02020603050405020304" pitchFamily="18" charset="0"/>
            </a:endParaRPr>
          </a:p>
        </p:txBody>
      </p:sp>
      <p:sp>
        <p:nvSpPr>
          <p:cNvPr id="4" name="object 4">
            <a:extLst>
              <a:ext uri="{FF2B5EF4-FFF2-40B4-BE49-F238E27FC236}">
                <a16:creationId xmlns:a16="http://schemas.microsoft.com/office/drawing/2014/main" id="{222F0CA6-81BC-7D66-C235-4AD17A12494E}"/>
              </a:ext>
            </a:extLst>
          </p:cNvPr>
          <p:cNvSpPr txBox="1"/>
          <p:nvPr/>
        </p:nvSpPr>
        <p:spPr>
          <a:xfrm>
            <a:off x="589256" y="2358736"/>
            <a:ext cx="7650619" cy="3708708"/>
          </a:xfrm>
          <a:prstGeom prst="rect">
            <a:avLst/>
          </a:prstGeom>
        </p:spPr>
        <p:txBody>
          <a:bodyPr vert="horz" wrap="square" lIns="0" tIns="12700" rIns="0" bIns="0" rtlCol="0">
            <a:spAutoFit/>
          </a:bodyPr>
          <a:lstStyle/>
          <a:p>
            <a:pPr marL="355600" indent="-342900">
              <a:lnSpc>
                <a:spcPct val="100000"/>
              </a:lnSpc>
              <a:spcBef>
                <a:spcPts val="100"/>
              </a:spcBef>
              <a:buFont typeface="Arial" panose="020B0604020202020204" pitchFamily="34" charset="0"/>
              <a:buChar char="•"/>
              <a:tabLst>
                <a:tab pos="5838190" algn="l"/>
              </a:tabLst>
            </a:pPr>
            <a:r>
              <a:rPr sz="2400" dirty="0">
                <a:latin typeface="Times New Roman" panose="02020603050405020304" pitchFamily="18" charset="0"/>
                <a:cs typeface="Times New Roman" panose="02020603050405020304" pitchFamily="18" charset="0"/>
              </a:rPr>
              <a:t>GFE</a:t>
            </a:r>
            <a:r>
              <a:rPr sz="2400" spc="-2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must</a:t>
            </a:r>
            <a:r>
              <a:rPr sz="2400" spc="-1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include</a:t>
            </a:r>
            <a:r>
              <a:rPr sz="2400" spc="-1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items</a:t>
            </a:r>
            <a:r>
              <a:rPr sz="2400" spc="-1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or</a:t>
            </a:r>
            <a:r>
              <a:rPr sz="2400" spc="-10" dirty="0">
                <a:latin typeface="Times New Roman" panose="02020603050405020304" pitchFamily="18" charset="0"/>
                <a:cs typeface="Times New Roman" panose="02020603050405020304" pitchFamily="18" charset="0"/>
              </a:rPr>
              <a:t> services</a:t>
            </a:r>
            <a:r>
              <a:rPr lang="en-US" sz="2400" spc="-10" dirty="0">
                <a:latin typeface="Times New Roman" panose="02020603050405020304" pitchFamily="18" charset="0"/>
                <a:cs typeface="Times New Roman" panose="02020603050405020304" pitchFamily="18" charset="0"/>
              </a:rPr>
              <a:t> </a:t>
            </a:r>
            <a:r>
              <a:rPr lang="en-US" sz="2400" b="1" spc="-10" dirty="0">
                <a:solidFill>
                  <a:srgbClr val="FF0000"/>
                </a:solidFill>
                <a:latin typeface="Times New Roman" panose="02020603050405020304" pitchFamily="18" charset="0"/>
                <a:cs typeface="Times New Roman" panose="02020603050405020304" pitchFamily="18" charset="0"/>
              </a:rPr>
              <a:t>reasonably expected </a:t>
            </a:r>
            <a:r>
              <a:rPr sz="2400" dirty="0">
                <a:latin typeface="Times New Roman" panose="02020603050405020304" pitchFamily="18" charset="0"/>
                <a:cs typeface="Times New Roman" panose="02020603050405020304" pitchFamily="18" charset="0"/>
              </a:rPr>
              <a:t>to</a:t>
            </a:r>
            <a:r>
              <a:rPr sz="2400" spc="-2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be</a:t>
            </a:r>
            <a:r>
              <a:rPr sz="2400" spc="-1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furnished</a:t>
            </a:r>
            <a:r>
              <a:rPr sz="2400" spc="-1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for</a:t>
            </a:r>
            <a:r>
              <a:rPr sz="2400" spc="-1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the</a:t>
            </a:r>
            <a:r>
              <a:rPr sz="2400" spc="-1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primary</a:t>
            </a:r>
            <a:r>
              <a:rPr sz="2400" spc="-2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item</a:t>
            </a:r>
            <a:r>
              <a:rPr sz="2400" spc="-10" dirty="0">
                <a:latin typeface="Times New Roman" panose="02020603050405020304" pitchFamily="18" charset="0"/>
                <a:cs typeface="Times New Roman" panose="02020603050405020304" pitchFamily="18" charset="0"/>
              </a:rPr>
              <a:t> </a:t>
            </a:r>
            <a:r>
              <a:rPr sz="2400" spc="-25" dirty="0">
                <a:latin typeface="Times New Roman" panose="02020603050405020304" pitchFamily="18" charset="0"/>
                <a:cs typeface="Times New Roman" panose="02020603050405020304" pitchFamily="18" charset="0"/>
              </a:rPr>
              <a:t>or</a:t>
            </a:r>
            <a:r>
              <a:rPr lang="en-US" sz="2400" spc="-25" dirty="0">
                <a:latin typeface="Times New Roman" panose="02020603050405020304" pitchFamily="18" charset="0"/>
                <a:cs typeface="Times New Roman" panose="02020603050405020304" pitchFamily="18" charset="0"/>
              </a:rPr>
              <a:t> service, </a:t>
            </a:r>
          </a:p>
          <a:p>
            <a:pPr marL="12700">
              <a:lnSpc>
                <a:spcPct val="100000"/>
              </a:lnSpc>
              <a:spcBef>
                <a:spcPts val="100"/>
              </a:spcBef>
              <a:tabLst>
                <a:tab pos="5838190" algn="l"/>
              </a:tabLst>
            </a:pPr>
            <a:endParaRPr lang="en-US" sz="1000" b="1" spc="-25" dirty="0">
              <a:solidFill>
                <a:srgbClr val="FF0000"/>
              </a:solidFill>
              <a:latin typeface="Times New Roman" panose="02020603050405020304" pitchFamily="18" charset="0"/>
              <a:cs typeface="Times New Roman" panose="02020603050405020304" pitchFamily="18" charset="0"/>
            </a:endParaRPr>
          </a:p>
          <a:p>
            <a:pPr marL="355600" indent="-342900">
              <a:lnSpc>
                <a:spcPct val="100000"/>
              </a:lnSpc>
              <a:spcBef>
                <a:spcPts val="100"/>
              </a:spcBef>
              <a:buFont typeface="Arial" panose="020B0604020202020204" pitchFamily="34" charset="0"/>
              <a:buChar char="•"/>
              <a:tabLst>
                <a:tab pos="5838190" algn="l"/>
              </a:tabLst>
            </a:pPr>
            <a:r>
              <a:rPr lang="en-US" sz="2400" spc="-25" dirty="0">
                <a:solidFill>
                  <a:srgbClr val="0F3B57"/>
                </a:solidFill>
                <a:latin typeface="Times New Roman" panose="02020603050405020304" pitchFamily="18" charset="0"/>
                <a:cs typeface="Times New Roman" panose="02020603050405020304" pitchFamily="18" charset="0"/>
              </a:rPr>
              <a:t>and items or services reasonably expected to be furnished </a:t>
            </a:r>
            <a:r>
              <a:rPr lang="en-US" sz="2400" b="1" spc="-25" dirty="0">
                <a:solidFill>
                  <a:srgbClr val="FF0000"/>
                </a:solidFill>
                <a:latin typeface="Times New Roman" panose="02020603050405020304" pitchFamily="18" charset="0"/>
                <a:cs typeface="Times New Roman" panose="02020603050405020304" pitchFamily="18" charset="0"/>
              </a:rPr>
              <a:t>in conjunction</a:t>
            </a:r>
            <a:r>
              <a:rPr lang="en-US" sz="2400" spc="-25" dirty="0">
                <a:solidFill>
                  <a:srgbClr val="0F3B57"/>
                </a:solidFill>
                <a:latin typeface="Times New Roman" panose="02020603050405020304" pitchFamily="18" charset="0"/>
                <a:cs typeface="Times New Roman" panose="02020603050405020304" pitchFamily="18" charset="0"/>
              </a:rPr>
              <a:t> with the primary item or service</a:t>
            </a:r>
            <a:r>
              <a:rPr lang="en-US" sz="2400" spc="-5" dirty="0">
                <a:solidFill>
                  <a:srgbClr val="0F3B57"/>
                </a:solidFill>
                <a:latin typeface="Times New Roman" panose="02020603050405020304" pitchFamily="18" charset="0"/>
                <a:cs typeface="Times New Roman" panose="02020603050405020304" pitchFamily="18" charset="0"/>
              </a:rPr>
              <a:t> . . .</a:t>
            </a:r>
          </a:p>
          <a:p>
            <a:pPr marL="12700">
              <a:lnSpc>
                <a:spcPct val="100000"/>
              </a:lnSpc>
              <a:spcBef>
                <a:spcPts val="100"/>
              </a:spcBef>
              <a:tabLst>
                <a:tab pos="5838190" algn="l"/>
              </a:tabLst>
            </a:pPr>
            <a:endParaRPr lang="en-US" sz="1000" spc="-10" dirty="0">
              <a:solidFill>
                <a:srgbClr val="0F3B57"/>
              </a:solidFill>
              <a:latin typeface="Times New Roman" panose="02020603050405020304" pitchFamily="18" charset="0"/>
              <a:cs typeface="Times New Roman" panose="02020603050405020304" pitchFamily="18" charset="0"/>
            </a:endParaRPr>
          </a:p>
          <a:p>
            <a:pPr marL="355600" indent="-342900">
              <a:lnSpc>
                <a:spcPct val="100000"/>
              </a:lnSpc>
              <a:spcBef>
                <a:spcPts val="100"/>
              </a:spcBef>
              <a:buFont typeface="Arial" panose="020B0604020202020204" pitchFamily="34" charset="0"/>
              <a:buChar char="•"/>
              <a:tabLst>
                <a:tab pos="5838190" algn="l"/>
              </a:tabLst>
            </a:pPr>
            <a:r>
              <a:rPr lang="en-US" sz="2400" dirty="0">
                <a:solidFill>
                  <a:srgbClr val="0F3B57"/>
                </a:solidFill>
                <a:latin typeface="Times New Roman" panose="02020603050405020304" pitchFamily="18" charset="0"/>
                <a:cs typeface="Times New Roman" panose="02020603050405020304" pitchFamily="18" charset="0"/>
              </a:rPr>
              <a:t>“</a:t>
            </a:r>
            <a:r>
              <a:rPr lang="en-US" sz="2400" spc="-10" dirty="0">
                <a:solidFill>
                  <a:srgbClr val="0F3B57"/>
                </a:solidFill>
                <a:latin typeface="Times New Roman" panose="02020603050405020304" pitchFamily="18" charset="0"/>
                <a:cs typeface="Times New Roman" panose="02020603050405020304" pitchFamily="18" charset="0"/>
              </a:rPr>
              <a:t> </a:t>
            </a:r>
            <a:r>
              <a:rPr lang="en-US" sz="2400" dirty="0">
                <a:solidFill>
                  <a:srgbClr val="0F3B57"/>
                </a:solidFill>
                <a:latin typeface="Times New Roman" panose="02020603050405020304" pitchFamily="18" charset="0"/>
                <a:cs typeface="Times New Roman" panose="02020603050405020304" pitchFamily="18" charset="0"/>
              </a:rPr>
              <a:t>.</a:t>
            </a:r>
            <a:r>
              <a:rPr lang="en-US" sz="2400" spc="-15" dirty="0">
                <a:solidFill>
                  <a:srgbClr val="0F3B57"/>
                </a:solidFill>
                <a:latin typeface="Times New Roman" panose="02020603050405020304" pitchFamily="18" charset="0"/>
                <a:cs typeface="Times New Roman" panose="02020603050405020304" pitchFamily="18" charset="0"/>
              </a:rPr>
              <a:t> </a:t>
            </a:r>
            <a:r>
              <a:rPr lang="en-US" sz="2400" dirty="0">
                <a:solidFill>
                  <a:srgbClr val="0F3B57"/>
                </a:solidFill>
                <a:latin typeface="Times New Roman" panose="02020603050405020304" pitchFamily="18" charset="0"/>
                <a:cs typeface="Times New Roman" panose="02020603050405020304" pitchFamily="18" charset="0"/>
              </a:rPr>
              <a:t>.</a:t>
            </a:r>
            <a:r>
              <a:rPr lang="en-US" sz="2400" spc="-15" dirty="0">
                <a:solidFill>
                  <a:srgbClr val="0F3B57"/>
                </a:solidFill>
                <a:latin typeface="Times New Roman" panose="02020603050405020304" pitchFamily="18" charset="0"/>
                <a:cs typeface="Times New Roman" panose="02020603050405020304" pitchFamily="18" charset="0"/>
              </a:rPr>
              <a:t> </a:t>
            </a:r>
            <a:r>
              <a:rPr lang="en-US" sz="2400" dirty="0">
                <a:solidFill>
                  <a:srgbClr val="0F3B57"/>
                </a:solidFill>
                <a:latin typeface="Times New Roman" panose="02020603050405020304" pitchFamily="18" charset="0"/>
                <a:cs typeface="Times New Roman" panose="02020603050405020304" pitchFamily="18" charset="0"/>
              </a:rPr>
              <a:t>.</a:t>
            </a:r>
            <a:r>
              <a:rPr lang="en-US" sz="2400" spc="-10" dirty="0">
                <a:solidFill>
                  <a:srgbClr val="0F3B57"/>
                </a:solidFill>
                <a:latin typeface="Times New Roman" panose="02020603050405020304" pitchFamily="18" charset="0"/>
                <a:cs typeface="Times New Roman" panose="02020603050405020304" pitchFamily="18" charset="0"/>
              </a:rPr>
              <a:t> </a:t>
            </a:r>
            <a:r>
              <a:rPr lang="en-US" sz="2400" dirty="0">
                <a:solidFill>
                  <a:srgbClr val="0F3B57"/>
                </a:solidFill>
                <a:latin typeface="Times New Roman" panose="02020603050405020304" pitchFamily="18" charset="0"/>
                <a:cs typeface="Times New Roman" panose="02020603050405020304" pitchFamily="18" charset="0"/>
              </a:rPr>
              <a:t>the</a:t>
            </a:r>
            <a:r>
              <a:rPr lang="en-US" sz="2400" spc="-5" dirty="0">
                <a:solidFill>
                  <a:srgbClr val="0F3B57"/>
                </a:solidFill>
                <a:latin typeface="Times New Roman" panose="02020603050405020304" pitchFamily="18" charset="0"/>
                <a:cs typeface="Times New Roman" panose="02020603050405020304" pitchFamily="18" charset="0"/>
              </a:rPr>
              <a:t> </a:t>
            </a:r>
            <a:r>
              <a:rPr lang="en-US" sz="2400" dirty="0">
                <a:solidFill>
                  <a:srgbClr val="0F3B57"/>
                </a:solidFill>
                <a:latin typeface="Times New Roman" panose="02020603050405020304" pitchFamily="18" charset="0"/>
                <a:cs typeface="Times New Roman" panose="02020603050405020304" pitchFamily="18" charset="0"/>
              </a:rPr>
              <a:t>interim</a:t>
            </a:r>
            <a:r>
              <a:rPr lang="en-US" sz="2400" spc="-5" dirty="0">
                <a:solidFill>
                  <a:srgbClr val="0F3B57"/>
                </a:solidFill>
                <a:latin typeface="Times New Roman" panose="02020603050405020304" pitchFamily="18" charset="0"/>
                <a:cs typeface="Times New Roman" panose="02020603050405020304" pitchFamily="18" charset="0"/>
              </a:rPr>
              <a:t> </a:t>
            </a:r>
            <a:r>
              <a:rPr lang="en-US" sz="2400" dirty="0">
                <a:solidFill>
                  <a:srgbClr val="0F3B57"/>
                </a:solidFill>
                <a:latin typeface="Times New Roman" panose="02020603050405020304" pitchFamily="18" charset="0"/>
                <a:cs typeface="Times New Roman" panose="02020603050405020304" pitchFamily="18" charset="0"/>
              </a:rPr>
              <a:t>Final Rule</a:t>
            </a:r>
            <a:r>
              <a:rPr lang="en-US" sz="2400" spc="-10" dirty="0">
                <a:solidFill>
                  <a:srgbClr val="0F3B57"/>
                </a:solidFill>
                <a:latin typeface="Times New Roman" panose="02020603050405020304" pitchFamily="18" charset="0"/>
                <a:cs typeface="Times New Roman" panose="02020603050405020304" pitchFamily="18" charset="0"/>
              </a:rPr>
              <a:t>s do not require the good faith estimate to include charges for </a:t>
            </a:r>
            <a:r>
              <a:rPr lang="en-US" sz="2400" b="1" spc="-10" dirty="0">
                <a:solidFill>
                  <a:srgbClr val="0F3B57"/>
                </a:solidFill>
                <a:latin typeface="Times New Roman" panose="02020603050405020304" pitchFamily="18" charset="0"/>
                <a:cs typeface="Times New Roman" panose="02020603050405020304" pitchFamily="18" charset="0"/>
              </a:rPr>
              <a:t>unanticipated </a:t>
            </a:r>
            <a:r>
              <a:rPr lang="en-US" sz="2400" spc="-10" dirty="0">
                <a:solidFill>
                  <a:srgbClr val="0F3B57"/>
                </a:solidFill>
                <a:latin typeface="Times New Roman" panose="02020603050405020304" pitchFamily="18" charset="0"/>
                <a:cs typeface="Times New Roman" panose="02020603050405020304" pitchFamily="18" charset="0"/>
              </a:rPr>
              <a:t>items or services that are not reasonably expected and that could occur due to unforeseen events.”</a:t>
            </a:r>
          </a:p>
          <a:p>
            <a:pPr marL="12700">
              <a:lnSpc>
                <a:spcPct val="100000"/>
              </a:lnSpc>
              <a:spcBef>
                <a:spcPts val="100"/>
              </a:spcBef>
              <a:tabLst>
                <a:tab pos="5838190" algn="l"/>
              </a:tabLst>
            </a:pPr>
            <a:r>
              <a:rPr lang="en-US" sz="2400" spc="-10" dirty="0">
                <a:solidFill>
                  <a:srgbClr val="0F3B57"/>
                </a:solidFill>
                <a:latin typeface="Times New Roman" panose="02020603050405020304" pitchFamily="18" charset="0"/>
                <a:cs typeface="Times New Roman" panose="02020603050405020304" pitchFamily="18" charset="0"/>
              </a:rPr>
              <a:t>          </a:t>
            </a:r>
            <a:r>
              <a:rPr lang="en-US" spc="-10" dirty="0">
                <a:solidFill>
                  <a:srgbClr val="0F3B57"/>
                </a:solidFill>
                <a:latin typeface="Times New Roman" panose="02020603050405020304" pitchFamily="18" charset="0"/>
                <a:cs typeface="Times New Roman" panose="02020603050405020304" pitchFamily="18" charset="0"/>
              </a:rPr>
              <a:t>from HHS FAQs for GFEs, Part 1</a:t>
            </a:r>
            <a:endParaRPr dirty="0">
              <a:solidFill>
                <a:srgbClr val="0F3B5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2085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0199-0064-0D55-82B9-0AAD4A9E39B8}"/>
              </a:ext>
            </a:extLst>
          </p:cNvPr>
          <p:cNvSpPr>
            <a:spLocks noGrp="1"/>
          </p:cNvSpPr>
          <p:nvPr>
            <p:ph type="title"/>
          </p:nvPr>
        </p:nvSpPr>
        <p:spPr>
          <a:xfrm>
            <a:off x="387849" y="346234"/>
            <a:ext cx="8368301" cy="1441470"/>
          </a:xfrm>
        </p:spPr>
        <p:txBody>
          <a:bodyPr/>
          <a:lstStyle/>
          <a:p>
            <a:r>
              <a:rPr lang="en-US" b="1" dirty="0">
                <a:solidFill>
                  <a:schemeClr val="accent6"/>
                </a:solidFill>
                <a:latin typeface="Times New Roman" panose="02020603050405020304" pitchFamily="18" charset="0"/>
                <a:cs typeface="Times New Roman" panose="02020603050405020304" pitchFamily="18" charset="0"/>
              </a:rPr>
              <a:t>Do</a:t>
            </a:r>
            <a:r>
              <a:rPr lang="en-US" b="1" spc="-35" dirty="0">
                <a:solidFill>
                  <a:schemeClr val="accent6"/>
                </a:solidFill>
                <a:latin typeface="Times New Roman" panose="02020603050405020304" pitchFamily="18" charset="0"/>
                <a:cs typeface="Times New Roman" panose="02020603050405020304" pitchFamily="18" charset="0"/>
              </a:rPr>
              <a:t> </a:t>
            </a:r>
            <a:r>
              <a:rPr lang="en-US" b="1" spc="-10" dirty="0">
                <a:solidFill>
                  <a:schemeClr val="accent6"/>
                </a:solidFill>
                <a:latin typeface="Times New Roman" panose="02020603050405020304" pitchFamily="18" charset="0"/>
                <a:cs typeface="Times New Roman" panose="02020603050405020304" pitchFamily="18" charset="0"/>
              </a:rPr>
              <a:t>providers</a:t>
            </a:r>
            <a:r>
              <a:rPr lang="en-US" b="1" spc="-15"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need</a:t>
            </a:r>
            <a:r>
              <a:rPr lang="en-US" b="1" spc="-20"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to</a:t>
            </a:r>
            <a:r>
              <a:rPr lang="en-US" b="1" spc="-20"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factor</a:t>
            </a:r>
            <a:r>
              <a:rPr lang="en-US" b="1" spc="-25"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in</a:t>
            </a:r>
            <a:r>
              <a:rPr lang="en-US" b="1" spc="-15"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financial</a:t>
            </a:r>
            <a:r>
              <a:rPr lang="en-US" b="1" spc="-20"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assistance</a:t>
            </a:r>
            <a:r>
              <a:rPr lang="en-US" b="1" spc="-15"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an</a:t>
            </a:r>
            <a:r>
              <a:rPr lang="en-US" b="1" spc="-15" dirty="0">
                <a:solidFill>
                  <a:schemeClr val="accent6"/>
                </a:solidFill>
                <a:latin typeface="Times New Roman" panose="02020603050405020304" pitchFamily="18" charset="0"/>
                <a:cs typeface="Times New Roman" panose="02020603050405020304" pitchFamily="18" charset="0"/>
              </a:rPr>
              <a:t> </a:t>
            </a:r>
            <a:r>
              <a:rPr lang="en-US" b="1" spc="-10" dirty="0">
                <a:solidFill>
                  <a:schemeClr val="accent6"/>
                </a:solidFill>
                <a:latin typeface="Times New Roman" panose="02020603050405020304" pitchFamily="18" charset="0"/>
                <a:cs typeface="Times New Roman" panose="02020603050405020304" pitchFamily="18" charset="0"/>
              </a:rPr>
              <a:t>uninsured </a:t>
            </a:r>
            <a:r>
              <a:rPr lang="en-US" b="1" dirty="0">
                <a:solidFill>
                  <a:schemeClr val="accent6"/>
                </a:solidFill>
                <a:latin typeface="Times New Roman" panose="02020603050405020304" pitchFamily="18" charset="0"/>
                <a:cs typeface="Times New Roman" panose="02020603050405020304" pitchFamily="18" charset="0"/>
              </a:rPr>
              <a:t>or</a:t>
            </a:r>
            <a:r>
              <a:rPr lang="en-US" b="1" spc="-45" dirty="0">
                <a:solidFill>
                  <a:schemeClr val="accent6"/>
                </a:solidFill>
                <a:latin typeface="Times New Roman" panose="02020603050405020304" pitchFamily="18" charset="0"/>
                <a:cs typeface="Times New Roman" panose="02020603050405020304" pitchFamily="18" charset="0"/>
              </a:rPr>
              <a:t> </a:t>
            </a:r>
            <a:r>
              <a:rPr lang="en-US" b="1" spc="-10" dirty="0">
                <a:solidFill>
                  <a:schemeClr val="accent6"/>
                </a:solidFill>
                <a:latin typeface="Times New Roman" panose="02020603050405020304" pitchFamily="18" charset="0"/>
                <a:cs typeface="Times New Roman" panose="02020603050405020304" pitchFamily="18" charset="0"/>
              </a:rPr>
              <a:t>self-</a:t>
            </a:r>
            <a:r>
              <a:rPr lang="en-US" b="1" dirty="0">
                <a:solidFill>
                  <a:schemeClr val="accent6"/>
                </a:solidFill>
                <a:latin typeface="Times New Roman" panose="02020603050405020304" pitchFamily="18" charset="0"/>
                <a:cs typeface="Times New Roman" panose="02020603050405020304" pitchFamily="18" charset="0"/>
              </a:rPr>
              <a:t>pay</a:t>
            </a:r>
            <a:r>
              <a:rPr lang="en-US" b="1" spc="-40"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individual</a:t>
            </a:r>
            <a:r>
              <a:rPr lang="en-US" b="1" spc="-40"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may</a:t>
            </a:r>
            <a:r>
              <a:rPr lang="en-US" b="1" spc="-40"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receive</a:t>
            </a:r>
            <a:r>
              <a:rPr lang="en-US" b="1" spc="-40"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when</a:t>
            </a:r>
            <a:r>
              <a:rPr lang="en-US" b="1" spc="-45"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calculating</a:t>
            </a:r>
            <a:r>
              <a:rPr lang="en-US" b="1" spc="-40"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the</a:t>
            </a:r>
            <a:r>
              <a:rPr lang="en-US" b="1" spc="-40"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expected</a:t>
            </a:r>
            <a:r>
              <a:rPr lang="en-US" b="1" spc="-40" dirty="0">
                <a:solidFill>
                  <a:schemeClr val="accent6"/>
                </a:solidFill>
                <a:latin typeface="Times New Roman" panose="02020603050405020304" pitchFamily="18" charset="0"/>
                <a:cs typeface="Times New Roman" panose="02020603050405020304" pitchFamily="18" charset="0"/>
              </a:rPr>
              <a:t> </a:t>
            </a:r>
            <a:r>
              <a:rPr lang="en-US" b="1" spc="-10" dirty="0">
                <a:solidFill>
                  <a:schemeClr val="accent6"/>
                </a:solidFill>
                <a:latin typeface="Times New Roman" panose="02020603050405020304" pitchFamily="18" charset="0"/>
                <a:cs typeface="Times New Roman" panose="02020603050405020304" pitchFamily="18" charset="0"/>
              </a:rPr>
              <a:t>charges </a:t>
            </a:r>
            <a:r>
              <a:rPr lang="en-US" b="1" dirty="0">
                <a:solidFill>
                  <a:schemeClr val="accent6"/>
                </a:solidFill>
                <a:latin typeface="Times New Roman" panose="02020603050405020304" pitchFamily="18" charset="0"/>
                <a:cs typeface="Times New Roman" panose="02020603050405020304" pitchFamily="18" charset="0"/>
              </a:rPr>
              <a:t>included</a:t>
            </a:r>
            <a:r>
              <a:rPr lang="en-US" b="1" spc="-5"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in</a:t>
            </a:r>
            <a:r>
              <a:rPr lang="en-US" b="1" spc="-5"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the </a:t>
            </a:r>
            <a:r>
              <a:rPr lang="en-US" b="1" spc="-20" dirty="0">
                <a:solidFill>
                  <a:schemeClr val="accent6"/>
                </a:solidFill>
                <a:latin typeface="Times New Roman" panose="02020603050405020304" pitchFamily="18" charset="0"/>
                <a:cs typeface="Times New Roman" panose="02020603050405020304" pitchFamily="18" charset="0"/>
              </a:rPr>
              <a:t>GFE?</a:t>
            </a:r>
            <a:endParaRPr lang="en-US" dirty="0">
              <a:solidFill>
                <a:schemeClr val="accent6"/>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5B34EF3-FD2F-94FA-7317-6362CC2AF419}"/>
              </a:ext>
            </a:extLst>
          </p:cNvPr>
          <p:cNvSpPr>
            <a:spLocks noGrp="1"/>
          </p:cNvSpPr>
          <p:nvPr>
            <p:ph idx="1"/>
          </p:nvPr>
        </p:nvSpPr>
        <p:spPr>
          <a:xfrm>
            <a:off x="483137" y="2177521"/>
            <a:ext cx="7756737" cy="4428762"/>
          </a:xfrm>
        </p:spPr>
        <p:txBody>
          <a:bodyPr/>
          <a:lstStyle/>
          <a:p>
            <a:r>
              <a:rPr lang="en-US" sz="2400" b="1" dirty="0">
                <a:solidFill>
                  <a:srgbClr val="FF0000"/>
                </a:solidFill>
                <a:latin typeface="Times New Roman" panose="02020603050405020304" pitchFamily="18" charset="0"/>
                <a:cs typeface="Times New Roman" panose="02020603050405020304" pitchFamily="18" charset="0"/>
              </a:rPr>
              <a:t>Yes. </a:t>
            </a:r>
          </a:p>
          <a:p>
            <a:pPr marL="0" indent="0">
              <a:buNone/>
            </a:pPr>
            <a:endParaRPr lang="en-US" sz="1000" dirty="0">
              <a:solidFill>
                <a:srgbClr val="0F3B57"/>
              </a:solidFill>
              <a:latin typeface="Times New Roman" panose="02020603050405020304" pitchFamily="18" charset="0"/>
              <a:cs typeface="Times New Roman" panose="02020603050405020304" pitchFamily="18" charset="0"/>
            </a:endParaRPr>
          </a:p>
          <a:p>
            <a:r>
              <a:rPr lang="en-US" sz="2400" dirty="0">
                <a:solidFill>
                  <a:srgbClr val="0F3B57"/>
                </a:solidFill>
                <a:latin typeface="Times New Roman" panose="02020603050405020304" pitchFamily="18" charset="0"/>
                <a:cs typeface="Times New Roman" panose="02020603050405020304" pitchFamily="18" charset="0"/>
              </a:rPr>
              <a:t>The </a:t>
            </a:r>
            <a:r>
              <a:rPr lang="en-US" sz="2400" b="1" dirty="0">
                <a:solidFill>
                  <a:srgbClr val="0F3B57"/>
                </a:solidFill>
                <a:latin typeface="Times New Roman" panose="02020603050405020304" pitchFamily="18" charset="0"/>
                <a:cs typeface="Times New Roman" panose="02020603050405020304" pitchFamily="18" charset="0"/>
              </a:rPr>
              <a:t>GFE must reflect the expected charges, including any expected discounts or other relevant adjustments</a:t>
            </a:r>
            <a:r>
              <a:rPr lang="en-US" sz="2400" dirty="0">
                <a:solidFill>
                  <a:srgbClr val="0F3B57"/>
                </a:solidFill>
                <a:latin typeface="Times New Roman" panose="02020603050405020304" pitchFamily="18" charset="0"/>
                <a:cs typeface="Times New Roman" panose="02020603050405020304" pitchFamily="18" charset="0"/>
              </a:rPr>
              <a:t> that the provider or facility expects to apply to an uninsured or self-pay individual’s actual billed charges. </a:t>
            </a:r>
          </a:p>
          <a:p>
            <a:pPr marL="0" indent="0">
              <a:buNone/>
            </a:pPr>
            <a:endParaRPr lang="en-US" sz="1000" dirty="0">
              <a:solidFill>
                <a:srgbClr val="0F3B57"/>
              </a:solidFill>
              <a:latin typeface="Times New Roman" panose="02020603050405020304" pitchFamily="18" charset="0"/>
              <a:cs typeface="Times New Roman" panose="02020603050405020304" pitchFamily="18" charset="0"/>
            </a:endParaRPr>
          </a:p>
          <a:p>
            <a:r>
              <a:rPr lang="en-US" sz="2400" dirty="0">
                <a:solidFill>
                  <a:srgbClr val="0F3B57"/>
                </a:solidFill>
                <a:latin typeface="Times New Roman" panose="02020603050405020304" pitchFamily="18" charset="0"/>
                <a:cs typeface="Times New Roman" panose="02020603050405020304" pitchFamily="18" charset="0"/>
              </a:rPr>
              <a:t>For example, tax-exempt hospital organizations are required to meet Financial Assistance Policy (FAP) requirements . . . </a:t>
            </a:r>
          </a:p>
          <a:p>
            <a:pPr lvl="2"/>
            <a:r>
              <a:rPr lang="en-US" sz="2400" b="1" dirty="0">
                <a:solidFill>
                  <a:srgbClr val="0F3B57"/>
                </a:solidFill>
                <a:latin typeface="Times New Roman" panose="02020603050405020304" pitchFamily="18" charset="0"/>
                <a:cs typeface="Times New Roman" panose="02020603050405020304" pitchFamily="18" charset="0"/>
              </a:rPr>
              <a:t>any adjustments expected to be applied under the FAP would be factored in and reflected in the amount reported in the GFE. </a:t>
            </a:r>
          </a:p>
          <a:p>
            <a:pPr marL="0" indent="0">
              <a:buNone/>
            </a:pPr>
            <a:r>
              <a:rPr lang="en-US" sz="2400" dirty="0">
                <a:solidFill>
                  <a:srgbClr val="0F3B57"/>
                </a:solidFill>
                <a:latin typeface="Times New Roman" panose="02020603050405020304" pitchFamily="18" charset="0"/>
                <a:cs typeface="Times New Roman" panose="02020603050405020304" pitchFamily="18" charset="0"/>
              </a:rPr>
              <a:t>		</a:t>
            </a:r>
            <a:r>
              <a:rPr lang="en-US" dirty="0">
                <a:solidFill>
                  <a:srgbClr val="0F3B57"/>
                </a:solidFill>
                <a:latin typeface="Times New Roman" panose="02020603050405020304" pitchFamily="18" charset="0"/>
                <a:cs typeface="Times New Roman" panose="02020603050405020304" pitchFamily="18" charset="0"/>
              </a:rPr>
              <a:t>from HHS FAQs for GFEs, Part I</a:t>
            </a:r>
          </a:p>
        </p:txBody>
      </p:sp>
      <p:sp>
        <p:nvSpPr>
          <p:cNvPr id="4" name="Star: 5 Points 3">
            <a:extLst>
              <a:ext uri="{FF2B5EF4-FFF2-40B4-BE49-F238E27FC236}">
                <a16:creationId xmlns:a16="http://schemas.microsoft.com/office/drawing/2014/main" id="{FE874E64-5C1A-4E14-A71C-E14CD2A82817}"/>
              </a:ext>
            </a:extLst>
          </p:cNvPr>
          <p:cNvSpPr/>
          <p:nvPr/>
        </p:nvSpPr>
        <p:spPr>
          <a:xfrm>
            <a:off x="7782674" y="1720321"/>
            <a:ext cx="914400" cy="9144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5982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C3FEF0BE-FD6C-DFD7-CBA3-6E1D9FB0F57D}"/>
              </a:ext>
            </a:extLst>
          </p:cNvPr>
          <p:cNvSpPr txBox="1">
            <a:spLocks noGrp="1"/>
          </p:cNvSpPr>
          <p:nvPr>
            <p:ph type="title"/>
          </p:nvPr>
        </p:nvSpPr>
        <p:spPr>
          <a:xfrm>
            <a:off x="609599" y="504921"/>
            <a:ext cx="7969321" cy="474489"/>
          </a:xfrm>
          <a:prstGeom prst="rect">
            <a:avLst/>
          </a:prstGeom>
        </p:spPr>
        <p:txBody>
          <a:bodyPr vert="horz" wrap="square" lIns="0" tIns="12700" rIns="0" bIns="0" rtlCol="0">
            <a:spAutoFit/>
          </a:bodyPr>
          <a:lstStyle/>
          <a:p>
            <a:pPr marL="12700">
              <a:lnSpc>
                <a:spcPct val="100000"/>
              </a:lnSpc>
              <a:spcBef>
                <a:spcPts val="100"/>
              </a:spcBef>
              <a:tabLst>
                <a:tab pos="1393190" algn="l"/>
                <a:tab pos="1891664" algn="l"/>
              </a:tabLst>
            </a:pPr>
            <a:r>
              <a:rPr sz="3000" b="1" spc="-25" dirty="0">
                <a:latin typeface="Times New Roman" panose="02020603050405020304" pitchFamily="18" charset="0"/>
                <a:cs typeface="Times New Roman" panose="02020603050405020304" pitchFamily="18" charset="0"/>
              </a:rPr>
              <a:t>GFE</a:t>
            </a:r>
            <a:r>
              <a:rPr sz="3000" b="1" dirty="0">
                <a:latin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cs typeface="Times New Roman" panose="02020603050405020304" pitchFamily="18" charset="0"/>
              </a:rPr>
              <a:t>    			</a:t>
            </a:r>
            <a:r>
              <a:rPr lang="en-US" sz="3000" b="1" dirty="0">
                <a:solidFill>
                  <a:srgbClr val="086B6E"/>
                </a:solidFill>
                <a:latin typeface="Times New Roman" panose="02020603050405020304" pitchFamily="18" charset="0"/>
                <a:cs typeface="Times New Roman" panose="02020603050405020304" pitchFamily="18" charset="0"/>
              </a:rPr>
              <a:t>Assistance with NSA</a:t>
            </a:r>
            <a:r>
              <a:rPr lang="en-US" sz="3000" b="1" spc="-10" dirty="0">
                <a:solidFill>
                  <a:srgbClr val="086B6E"/>
                </a:solidFill>
                <a:latin typeface="Times New Roman" panose="02020603050405020304" pitchFamily="18" charset="0"/>
                <a:cs typeface="Times New Roman" panose="02020603050405020304" pitchFamily="18" charset="0"/>
              </a:rPr>
              <a:t>?</a:t>
            </a:r>
            <a:endParaRPr sz="3000" b="1" spc="-10" dirty="0">
              <a:solidFill>
                <a:srgbClr val="086B6E"/>
              </a:solidFill>
              <a:latin typeface="Times New Roman" panose="02020603050405020304" pitchFamily="18" charset="0"/>
              <a:cs typeface="Times New Roman" panose="02020603050405020304" pitchFamily="18" charset="0"/>
            </a:endParaRPr>
          </a:p>
        </p:txBody>
      </p:sp>
      <p:sp>
        <p:nvSpPr>
          <p:cNvPr id="5" name="object 3">
            <a:extLst>
              <a:ext uri="{FF2B5EF4-FFF2-40B4-BE49-F238E27FC236}">
                <a16:creationId xmlns:a16="http://schemas.microsoft.com/office/drawing/2014/main" id="{662CA9F6-AFE2-4D8F-0C7C-6CF13F06CA39}"/>
              </a:ext>
            </a:extLst>
          </p:cNvPr>
          <p:cNvSpPr txBox="1"/>
          <p:nvPr/>
        </p:nvSpPr>
        <p:spPr>
          <a:xfrm>
            <a:off x="609599" y="1340607"/>
            <a:ext cx="7342599" cy="2610971"/>
          </a:xfrm>
          <a:prstGeom prst="rect">
            <a:avLst/>
          </a:prstGeom>
        </p:spPr>
        <p:txBody>
          <a:bodyPr vert="horz" wrap="square" lIns="0" tIns="12700" rIns="0" bIns="0" rtlCol="0">
            <a:spAutoFit/>
          </a:bodyPr>
          <a:lstStyle/>
          <a:p>
            <a:pPr marL="285750" indent="-285750">
              <a:buFont typeface="Arial" panose="020B0604020202020204" pitchFamily="34" charset="0"/>
              <a:buChar char="•"/>
            </a:pPr>
            <a:r>
              <a:rPr lang="en-US" sz="2400" spc="-10" dirty="0">
                <a:solidFill>
                  <a:srgbClr val="0F3B57"/>
                </a:solidFill>
                <a:latin typeface="Times New Roman" panose="02020603050405020304" pitchFamily="18" charset="0"/>
                <a:cs typeface="Times New Roman" panose="02020603050405020304" pitchFamily="18" charset="0"/>
              </a:rPr>
              <a:t>Where are you with Price Transparency?</a:t>
            </a:r>
          </a:p>
          <a:p>
            <a:endParaRPr lang="en-US" sz="2400" spc="-10" dirty="0">
              <a:solidFill>
                <a:srgbClr val="0F3B57"/>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spc="-10" dirty="0">
                <a:solidFill>
                  <a:srgbClr val="0F3B57"/>
                </a:solidFill>
                <a:latin typeface="Times New Roman" panose="02020603050405020304" pitchFamily="18" charset="0"/>
                <a:cs typeface="Times New Roman" panose="02020603050405020304" pitchFamily="18" charset="0"/>
              </a:rPr>
              <a:t>Hospitals reporting their experience and accuracy with providing charge estimates assists greatly with identifying out-of-network patients.</a:t>
            </a:r>
          </a:p>
          <a:p>
            <a:endParaRPr lang="en-US" sz="2400" spc="-10" dirty="0">
              <a:solidFill>
                <a:srgbClr val="0F3B57"/>
              </a:solidFill>
              <a:latin typeface="Times New Roman" panose="02020603050405020304" pitchFamily="18" charset="0"/>
              <a:cs typeface="Times New Roman" panose="02020603050405020304" pitchFamily="18" charset="0"/>
            </a:endParaRPr>
          </a:p>
          <a:p>
            <a:pPr marL="469900" marR="86995" indent="-457200">
              <a:lnSpc>
                <a:spcPct val="100000"/>
              </a:lnSpc>
              <a:spcBef>
                <a:spcPts val="100"/>
              </a:spcBef>
              <a:buFont typeface="Arial" panose="020B0604020202020204" pitchFamily="34" charset="0"/>
              <a:buChar char="•"/>
              <a:tabLst>
                <a:tab pos="469265" algn="l"/>
                <a:tab pos="469900" algn="l"/>
              </a:tabLst>
            </a:pPr>
            <a:endParaRPr sz="2400" dirty="0">
              <a:solidFill>
                <a:srgbClr val="0F3B57"/>
              </a:solidFill>
              <a:latin typeface="Times New Roman" panose="02020603050405020304" pitchFamily="18" charset="0"/>
              <a:cs typeface="Times New Roman" panose="02020603050405020304" pitchFamily="18" charset="0"/>
            </a:endParaRPr>
          </a:p>
        </p:txBody>
      </p:sp>
      <p:sp>
        <p:nvSpPr>
          <p:cNvPr id="2" name="Star: 5 Points 1">
            <a:extLst>
              <a:ext uri="{FF2B5EF4-FFF2-40B4-BE49-F238E27FC236}">
                <a16:creationId xmlns:a16="http://schemas.microsoft.com/office/drawing/2014/main" id="{BBB1AD66-3097-4F19-84C6-01B57C3A5AEC}"/>
              </a:ext>
            </a:extLst>
          </p:cNvPr>
          <p:cNvSpPr/>
          <p:nvPr/>
        </p:nvSpPr>
        <p:spPr>
          <a:xfrm>
            <a:off x="7494998" y="883407"/>
            <a:ext cx="914400" cy="9144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9939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A319-4E2B-4473-A6DE-46F5780C4B16}"/>
              </a:ext>
            </a:extLst>
          </p:cNvPr>
          <p:cNvSpPr>
            <a:spLocks noGrp="1"/>
          </p:cNvSpPr>
          <p:nvPr>
            <p:ph type="title"/>
          </p:nvPr>
        </p:nvSpPr>
        <p:spPr>
          <a:xfrm>
            <a:off x="517034" y="414977"/>
            <a:ext cx="7681744" cy="620760"/>
          </a:xfrm>
        </p:spPr>
        <p:txBody>
          <a:bodyPr/>
          <a:lstStyle/>
          <a:p>
            <a:r>
              <a:rPr lang="en-US" b="1" dirty="0">
                <a:solidFill>
                  <a:schemeClr val="accent6"/>
                </a:solidFill>
              </a:rPr>
              <a:t>“Surprise Billing” for Out-of-Network Services</a:t>
            </a:r>
          </a:p>
        </p:txBody>
      </p:sp>
      <p:sp>
        <p:nvSpPr>
          <p:cNvPr id="20" name="TextBox 19">
            <a:extLst>
              <a:ext uri="{FF2B5EF4-FFF2-40B4-BE49-F238E27FC236}">
                <a16:creationId xmlns:a16="http://schemas.microsoft.com/office/drawing/2014/main" id="{F0321718-B1D6-40C0-BD96-4528895EC983}"/>
              </a:ext>
            </a:extLst>
          </p:cNvPr>
          <p:cNvSpPr txBox="1"/>
          <p:nvPr/>
        </p:nvSpPr>
        <p:spPr>
          <a:xfrm>
            <a:off x="603849" y="2059620"/>
            <a:ext cx="8029127" cy="4431983"/>
          </a:xfrm>
          <a:prstGeom prst="rect">
            <a:avLst/>
          </a:prstGeom>
          <a:noFill/>
        </p:spPr>
        <p:txBody>
          <a:bodyPr wrap="square" rtlCol="0">
            <a:spAutoFit/>
          </a:bodyPr>
          <a:lstStyle/>
          <a:p>
            <a:pPr marL="214313" indent="-214313">
              <a:buFont typeface="Arial" panose="020B0604020202020204" pitchFamily="34" charset="0"/>
              <a:buChar char="•"/>
            </a:pPr>
            <a:r>
              <a:rPr lang="en-US" sz="2400" dirty="0">
                <a:latin typeface="Times New Roman" panose="02020603050405020304" pitchFamily="18" charset="0"/>
              </a:rPr>
              <a:t>The legislation was initially considered a compromise that would </a:t>
            </a:r>
            <a:r>
              <a:rPr lang="en-US" sz="2400" b="1" dirty="0">
                <a:solidFill>
                  <a:schemeClr val="accent6"/>
                </a:solidFill>
                <a:latin typeface="Times New Roman" panose="02020603050405020304" pitchFamily="18" charset="0"/>
              </a:rPr>
              <a:t>meet both provider and patient needs</a:t>
            </a:r>
            <a:r>
              <a:rPr lang="en-US" sz="2400" dirty="0">
                <a:latin typeface="Times New Roman" panose="02020603050405020304" pitchFamily="18" charset="0"/>
              </a:rPr>
              <a:t>, and the law was thought to represent improved payment opportunities for most providers than previous regulations that were under discussion.  </a:t>
            </a:r>
          </a:p>
          <a:p>
            <a:endParaRPr lang="en-US" sz="1000" dirty="0">
              <a:latin typeface="Times New Roman" panose="02020603050405020304" pitchFamily="18" charset="0"/>
            </a:endParaRPr>
          </a:p>
          <a:p>
            <a:pPr marL="214313" indent="-214313">
              <a:buFont typeface="Arial" panose="020B0604020202020204" pitchFamily="34" charset="0"/>
              <a:buChar char="•"/>
            </a:pPr>
            <a:r>
              <a:rPr lang="en-US" sz="2400" dirty="0">
                <a:latin typeface="Times New Roman" panose="02020603050405020304" pitchFamily="18" charset="0"/>
              </a:rPr>
              <a:t>The requirements were contained within H.R. 133 – officially the </a:t>
            </a:r>
            <a:r>
              <a:rPr lang="en-US" sz="2400" b="1" dirty="0">
                <a:solidFill>
                  <a:schemeClr val="accent6"/>
                </a:solidFill>
                <a:latin typeface="Times New Roman" panose="02020603050405020304" pitchFamily="18" charset="0"/>
              </a:rPr>
              <a:t>Omnibus Appropriations and Emergency Coronavirus Relief Act</a:t>
            </a:r>
            <a:r>
              <a:rPr lang="en-US" sz="2400" dirty="0">
                <a:latin typeface="Times New Roman" panose="02020603050405020304" pitchFamily="18" charset="0"/>
              </a:rPr>
              <a:t> – and will protect patients from surprise billing.</a:t>
            </a:r>
          </a:p>
          <a:p>
            <a:pPr marL="557213" lvl="1" indent="-214313">
              <a:buFont typeface="Arial" panose="020B0604020202020204" pitchFamily="34" charset="0"/>
              <a:buChar char="•"/>
            </a:pPr>
            <a:r>
              <a:rPr lang="en-US" sz="2000" dirty="0">
                <a:latin typeface="Times New Roman" panose="02020603050405020304" pitchFamily="18" charset="0"/>
              </a:rPr>
              <a:t>July 1, 2021 – Interim Final Rule I</a:t>
            </a:r>
          </a:p>
          <a:p>
            <a:pPr marL="557213" lvl="1" indent="-214313">
              <a:buFont typeface="Arial" panose="020B0604020202020204" pitchFamily="34" charset="0"/>
              <a:buChar char="•"/>
            </a:pPr>
            <a:r>
              <a:rPr lang="en-US" sz="2000" dirty="0">
                <a:latin typeface="Times New Roman" panose="02020603050405020304" pitchFamily="18" charset="0"/>
              </a:rPr>
              <a:t>September 30, 2021 – Interim Final Rule II</a:t>
            </a:r>
          </a:p>
          <a:p>
            <a:pPr marL="557213" lvl="1" indent="-214313">
              <a:buFont typeface="Arial" panose="020B0604020202020204" pitchFamily="34" charset="0"/>
              <a:buChar char="•"/>
            </a:pPr>
            <a:r>
              <a:rPr lang="en-US" sz="2000" dirty="0">
                <a:latin typeface="Times New Roman" panose="02020603050405020304" pitchFamily="18" charset="0"/>
                <a:hlinkClick r:id="rId2"/>
              </a:rPr>
              <a:t>https://www.cms.gov/nosurprises/policies-and-resources/overview-of-rules-fact-sheets</a:t>
            </a:r>
            <a:endParaRPr lang="en-US" sz="2400" dirty="0">
              <a:latin typeface="Times New Roman" panose="02020603050405020304" pitchFamily="18" charset="0"/>
            </a:endParaRPr>
          </a:p>
        </p:txBody>
      </p:sp>
      <p:sp>
        <p:nvSpPr>
          <p:cNvPr id="7" name="Rectangle 6">
            <a:extLst>
              <a:ext uri="{FF2B5EF4-FFF2-40B4-BE49-F238E27FC236}">
                <a16:creationId xmlns:a16="http://schemas.microsoft.com/office/drawing/2014/main" id="{C1270349-8922-4053-A516-927BEA1A3E58}"/>
              </a:ext>
            </a:extLst>
          </p:cNvPr>
          <p:cNvSpPr/>
          <p:nvPr/>
        </p:nvSpPr>
        <p:spPr>
          <a:xfrm>
            <a:off x="603849" y="1023044"/>
            <a:ext cx="8214963" cy="917086"/>
          </a:xfrm>
          <a:prstGeom prst="rect">
            <a:avLst/>
          </a:prstGeom>
          <a:gradFill>
            <a:gsLst>
              <a:gs pos="0">
                <a:srgbClr val="0F3B57"/>
              </a:gs>
              <a:gs pos="100000">
                <a:srgbClr val="086B6E"/>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000" dirty="0">
              <a:latin typeface="Times New Roman" panose="02020603050405020304" pitchFamily="18" charset="0"/>
            </a:endParaRPr>
          </a:p>
        </p:txBody>
      </p:sp>
      <p:sp>
        <p:nvSpPr>
          <p:cNvPr id="4" name="Rectangle 3">
            <a:extLst>
              <a:ext uri="{FF2B5EF4-FFF2-40B4-BE49-F238E27FC236}">
                <a16:creationId xmlns:a16="http://schemas.microsoft.com/office/drawing/2014/main" id="{7C9DFF8B-9651-45B2-A6AC-8CB64A1DD045}"/>
              </a:ext>
            </a:extLst>
          </p:cNvPr>
          <p:cNvSpPr/>
          <p:nvPr/>
        </p:nvSpPr>
        <p:spPr>
          <a:xfrm>
            <a:off x="603849" y="1015446"/>
            <a:ext cx="8041332" cy="1015663"/>
          </a:xfrm>
          <a:prstGeom prst="rect">
            <a:avLst/>
          </a:prstGeom>
        </p:spPr>
        <p:txBody>
          <a:bodyPr wrap="square">
            <a:spAutoFit/>
          </a:bodyPr>
          <a:lstStyle/>
          <a:p>
            <a:r>
              <a:rPr lang="en-US" sz="2000" b="1" dirty="0">
                <a:solidFill>
                  <a:schemeClr val="bg1"/>
                </a:solidFill>
                <a:latin typeface="Times New Roman" panose="02020603050405020304" pitchFamily="18" charset="0"/>
              </a:rPr>
              <a:t>After several years of disagreement, Congress passed revised “Out-of-Network” billing requirements within the last regulatory enactment of 2020.  </a:t>
            </a:r>
          </a:p>
        </p:txBody>
      </p:sp>
    </p:spTree>
    <p:extLst>
      <p:ext uri="{BB962C8B-B14F-4D97-AF65-F5344CB8AC3E}">
        <p14:creationId xmlns:p14="http://schemas.microsoft.com/office/powerpoint/2010/main" val="2926211880"/>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16D50B2A-5D81-A20B-BE73-56AE8EC34754}"/>
              </a:ext>
            </a:extLst>
          </p:cNvPr>
          <p:cNvSpPr txBox="1">
            <a:spLocks noGrp="1"/>
          </p:cNvSpPr>
          <p:nvPr>
            <p:ph type="title"/>
          </p:nvPr>
        </p:nvSpPr>
        <p:spPr>
          <a:xfrm>
            <a:off x="420288" y="468705"/>
            <a:ext cx="8303423" cy="474489"/>
          </a:xfrm>
          <a:prstGeom prst="rect">
            <a:avLst/>
          </a:prstGeom>
        </p:spPr>
        <p:txBody>
          <a:bodyPr vert="horz" wrap="square" lIns="0" tIns="12700" rIns="0" bIns="0" rtlCol="0">
            <a:spAutoFit/>
          </a:bodyPr>
          <a:lstStyle/>
          <a:p>
            <a:pPr marL="12700">
              <a:lnSpc>
                <a:spcPct val="100000"/>
              </a:lnSpc>
              <a:spcBef>
                <a:spcPts val="100"/>
              </a:spcBef>
              <a:tabLst>
                <a:tab pos="5276850" algn="l"/>
              </a:tabLst>
            </a:pPr>
            <a:r>
              <a:rPr sz="3000" b="1" spc="-10" dirty="0">
                <a:latin typeface="Times New Roman" panose="02020603050405020304" pitchFamily="18" charset="0"/>
                <a:cs typeface="Times New Roman" panose="02020603050405020304" pitchFamily="18" charset="0"/>
              </a:rPr>
              <a:t>Price</a:t>
            </a:r>
            <a:r>
              <a:rPr sz="3000" b="1" spc="-610" dirty="0">
                <a:latin typeface="Times New Roman" panose="02020603050405020304" pitchFamily="18" charset="0"/>
                <a:cs typeface="Times New Roman" panose="02020603050405020304" pitchFamily="18" charset="0"/>
              </a:rPr>
              <a:t> </a:t>
            </a:r>
            <a:r>
              <a:rPr lang="en-US" sz="3000" b="1" spc="-610" dirty="0">
                <a:latin typeface="Times New Roman" panose="02020603050405020304" pitchFamily="18" charset="0"/>
                <a:cs typeface="Times New Roman" panose="02020603050405020304" pitchFamily="18" charset="0"/>
              </a:rPr>
              <a:t> </a:t>
            </a:r>
            <a:r>
              <a:rPr sz="3000" b="1" spc="-580" dirty="0">
                <a:latin typeface="Times New Roman" panose="02020603050405020304" pitchFamily="18" charset="0"/>
                <a:cs typeface="Times New Roman" panose="02020603050405020304" pitchFamily="18" charset="0"/>
              </a:rPr>
              <a:t>T</a:t>
            </a:r>
            <a:r>
              <a:rPr lang="en-US" sz="3000" b="1" spc="-580" dirty="0">
                <a:latin typeface="Times New Roman" panose="02020603050405020304" pitchFamily="18" charset="0"/>
                <a:cs typeface="Times New Roman" panose="02020603050405020304" pitchFamily="18" charset="0"/>
              </a:rPr>
              <a:t>  </a:t>
            </a:r>
            <a:r>
              <a:rPr sz="3000" b="1" spc="15" dirty="0" err="1">
                <a:latin typeface="Times New Roman" panose="02020603050405020304" pitchFamily="18" charset="0"/>
                <a:cs typeface="Times New Roman" panose="02020603050405020304" pitchFamily="18" charset="0"/>
              </a:rPr>
              <a:t>r</a:t>
            </a:r>
            <a:r>
              <a:rPr sz="3000" b="1" spc="20" dirty="0" err="1">
                <a:latin typeface="Times New Roman" panose="02020603050405020304" pitchFamily="18" charset="0"/>
                <a:cs typeface="Times New Roman" panose="02020603050405020304" pitchFamily="18" charset="0"/>
              </a:rPr>
              <a:t>anspa</a:t>
            </a:r>
            <a:r>
              <a:rPr sz="3000" b="1" spc="-80" dirty="0" err="1">
                <a:latin typeface="Times New Roman" panose="02020603050405020304" pitchFamily="18" charset="0"/>
                <a:cs typeface="Times New Roman" panose="02020603050405020304" pitchFamily="18" charset="0"/>
              </a:rPr>
              <a:t>r</a:t>
            </a:r>
            <a:r>
              <a:rPr sz="3000" b="1" spc="20" dirty="0" err="1">
                <a:latin typeface="Times New Roman" panose="02020603050405020304" pitchFamily="18" charset="0"/>
                <a:cs typeface="Times New Roman" panose="02020603050405020304" pitchFamily="18" charset="0"/>
              </a:rPr>
              <a:t>en</a:t>
            </a:r>
            <a:r>
              <a:rPr sz="3000" b="1" spc="15" dirty="0" err="1">
                <a:latin typeface="Times New Roman" panose="02020603050405020304" pitchFamily="18" charset="0"/>
                <a:cs typeface="Times New Roman" panose="02020603050405020304" pitchFamily="18" charset="0"/>
              </a:rPr>
              <a:t>c</a:t>
            </a:r>
            <a:r>
              <a:rPr sz="3000" b="1" spc="20" dirty="0" err="1">
                <a:latin typeface="Times New Roman" panose="02020603050405020304" pitchFamily="18" charset="0"/>
                <a:cs typeface="Times New Roman" panose="02020603050405020304" pitchFamily="18" charset="0"/>
              </a:rPr>
              <a:t>y</a:t>
            </a:r>
            <a:r>
              <a:rPr lang="en-US" sz="3000" b="1" spc="-204" dirty="0">
                <a:latin typeface="Times New Roman" panose="02020603050405020304" pitchFamily="18" charset="0"/>
                <a:cs typeface="Times New Roman" panose="02020603050405020304" pitchFamily="18" charset="0"/>
              </a:rPr>
              <a:t>  </a:t>
            </a:r>
            <a:r>
              <a:rPr lang="en-US" sz="3000" b="1" spc="-50" dirty="0">
                <a:latin typeface="Times New Roman" panose="02020603050405020304" pitchFamily="18" charset="0"/>
                <a:cs typeface="Times New Roman" panose="02020603050405020304" pitchFamily="18" charset="0"/>
              </a:rPr>
              <a:t>      for </a:t>
            </a:r>
            <a:r>
              <a:rPr sz="3000" b="1" spc="-10" dirty="0">
                <a:solidFill>
                  <a:srgbClr val="086B6E"/>
                </a:solidFill>
                <a:latin typeface="Times New Roman" panose="02020603050405020304" pitchFamily="18" charset="0"/>
                <a:cs typeface="Times New Roman" panose="02020603050405020304" pitchFamily="18" charset="0"/>
              </a:rPr>
              <a:t>Hospitals</a:t>
            </a:r>
            <a:endParaRPr sz="3000" b="1" dirty="0">
              <a:solidFill>
                <a:srgbClr val="086B6E"/>
              </a:solidFill>
              <a:latin typeface="Times New Roman" panose="02020603050405020304" pitchFamily="18" charset="0"/>
              <a:cs typeface="Times New Roman" panose="02020603050405020304" pitchFamily="18" charset="0"/>
            </a:endParaRPr>
          </a:p>
        </p:txBody>
      </p:sp>
      <p:sp>
        <p:nvSpPr>
          <p:cNvPr id="5" name="object 3">
            <a:extLst>
              <a:ext uri="{FF2B5EF4-FFF2-40B4-BE49-F238E27FC236}">
                <a16:creationId xmlns:a16="http://schemas.microsoft.com/office/drawing/2014/main" id="{848A300B-B2EF-94CD-B883-1201F87DA945}"/>
              </a:ext>
            </a:extLst>
          </p:cNvPr>
          <p:cNvSpPr txBox="1"/>
          <p:nvPr/>
        </p:nvSpPr>
        <p:spPr>
          <a:xfrm>
            <a:off x="540813" y="1239193"/>
            <a:ext cx="7514126" cy="3377528"/>
          </a:xfrm>
          <a:prstGeom prst="rect">
            <a:avLst/>
          </a:prstGeom>
        </p:spPr>
        <p:txBody>
          <a:bodyPr vert="horz" wrap="square" lIns="0" tIns="123825" rIns="0" bIns="0" rtlCol="0">
            <a:spAutoFit/>
          </a:bodyPr>
          <a:lstStyle/>
          <a:p>
            <a:pPr marL="12700">
              <a:lnSpc>
                <a:spcPct val="100000"/>
              </a:lnSpc>
              <a:spcBef>
                <a:spcPts val="975"/>
              </a:spcBef>
              <a:tabLst>
                <a:tab pos="355600" algn="l"/>
              </a:tabLst>
            </a:pPr>
            <a:r>
              <a:rPr sz="2400" b="1" dirty="0">
                <a:solidFill>
                  <a:srgbClr val="0F3B57"/>
                </a:solidFill>
                <a:latin typeface="Times New Roman" panose="02020603050405020304" pitchFamily="18" charset="0"/>
                <a:cs typeface="Times New Roman" panose="02020603050405020304" pitchFamily="18" charset="0"/>
              </a:rPr>
              <a:t>“Hospitals”</a:t>
            </a:r>
            <a:r>
              <a:rPr sz="2400" b="1"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as</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defined in</a:t>
            </a:r>
            <a:r>
              <a:rPr sz="2400"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the</a:t>
            </a:r>
            <a:r>
              <a:rPr sz="2400" spc="-5" dirty="0">
                <a:solidFill>
                  <a:srgbClr val="0F3B57"/>
                </a:solidFill>
                <a:latin typeface="Times New Roman" panose="02020603050405020304" pitchFamily="18" charset="0"/>
                <a:cs typeface="Times New Roman" panose="02020603050405020304" pitchFamily="18" charset="0"/>
              </a:rPr>
              <a:t> </a:t>
            </a:r>
            <a:r>
              <a:rPr lang="en-US" sz="2400" spc="-5" dirty="0">
                <a:solidFill>
                  <a:srgbClr val="0F3B57"/>
                </a:solidFill>
                <a:latin typeface="Times New Roman" panose="02020603050405020304" pitchFamily="18" charset="0"/>
                <a:cs typeface="Times New Roman" panose="02020603050405020304" pitchFamily="18" charset="0"/>
              </a:rPr>
              <a:t>federal </a:t>
            </a:r>
            <a:r>
              <a:rPr sz="2400" dirty="0">
                <a:solidFill>
                  <a:srgbClr val="0F3B57"/>
                </a:solidFill>
                <a:latin typeface="Times New Roman" panose="02020603050405020304" pitchFamily="18" charset="0"/>
                <a:cs typeface="Times New Roman" panose="02020603050405020304" pitchFamily="18" charset="0"/>
              </a:rPr>
              <a:t>P</a:t>
            </a:r>
            <a:r>
              <a:rPr lang="en-US" sz="2400" dirty="0">
                <a:solidFill>
                  <a:srgbClr val="0F3B57"/>
                </a:solidFill>
                <a:latin typeface="Times New Roman" panose="02020603050405020304" pitchFamily="18" charset="0"/>
                <a:cs typeface="Times New Roman" panose="02020603050405020304" pitchFamily="18" charset="0"/>
              </a:rPr>
              <a:t>rice </a:t>
            </a:r>
            <a:r>
              <a:rPr sz="2400" dirty="0">
                <a:solidFill>
                  <a:srgbClr val="0F3B57"/>
                </a:solidFill>
                <a:latin typeface="Times New Roman" panose="02020603050405020304" pitchFamily="18" charset="0"/>
                <a:cs typeface="Times New Roman" panose="02020603050405020304" pitchFamily="18" charset="0"/>
              </a:rPr>
              <a:t>T</a:t>
            </a:r>
            <a:r>
              <a:rPr lang="en-US" sz="2400" dirty="0">
                <a:solidFill>
                  <a:srgbClr val="0F3B57"/>
                </a:solidFill>
                <a:latin typeface="Times New Roman" panose="02020603050405020304" pitchFamily="18" charset="0"/>
                <a:cs typeface="Times New Roman" panose="02020603050405020304" pitchFamily="18" charset="0"/>
              </a:rPr>
              <a:t>ransparency</a:t>
            </a:r>
            <a:r>
              <a:rPr sz="2400" dirty="0">
                <a:solidFill>
                  <a:srgbClr val="0F3B57"/>
                </a:solidFill>
                <a:latin typeface="Times New Roman" panose="02020603050405020304" pitchFamily="18" charset="0"/>
                <a:cs typeface="Times New Roman" panose="02020603050405020304" pitchFamily="18" charset="0"/>
              </a:rPr>
              <a:t> </a:t>
            </a:r>
            <a:r>
              <a:rPr sz="2400" spc="-25" dirty="0">
                <a:solidFill>
                  <a:srgbClr val="0F3B57"/>
                </a:solidFill>
                <a:latin typeface="Times New Roman" panose="02020603050405020304" pitchFamily="18" charset="0"/>
                <a:cs typeface="Times New Roman" panose="02020603050405020304" pitchFamily="18" charset="0"/>
              </a:rPr>
              <a:t>law</a:t>
            </a:r>
            <a:endParaRPr sz="2400" dirty="0">
              <a:solidFill>
                <a:srgbClr val="0F3B57"/>
              </a:solidFill>
              <a:latin typeface="Times New Roman" panose="02020603050405020304" pitchFamily="18" charset="0"/>
              <a:cs typeface="Times New Roman" panose="02020603050405020304" pitchFamily="18" charset="0"/>
            </a:endParaRPr>
          </a:p>
          <a:p>
            <a:pPr marL="850900" lvl="1" indent="-457200">
              <a:lnSpc>
                <a:spcPct val="100000"/>
              </a:lnSpc>
              <a:spcBef>
                <a:spcPts val="680"/>
              </a:spcBef>
              <a:buFont typeface="Arial" panose="020B0604020202020204" pitchFamily="34" charset="0"/>
              <a:buChar char="•"/>
              <a:tabLst>
                <a:tab pos="735965" algn="l"/>
                <a:tab pos="736600" algn="l"/>
              </a:tabLst>
            </a:pPr>
            <a:r>
              <a:rPr sz="2400" dirty="0">
                <a:solidFill>
                  <a:srgbClr val="0F3B57"/>
                </a:solidFill>
                <a:latin typeface="Times New Roman" panose="02020603050405020304" pitchFamily="18" charset="0"/>
                <a:cs typeface="Times New Roman" panose="02020603050405020304" pitchFamily="18" charset="0"/>
              </a:rPr>
              <a:t>Based</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on</a:t>
            </a:r>
            <a:r>
              <a:rPr sz="2400"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hospital</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license</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under</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State</a:t>
            </a:r>
            <a:r>
              <a:rPr sz="2400" spc="-10" dirty="0">
                <a:solidFill>
                  <a:srgbClr val="0F3B57"/>
                </a:solidFill>
                <a:latin typeface="Times New Roman" panose="02020603050405020304" pitchFamily="18" charset="0"/>
                <a:cs typeface="Times New Roman" panose="02020603050405020304" pitchFamily="18" charset="0"/>
              </a:rPr>
              <a:t> </a:t>
            </a:r>
            <a:r>
              <a:rPr sz="2400" spc="-25" dirty="0">
                <a:solidFill>
                  <a:srgbClr val="0F3B57"/>
                </a:solidFill>
                <a:latin typeface="Times New Roman" panose="02020603050405020304" pitchFamily="18" charset="0"/>
                <a:cs typeface="Times New Roman" panose="02020603050405020304" pitchFamily="18" charset="0"/>
              </a:rPr>
              <a:t>law</a:t>
            </a:r>
            <a:endParaRPr sz="2400" dirty="0">
              <a:solidFill>
                <a:srgbClr val="0F3B57"/>
              </a:solidFill>
              <a:latin typeface="Times New Roman" panose="02020603050405020304" pitchFamily="18" charset="0"/>
              <a:cs typeface="Times New Roman" panose="02020603050405020304" pitchFamily="18" charset="0"/>
            </a:endParaRPr>
          </a:p>
          <a:p>
            <a:pPr marL="850900" lvl="1" indent="-457200">
              <a:lnSpc>
                <a:spcPct val="100000"/>
              </a:lnSpc>
              <a:spcBef>
                <a:spcPts val="645"/>
              </a:spcBef>
              <a:buFont typeface="Arial" panose="020B0604020202020204" pitchFamily="34" charset="0"/>
              <a:buChar char="•"/>
              <a:tabLst>
                <a:tab pos="735965" algn="l"/>
                <a:tab pos="736600" algn="l"/>
              </a:tabLst>
            </a:pPr>
            <a:r>
              <a:rPr sz="2400" b="1" dirty="0">
                <a:solidFill>
                  <a:srgbClr val="0F3B57"/>
                </a:solidFill>
                <a:latin typeface="Times New Roman" panose="02020603050405020304" pitchFamily="18" charset="0"/>
                <a:cs typeface="Times New Roman" panose="02020603050405020304" pitchFamily="18" charset="0"/>
              </a:rPr>
              <a:t>Includes</a:t>
            </a:r>
            <a:r>
              <a:rPr sz="2400" b="1" spc="-25" dirty="0">
                <a:solidFill>
                  <a:srgbClr val="0F3B57"/>
                </a:solidFill>
                <a:latin typeface="Times New Roman" panose="02020603050405020304" pitchFamily="18" charset="0"/>
                <a:cs typeface="Times New Roman" panose="02020603050405020304" pitchFamily="18" charset="0"/>
              </a:rPr>
              <a:t> </a:t>
            </a:r>
            <a:r>
              <a:rPr sz="2400" b="1" spc="-50" dirty="0">
                <a:solidFill>
                  <a:srgbClr val="0F3B57"/>
                </a:solidFill>
                <a:latin typeface="Times New Roman" panose="02020603050405020304" pitchFamily="18" charset="0"/>
                <a:cs typeface="Times New Roman" panose="02020603050405020304" pitchFamily="18" charset="0"/>
              </a:rPr>
              <a:t>–</a:t>
            </a:r>
            <a:endParaRPr sz="2400" b="1" dirty="0">
              <a:solidFill>
                <a:srgbClr val="0F3B57"/>
              </a:solidFill>
              <a:latin typeface="Times New Roman" panose="02020603050405020304" pitchFamily="18" charset="0"/>
              <a:cs typeface="Times New Roman" panose="02020603050405020304" pitchFamily="18" charset="0"/>
            </a:endParaRPr>
          </a:p>
          <a:p>
            <a:pPr marL="1231900" lvl="2" indent="-457200">
              <a:lnSpc>
                <a:spcPct val="100000"/>
              </a:lnSpc>
              <a:spcBef>
                <a:spcPts val="640"/>
              </a:spcBef>
              <a:buFont typeface="Courier New" panose="02070309020205020404" pitchFamily="49" charset="0"/>
              <a:buChar char="o"/>
              <a:tabLst>
                <a:tab pos="1116965" algn="l"/>
                <a:tab pos="1117600" algn="l"/>
              </a:tabLst>
            </a:pPr>
            <a:r>
              <a:rPr sz="2400" dirty="0">
                <a:solidFill>
                  <a:srgbClr val="0F3B57"/>
                </a:solidFill>
                <a:latin typeface="Times New Roman" panose="02020603050405020304" pitchFamily="18" charset="0"/>
                <a:cs typeface="Times New Roman" panose="02020603050405020304" pitchFamily="18" charset="0"/>
              </a:rPr>
              <a:t>Medicare</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certified</a:t>
            </a:r>
            <a:r>
              <a:rPr sz="2400"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and</a:t>
            </a:r>
            <a:r>
              <a:rPr sz="2400" spc="-10" dirty="0">
                <a:solidFill>
                  <a:srgbClr val="0F3B57"/>
                </a:solidFill>
                <a:latin typeface="Times New Roman" panose="02020603050405020304" pitchFamily="18" charset="0"/>
                <a:cs typeface="Times New Roman" panose="02020603050405020304" pitchFamily="18" charset="0"/>
              </a:rPr>
              <a:t> Non-</a:t>
            </a:r>
            <a:r>
              <a:rPr sz="2400" dirty="0">
                <a:solidFill>
                  <a:srgbClr val="0F3B57"/>
                </a:solidFill>
                <a:latin typeface="Times New Roman" panose="02020603050405020304" pitchFamily="18" charset="0"/>
                <a:cs typeface="Times New Roman" panose="02020603050405020304" pitchFamily="18" charset="0"/>
              </a:rPr>
              <a:t>Medicare</a:t>
            </a:r>
            <a:r>
              <a:rPr sz="2400"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certified</a:t>
            </a:r>
            <a:r>
              <a:rPr sz="2400" spc="-10" dirty="0">
                <a:solidFill>
                  <a:srgbClr val="0F3B57"/>
                </a:solidFill>
                <a:latin typeface="Times New Roman" panose="02020603050405020304" pitchFamily="18" charset="0"/>
                <a:cs typeface="Times New Roman" panose="02020603050405020304" pitchFamily="18" charset="0"/>
              </a:rPr>
              <a:t> hospitals</a:t>
            </a:r>
            <a:endParaRPr sz="2400" dirty="0">
              <a:solidFill>
                <a:srgbClr val="0F3B57"/>
              </a:solidFill>
              <a:latin typeface="Times New Roman" panose="02020603050405020304" pitchFamily="18" charset="0"/>
              <a:cs typeface="Times New Roman" panose="02020603050405020304" pitchFamily="18" charset="0"/>
            </a:endParaRPr>
          </a:p>
          <a:p>
            <a:pPr marL="1231900" marR="5080" lvl="2" indent="-457200">
              <a:lnSpc>
                <a:spcPct val="100800"/>
              </a:lnSpc>
              <a:spcBef>
                <a:spcPts val="480"/>
              </a:spcBef>
              <a:buFont typeface="Courier New" panose="02070309020205020404" pitchFamily="49" charset="0"/>
              <a:buChar char="o"/>
              <a:tabLst>
                <a:tab pos="1116965" algn="l"/>
                <a:tab pos="1117600" algn="l"/>
              </a:tabLst>
            </a:pPr>
            <a:r>
              <a:rPr sz="2400" spc="-10" dirty="0">
                <a:solidFill>
                  <a:srgbClr val="0F3B57"/>
                </a:solidFill>
                <a:latin typeface="Times New Roman" panose="02020603050405020304" pitchFamily="18" charset="0"/>
                <a:cs typeface="Times New Roman" panose="02020603050405020304" pitchFamily="18" charset="0"/>
              </a:rPr>
              <a:t>Hospital’s</a:t>
            </a:r>
            <a:r>
              <a:rPr sz="2400" spc="-2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outpatient</a:t>
            </a:r>
            <a:r>
              <a:rPr sz="2400" b="1" spc="-1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departments</a:t>
            </a:r>
            <a:r>
              <a:rPr sz="2400" b="1" spc="-1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located</a:t>
            </a:r>
            <a:r>
              <a:rPr sz="2400" b="1" spc="-1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at</a:t>
            </a:r>
            <a:r>
              <a:rPr sz="2400" b="1" spc="-15" dirty="0">
                <a:solidFill>
                  <a:srgbClr val="0F3B57"/>
                </a:solidFill>
                <a:latin typeface="Times New Roman" panose="02020603050405020304" pitchFamily="18" charset="0"/>
                <a:cs typeface="Times New Roman" panose="02020603050405020304" pitchFamily="18" charset="0"/>
              </a:rPr>
              <a:t> </a:t>
            </a:r>
            <a:r>
              <a:rPr sz="2400" b="1" spc="-10" dirty="0">
                <a:solidFill>
                  <a:srgbClr val="0F3B57"/>
                </a:solidFill>
                <a:latin typeface="Times New Roman" panose="02020603050405020304" pitchFamily="18" charset="0"/>
                <a:cs typeface="Times New Roman" panose="02020603050405020304" pitchFamily="18" charset="0"/>
              </a:rPr>
              <a:t>off-</a:t>
            </a:r>
            <a:r>
              <a:rPr sz="2400" b="1" dirty="0">
                <a:solidFill>
                  <a:srgbClr val="0F3B57"/>
                </a:solidFill>
                <a:latin typeface="Times New Roman" panose="02020603050405020304" pitchFamily="18" charset="0"/>
                <a:cs typeface="Times New Roman" panose="02020603050405020304" pitchFamily="18" charset="0"/>
              </a:rPr>
              <a:t>campus</a:t>
            </a:r>
            <a:r>
              <a:rPr sz="2400" b="1" spc="-10" dirty="0">
                <a:solidFill>
                  <a:srgbClr val="0F3B57"/>
                </a:solidFill>
                <a:latin typeface="Times New Roman" panose="02020603050405020304" pitchFamily="18" charset="0"/>
                <a:cs typeface="Times New Roman" panose="02020603050405020304" pitchFamily="18" charset="0"/>
              </a:rPr>
              <a:t> locations operating</a:t>
            </a:r>
            <a:r>
              <a:rPr sz="2400" b="1" spc="-254"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“under</a:t>
            </a:r>
            <a:r>
              <a:rPr sz="2400" b="1" spc="-20"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the</a:t>
            </a:r>
            <a:r>
              <a:rPr sz="2400" b="1" spc="-10" dirty="0">
                <a:solidFill>
                  <a:srgbClr val="0F3B57"/>
                </a:solidFill>
                <a:latin typeface="Times New Roman" panose="02020603050405020304" pitchFamily="18" charset="0"/>
                <a:cs typeface="Times New Roman" panose="02020603050405020304" pitchFamily="18" charset="0"/>
              </a:rPr>
              <a:t> hospital’s license</a:t>
            </a:r>
            <a:r>
              <a:rPr lang="en-US" sz="2400" b="1" spc="-10" dirty="0">
                <a:solidFill>
                  <a:srgbClr val="0F3B57"/>
                </a:solidFill>
                <a:latin typeface="Times New Roman" panose="02020603050405020304" pitchFamily="18" charset="0"/>
                <a:cs typeface="Times New Roman" panose="02020603050405020304" pitchFamily="18" charset="0"/>
              </a:rPr>
              <a:t>.</a:t>
            </a:r>
            <a:r>
              <a:rPr sz="2400" b="1" spc="-10" dirty="0">
                <a:solidFill>
                  <a:srgbClr val="0F3B57"/>
                </a:solidFill>
                <a:latin typeface="Times New Roman" panose="02020603050405020304" pitchFamily="18" charset="0"/>
                <a:cs typeface="Times New Roman" panose="02020603050405020304" pitchFamily="18" charset="0"/>
              </a:rPr>
              <a:t>”</a:t>
            </a:r>
            <a:endParaRPr sz="2400" b="1" dirty="0">
              <a:solidFill>
                <a:srgbClr val="0F3B57"/>
              </a:solidFill>
              <a:latin typeface="Times New Roman" panose="02020603050405020304" pitchFamily="18" charset="0"/>
              <a:cs typeface="Times New Roman" panose="02020603050405020304" pitchFamily="18" charset="0"/>
            </a:endParaRPr>
          </a:p>
        </p:txBody>
      </p:sp>
      <p:pic>
        <p:nvPicPr>
          <p:cNvPr id="7" name="Picture 6" descr="A picture containing person, indoor, table, worktable&#10;&#10;Description automatically generated">
            <a:extLst>
              <a:ext uri="{FF2B5EF4-FFF2-40B4-BE49-F238E27FC236}">
                <a16:creationId xmlns:a16="http://schemas.microsoft.com/office/drawing/2014/main" id="{A223DC19-5707-A374-BFCC-AD4E24BCE443}"/>
              </a:ext>
            </a:extLst>
          </p:cNvPr>
          <p:cNvPicPr>
            <a:picLocks noChangeAspect="1"/>
          </p:cNvPicPr>
          <p:nvPr/>
        </p:nvPicPr>
        <p:blipFill>
          <a:blip r:embed="rId2"/>
          <a:stretch>
            <a:fillRect/>
          </a:stretch>
        </p:blipFill>
        <p:spPr>
          <a:xfrm>
            <a:off x="4321200" y="4854211"/>
            <a:ext cx="3497434" cy="1662995"/>
          </a:xfrm>
          <a:prstGeom prst="rect">
            <a:avLst/>
          </a:prstGeom>
        </p:spPr>
      </p:pic>
    </p:spTree>
    <p:extLst>
      <p:ext uri="{BB962C8B-B14F-4D97-AF65-F5344CB8AC3E}">
        <p14:creationId xmlns:p14="http://schemas.microsoft.com/office/powerpoint/2010/main" val="3001795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7480080-08EF-4A05-940D-82802B8D3E44}"/>
              </a:ext>
              <a:ext uri="{C183D7F6-B498-43B3-948B-1728B52AA6E4}">
                <adec:decorative xmlns:adec="http://schemas.microsoft.com/office/drawing/2017/decorative" val="1"/>
              </a:ext>
            </a:extLst>
          </p:cNvPr>
          <p:cNvPicPr>
            <a:picLocks noChangeAspect="1"/>
          </p:cNvPicPr>
          <p:nvPr/>
        </p:nvPicPr>
        <p:blipFill rotWithShape="1">
          <a:blip r:embed="rId2" cstate="screen">
            <a:graysc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r="-1"/>
          <a:stretch/>
        </p:blipFill>
        <p:spPr>
          <a:xfrm>
            <a:off x="1" y="857250"/>
            <a:ext cx="3679372" cy="5143500"/>
          </a:xfrm>
          <a:prstGeom prst="rect">
            <a:avLst/>
          </a:prstGeom>
        </p:spPr>
      </p:pic>
      <p:sp>
        <p:nvSpPr>
          <p:cNvPr id="36" name="Rectangle 35">
            <a:extLst>
              <a:ext uri="{FF2B5EF4-FFF2-40B4-BE49-F238E27FC236}">
                <a16:creationId xmlns:a16="http://schemas.microsoft.com/office/drawing/2014/main" id="{9640F710-B88A-4ADB-B447-3EAC9DDE392E}"/>
              </a:ext>
              <a:ext uri="{C183D7F6-B498-43B3-948B-1728B52AA6E4}">
                <adec:decorative xmlns:adec="http://schemas.microsoft.com/office/drawing/2017/decorative" val="1"/>
              </a:ext>
            </a:extLst>
          </p:cNvPr>
          <p:cNvSpPr/>
          <p:nvPr/>
        </p:nvSpPr>
        <p:spPr>
          <a:xfrm>
            <a:off x="-4895" y="876400"/>
            <a:ext cx="3679373" cy="5143500"/>
          </a:xfrm>
          <a:prstGeom prst="rect">
            <a:avLst/>
          </a:prstGeom>
          <a:solidFill>
            <a:schemeClr val="tx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37" name="Group 36">
            <a:extLst>
              <a:ext uri="{FF2B5EF4-FFF2-40B4-BE49-F238E27FC236}">
                <a16:creationId xmlns:a16="http://schemas.microsoft.com/office/drawing/2014/main" id="{FD3A402D-DB28-42D9-B98A-AC85C02EA682}"/>
              </a:ext>
              <a:ext uri="{C183D7F6-B498-43B3-948B-1728B52AA6E4}">
                <adec:decorative xmlns:adec="http://schemas.microsoft.com/office/drawing/2017/decorative" val="1"/>
              </a:ext>
            </a:extLst>
          </p:cNvPr>
          <p:cNvGrpSpPr/>
          <p:nvPr/>
        </p:nvGrpSpPr>
        <p:grpSpPr>
          <a:xfrm>
            <a:off x="601436" y="2068767"/>
            <a:ext cx="2476500" cy="2426346"/>
            <a:chOff x="8088085" y="1860738"/>
            <a:chExt cx="3302000" cy="3235128"/>
          </a:xfrm>
        </p:grpSpPr>
        <p:cxnSp>
          <p:nvCxnSpPr>
            <p:cNvPr id="39" name="Straight Connector 38">
              <a:extLst>
                <a:ext uri="{FF2B5EF4-FFF2-40B4-BE49-F238E27FC236}">
                  <a16:creationId xmlns:a16="http://schemas.microsoft.com/office/drawing/2014/main" id="{595E8331-BC7B-46ED-98A2-6F6F88769F68}"/>
                </a:ext>
              </a:extLst>
            </p:cNvPr>
            <p:cNvCxnSpPr/>
            <p:nvPr/>
          </p:nvCxnSpPr>
          <p:spPr>
            <a:xfrm>
              <a:off x="8088085" y="1860738"/>
              <a:ext cx="330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EE74416-B568-4EAA-8D01-44EFD5CF667E}"/>
                </a:ext>
              </a:extLst>
            </p:cNvPr>
            <p:cNvCxnSpPr/>
            <p:nvPr/>
          </p:nvCxnSpPr>
          <p:spPr>
            <a:xfrm>
              <a:off x="8088085" y="5095866"/>
              <a:ext cx="330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2F5D143A-3C3E-4A44-A449-F40289B0E0F8}"/>
              </a:ext>
            </a:extLst>
          </p:cNvPr>
          <p:cNvSpPr/>
          <p:nvPr/>
        </p:nvSpPr>
        <p:spPr>
          <a:xfrm>
            <a:off x="2924230" y="876400"/>
            <a:ext cx="750248" cy="746057"/>
          </a:xfrm>
          <a:prstGeom prst="rect">
            <a:avLst/>
          </a:prstGeom>
          <a:solidFill>
            <a:srgbClr val="007377">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3" name="Rectangle 42">
            <a:extLst>
              <a:ext uri="{FF2B5EF4-FFF2-40B4-BE49-F238E27FC236}">
                <a16:creationId xmlns:a16="http://schemas.microsoft.com/office/drawing/2014/main" id="{DC81FBC4-E423-4BC0-86A5-20FD82FD96F4}"/>
              </a:ext>
            </a:extLst>
          </p:cNvPr>
          <p:cNvSpPr/>
          <p:nvPr/>
        </p:nvSpPr>
        <p:spPr>
          <a:xfrm>
            <a:off x="19397" y="5658413"/>
            <a:ext cx="750248" cy="746057"/>
          </a:xfrm>
          <a:prstGeom prst="rect">
            <a:avLst/>
          </a:prstGeom>
          <a:solidFill>
            <a:srgbClr val="2C9942">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extBox 47">
            <a:extLst>
              <a:ext uri="{FF2B5EF4-FFF2-40B4-BE49-F238E27FC236}">
                <a16:creationId xmlns:a16="http://schemas.microsoft.com/office/drawing/2014/main" id="{1E5FA04E-1A35-4951-9055-2B2ACF0D1BBF}"/>
              </a:ext>
            </a:extLst>
          </p:cNvPr>
          <p:cNvSpPr txBox="1"/>
          <p:nvPr/>
        </p:nvSpPr>
        <p:spPr>
          <a:xfrm>
            <a:off x="4105204" y="1703171"/>
            <a:ext cx="4557741" cy="4370427"/>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393D40"/>
                </a:solidFill>
                <a:latin typeface="Times New Roman" panose="02020603050405020304" pitchFamily="18" charset="0"/>
                <a:cs typeface="Times New Roman" panose="02020603050405020304" pitchFamily="18" charset="0"/>
              </a:rPr>
              <a:t>The law contains key provisions </a:t>
            </a:r>
            <a:r>
              <a:rPr lang="en-US" sz="2400" b="1" dirty="0">
                <a:solidFill>
                  <a:srgbClr val="007377"/>
                </a:solidFill>
                <a:latin typeface="Times New Roman" panose="02020603050405020304" pitchFamily="18" charset="0"/>
                <a:cs typeface="Times New Roman" panose="02020603050405020304" pitchFamily="18" charset="0"/>
              </a:rPr>
              <a:t>to protect consumers against the cost of surprise medical bills</a:t>
            </a:r>
            <a:r>
              <a:rPr lang="en-US" sz="2400" dirty="0">
                <a:solidFill>
                  <a:srgbClr val="393D40"/>
                </a:solidFill>
                <a:latin typeface="Times New Roman" panose="02020603050405020304" pitchFamily="18" charset="0"/>
                <a:cs typeface="Times New Roman" panose="02020603050405020304" pitchFamily="18" charset="0"/>
              </a:rPr>
              <a:t> including:</a:t>
            </a:r>
          </a:p>
          <a:p>
            <a:endParaRPr lang="en-US" sz="1000" dirty="0">
              <a:solidFill>
                <a:srgbClr val="393D40"/>
              </a:solidFill>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r>
              <a:rPr lang="en-US" sz="2400" b="1" dirty="0">
                <a:solidFill>
                  <a:srgbClr val="007377"/>
                </a:solidFill>
                <a:latin typeface="Times New Roman" panose="02020603050405020304" pitchFamily="18" charset="0"/>
                <a:cs typeface="Times New Roman" panose="02020603050405020304" pitchFamily="18" charset="0"/>
              </a:rPr>
              <a:t>Emergency services </a:t>
            </a:r>
            <a:r>
              <a:rPr lang="en-US" sz="2400" dirty="0">
                <a:latin typeface="Times New Roman" panose="02020603050405020304" pitchFamily="18" charset="0"/>
                <a:cs typeface="Times New Roman" panose="02020603050405020304" pitchFamily="18" charset="0"/>
              </a:rPr>
              <a:t>by out-of-network providers or facilities, </a:t>
            </a:r>
          </a:p>
          <a:p>
            <a:r>
              <a:rPr lang="en-US" sz="2400" dirty="0">
                <a:latin typeface="Times New Roman" panose="02020603050405020304" pitchFamily="18" charset="0"/>
                <a:cs typeface="Times New Roman" panose="02020603050405020304" pitchFamily="18" charset="0"/>
              </a:rPr>
              <a:t>   including </a:t>
            </a:r>
            <a:r>
              <a:rPr lang="en-US" sz="2400" b="1" dirty="0">
                <a:solidFill>
                  <a:schemeClr val="accent6"/>
                </a:solidFill>
                <a:latin typeface="Times New Roman" panose="02020603050405020304" pitchFamily="18" charset="0"/>
                <a:cs typeface="Times New Roman" panose="02020603050405020304" pitchFamily="18" charset="0"/>
              </a:rPr>
              <a:t>emergency air  </a:t>
            </a:r>
          </a:p>
          <a:p>
            <a:r>
              <a:rPr lang="en-US" sz="2400" b="1" dirty="0">
                <a:solidFill>
                  <a:schemeClr val="accent6"/>
                </a:solidFill>
                <a:latin typeface="Times New Roman" panose="02020603050405020304" pitchFamily="18" charset="0"/>
                <a:cs typeface="Times New Roman" panose="02020603050405020304" pitchFamily="18" charset="0"/>
              </a:rPr>
              <a:t>   transport</a:t>
            </a:r>
          </a:p>
          <a:p>
            <a:endParaRPr lang="en-US" sz="1000" dirty="0">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r>
              <a:rPr lang="en-US" sz="2400" b="1" dirty="0">
                <a:solidFill>
                  <a:srgbClr val="007377"/>
                </a:solidFill>
                <a:latin typeface="Times New Roman" panose="02020603050405020304" pitchFamily="18" charset="0"/>
                <a:cs typeface="Times New Roman" panose="02020603050405020304" pitchFamily="18" charset="0"/>
              </a:rPr>
              <a:t>Non-emergency services</a:t>
            </a:r>
            <a:r>
              <a:rPr lang="en-US" sz="2400" dirty="0">
                <a:latin typeface="Times New Roman" panose="02020603050405020304" pitchFamily="18" charset="0"/>
                <a:cs typeface="Times New Roman" panose="02020603050405020304" pitchFamily="18" charset="0"/>
              </a:rPr>
              <a:t> provided by </a:t>
            </a:r>
            <a:r>
              <a:rPr lang="en-US" sz="2400" b="1" dirty="0">
                <a:solidFill>
                  <a:srgbClr val="007377"/>
                </a:solidFill>
                <a:latin typeface="Times New Roman" panose="02020603050405020304" pitchFamily="18" charset="0"/>
                <a:cs typeface="Times New Roman" panose="02020603050405020304" pitchFamily="18" charset="0"/>
              </a:rPr>
              <a:t>out-of-network physicians within in-network facilities</a:t>
            </a:r>
            <a:r>
              <a:rPr lang="en-US" sz="2400" dirty="0">
                <a:latin typeface="Times New Roman" panose="02020603050405020304" pitchFamily="18" charset="0"/>
                <a:cs typeface="Times New Roman" panose="02020603050405020304" pitchFamily="18" charset="0"/>
              </a:rPr>
              <a:t> for which patients do not consent.</a:t>
            </a:r>
          </a:p>
        </p:txBody>
      </p:sp>
      <p:sp>
        <p:nvSpPr>
          <p:cNvPr id="5" name="Rectangle 4">
            <a:extLst>
              <a:ext uri="{FF2B5EF4-FFF2-40B4-BE49-F238E27FC236}">
                <a16:creationId xmlns:a16="http://schemas.microsoft.com/office/drawing/2014/main" id="{16B73B3C-C79A-4130-BD49-60C56B638A1D}"/>
              </a:ext>
            </a:extLst>
          </p:cNvPr>
          <p:cNvSpPr/>
          <p:nvPr/>
        </p:nvSpPr>
        <p:spPr>
          <a:xfrm>
            <a:off x="4215621" y="624880"/>
            <a:ext cx="4336909" cy="954107"/>
          </a:xfrm>
          <a:prstGeom prst="rect">
            <a:avLst/>
          </a:prstGeom>
        </p:spPr>
        <p:txBody>
          <a:bodyPr wrap="square">
            <a:spAutoFit/>
          </a:bodyPr>
          <a:lstStyle/>
          <a:p>
            <a:pPr fontAlgn="base">
              <a:spcBef>
                <a:spcPct val="0"/>
              </a:spcBef>
            </a:pPr>
            <a:r>
              <a:rPr lang="en-US" sz="2800" b="1" dirty="0">
                <a:solidFill>
                  <a:schemeClr val="accent6"/>
                </a:solidFill>
                <a:latin typeface="Times New Roman" panose="02020603050405020304" pitchFamily="18" charset="0"/>
                <a:ea typeface="+mj-ea"/>
                <a:cs typeface="Times New Roman" panose="02020603050405020304" pitchFamily="18" charset="0"/>
              </a:rPr>
              <a:t>Consumer Protections Under Federal Law</a:t>
            </a:r>
          </a:p>
        </p:txBody>
      </p:sp>
      <p:sp>
        <p:nvSpPr>
          <p:cNvPr id="7" name="Rectangle 6">
            <a:extLst>
              <a:ext uri="{FF2B5EF4-FFF2-40B4-BE49-F238E27FC236}">
                <a16:creationId xmlns:a16="http://schemas.microsoft.com/office/drawing/2014/main" id="{D3361585-9C30-404D-ADB7-D8522B608643}"/>
              </a:ext>
            </a:extLst>
          </p:cNvPr>
          <p:cNvSpPr/>
          <p:nvPr/>
        </p:nvSpPr>
        <p:spPr>
          <a:xfrm>
            <a:off x="286020" y="2140623"/>
            <a:ext cx="3137735" cy="2377574"/>
          </a:xfrm>
          <a:prstGeom prst="rect">
            <a:avLst/>
          </a:prstGeom>
        </p:spPr>
        <p:txBody>
          <a:bodyPr wrap="square">
            <a:spAutoFit/>
          </a:bodyPr>
          <a:lstStyle/>
          <a:p>
            <a:r>
              <a:rPr lang="en-US" sz="1350" b="1" dirty="0">
                <a:solidFill>
                  <a:schemeClr val="bg1"/>
                </a:solidFill>
              </a:rPr>
              <a:t>Nearly half (49%) of U.S. adults say worrying about an unexpected medical bill keeps them from seeking care, and a similar proportion (44%) say if they received an unexpected medical bill for $1,000 they would not have the money to pay for it, according to the survey conducted by The Harris Poll on behalf of the American Heart Association.</a:t>
            </a:r>
          </a:p>
        </p:txBody>
      </p:sp>
      <p:sp>
        <p:nvSpPr>
          <p:cNvPr id="8" name="Rectangle 7">
            <a:extLst>
              <a:ext uri="{FF2B5EF4-FFF2-40B4-BE49-F238E27FC236}">
                <a16:creationId xmlns:a16="http://schemas.microsoft.com/office/drawing/2014/main" id="{80614057-3B46-43C3-85D9-D14FD2F520E2}"/>
              </a:ext>
            </a:extLst>
          </p:cNvPr>
          <p:cNvSpPr/>
          <p:nvPr/>
        </p:nvSpPr>
        <p:spPr>
          <a:xfrm>
            <a:off x="825247" y="5585252"/>
            <a:ext cx="2476500" cy="300082"/>
          </a:xfrm>
          <a:prstGeom prst="rect">
            <a:avLst/>
          </a:prstGeom>
        </p:spPr>
        <p:txBody>
          <a:bodyPr wrap="square">
            <a:spAutoFit/>
          </a:bodyPr>
          <a:lstStyle/>
          <a:p>
            <a:r>
              <a:rPr lang="en-US" sz="675" dirty="0">
                <a:solidFill>
                  <a:schemeClr val="bg1"/>
                </a:solidFill>
              </a:rPr>
              <a:t>Source: </a:t>
            </a:r>
            <a:r>
              <a:rPr lang="en-US" sz="675" dirty="0">
                <a:solidFill>
                  <a:schemeClr val="bg1"/>
                </a:solidFill>
                <a:hlinkClick r:id="rId4">
                  <a:extLst>
                    <a:ext uri="{A12FA001-AC4F-418D-AE19-62706E023703}">
                      <ahyp:hlinkClr xmlns:ahyp="http://schemas.microsoft.com/office/drawing/2018/hyperlinkcolor" val="tx"/>
                    </a:ext>
                  </a:extLst>
                </a:hlinkClick>
              </a:rPr>
              <a:t>https://newsroom.heart.org/news/poll-surprise-medical-bills-pose-significant-financial-burden</a:t>
            </a:r>
            <a:endParaRPr lang="en-US" sz="675" dirty="0">
              <a:solidFill>
                <a:schemeClr val="bg1"/>
              </a:solidFill>
            </a:endParaRPr>
          </a:p>
        </p:txBody>
      </p:sp>
      <p:sp>
        <p:nvSpPr>
          <p:cNvPr id="13" name="Rectangle 12">
            <a:extLst>
              <a:ext uri="{FF2B5EF4-FFF2-40B4-BE49-F238E27FC236}">
                <a16:creationId xmlns:a16="http://schemas.microsoft.com/office/drawing/2014/main" id="{E9712F4D-BC6C-4EBC-B8A0-01860C4532C1}"/>
              </a:ext>
            </a:extLst>
          </p:cNvPr>
          <p:cNvSpPr/>
          <p:nvPr/>
        </p:nvSpPr>
        <p:spPr>
          <a:xfrm>
            <a:off x="3192354" y="433187"/>
            <a:ext cx="750248" cy="746057"/>
          </a:xfrm>
          <a:prstGeom prst="rect">
            <a:avLst/>
          </a:prstGeom>
          <a:solidFill>
            <a:srgbClr val="007377">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336175765"/>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A319-4E2B-4473-A6DE-46F5780C4B16}"/>
              </a:ext>
            </a:extLst>
          </p:cNvPr>
          <p:cNvSpPr>
            <a:spLocks noGrp="1"/>
          </p:cNvSpPr>
          <p:nvPr>
            <p:ph type="title"/>
          </p:nvPr>
        </p:nvSpPr>
        <p:spPr>
          <a:xfrm>
            <a:off x="475152" y="414717"/>
            <a:ext cx="8208681" cy="620760"/>
          </a:xfrm>
        </p:spPr>
        <p:txBody>
          <a:bodyPr/>
          <a:lstStyle/>
          <a:p>
            <a:r>
              <a:rPr lang="en-US" b="1" dirty="0">
                <a:solidFill>
                  <a:schemeClr val="accent6"/>
                </a:solidFill>
                <a:latin typeface="Times New Roman" panose="02020603050405020304" pitchFamily="18" charset="0"/>
                <a:cs typeface="Times New Roman" panose="02020603050405020304" pitchFamily="18" charset="0"/>
              </a:rPr>
              <a:t>Emergency Services</a:t>
            </a:r>
          </a:p>
        </p:txBody>
      </p:sp>
      <p:graphicFrame>
        <p:nvGraphicFramePr>
          <p:cNvPr id="4" name="Table 3">
            <a:extLst>
              <a:ext uri="{FF2B5EF4-FFF2-40B4-BE49-F238E27FC236}">
                <a16:creationId xmlns:a16="http://schemas.microsoft.com/office/drawing/2014/main" id="{A2B5D100-08FC-44CF-B12A-CD76A8402DF8}"/>
              </a:ext>
            </a:extLst>
          </p:cNvPr>
          <p:cNvGraphicFramePr>
            <a:graphicFrameLocks noGrp="1"/>
          </p:cNvGraphicFramePr>
          <p:nvPr>
            <p:extLst>
              <p:ext uri="{D42A27DB-BD31-4B8C-83A1-F6EECF244321}">
                <p14:modId xmlns:p14="http://schemas.microsoft.com/office/powerpoint/2010/main" val="843799208"/>
              </p:ext>
            </p:extLst>
          </p:nvPr>
        </p:nvGraphicFramePr>
        <p:xfrm>
          <a:off x="475152" y="975218"/>
          <a:ext cx="8218964" cy="5537435"/>
        </p:xfrm>
        <a:graphic>
          <a:graphicData uri="http://schemas.openxmlformats.org/drawingml/2006/table">
            <a:tbl>
              <a:tblPr firstRow="1" bandRow="1">
                <a:tableStyleId>{93296810-A885-4BE3-A3E7-6D5BEEA58F35}</a:tableStyleId>
              </a:tblPr>
              <a:tblGrid>
                <a:gridCol w="8218964">
                  <a:extLst>
                    <a:ext uri="{9D8B030D-6E8A-4147-A177-3AD203B41FA5}">
                      <a16:colId xmlns:a16="http://schemas.microsoft.com/office/drawing/2014/main" val="1135247403"/>
                    </a:ext>
                  </a:extLst>
                </a:gridCol>
              </a:tblGrid>
              <a:tr h="342900">
                <a:tc>
                  <a:txBody>
                    <a:bodyPr/>
                    <a:lstStyle/>
                    <a:p>
                      <a:r>
                        <a:rPr lang="en-US" sz="2400" dirty="0">
                          <a:latin typeface="Times New Roman" panose="02020603050405020304" pitchFamily="18" charset="0"/>
                          <a:cs typeface="Times New Roman" panose="02020603050405020304" pitchFamily="18" charset="0"/>
                        </a:rPr>
                        <a:t>The legislation establishes the following payment parameters:</a:t>
                      </a:r>
                    </a:p>
                  </a:txBody>
                  <a:tcPr marL="68580" marR="68580" marT="34290" marB="34290"/>
                </a:tc>
                <a:extLst>
                  <a:ext uri="{0D108BD9-81ED-4DB2-BD59-A6C34878D82A}">
                    <a16:rowId xmlns:a16="http://schemas.microsoft.com/office/drawing/2014/main" val="1931296023"/>
                  </a:ext>
                </a:extLst>
              </a:tr>
              <a:tr h="674541">
                <a:tc>
                  <a:txBody>
                    <a:bodyPr/>
                    <a:lstStyle/>
                    <a:p>
                      <a:r>
                        <a:rPr lang="en-US" sz="2400" dirty="0">
                          <a:latin typeface="Times New Roman" panose="02020603050405020304" pitchFamily="18" charset="0"/>
                          <a:cs typeface="Times New Roman" panose="02020603050405020304" pitchFamily="18" charset="0"/>
                        </a:rPr>
                        <a:t>If the health plan covers Emergency Services, </a:t>
                      </a:r>
                    </a:p>
                    <a:p>
                      <a:pPr marL="285750" indent="-285750">
                        <a:buFont typeface="Arial" panose="020B0604020202020204" pitchFamily="34" charset="0"/>
                        <a:buChar char="•"/>
                      </a:pPr>
                      <a:r>
                        <a:rPr lang="en-US" sz="2200" b="1" dirty="0">
                          <a:solidFill>
                            <a:schemeClr val="accent6"/>
                          </a:solidFill>
                          <a:latin typeface="Times New Roman" panose="02020603050405020304" pitchFamily="18" charset="0"/>
                          <a:cs typeface="Times New Roman" panose="02020603050405020304" pitchFamily="18" charset="0"/>
                        </a:rPr>
                        <a:t>All services must be covered </a:t>
                      </a:r>
                      <a:r>
                        <a:rPr lang="en-US" sz="2200" dirty="0">
                          <a:latin typeface="Times New Roman" panose="02020603050405020304" pitchFamily="18" charset="0"/>
                          <a:cs typeface="Times New Roman" panose="02020603050405020304" pitchFamily="18" charset="0"/>
                        </a:rPr>
                        <a:t>without prior authorization(s)</a:t>
                      </a:r>
                    </a:p>
                    <a:p>
                      <a:pPr marL="285750" indent="-285750">
                        <a:buFont typeface="Arial" panose="020B0604020202020204" pitchFamily="34" charset="0"/>
                        <a:buChar char="•"/>
                      </a:pPr>
                      <a:r>
                        <a:rPr lang="en-US" sz="2200" b="1" dirty="0">
                          <a:solidFill>
                            <a:schemeClr val="accent6"/>
                          </a:solidFill>
                          <a:latin typeface="Times New Roman" panose="02020603050405020304" pitchFamily="18" charset="0"/>
                          <a:cs typeface="Times New Roman" panose="02020603050405020304" pitchFamily="18" charset="0"/>
                        </a:rPr>
                        <a:t>All covered without facility participation in health plan</a:t>
                      </a:r>
                    </a:p>
                  </a:txBody>
                  <a:tcPr marL="68580" marR="68580" marT="34290" marB="34290"/>
                </a:tc>
                <a:extLst>
                  <a:ext uri="{0D108BD9-81ED-4DB2-BD59-A6C34878D82A}">
                    <a16:rowId xmlns:a16="http://schemas.microsoft.com/office/drawing/2014/main" val="4087750196"/>
                  </a:ext>
                </a:extLst>
              </a:tr>
              <a:tr h="47013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latin typeface="Times New Roman" panose="02020603050405020304" pitchFamily="18" charset="0"/>
                          <a:cs typeface="Times New Roman" panose="02020603050405020304" pitchFamily="18" charset="0"/>
                        </a:rPr>
                        <a:t>Services </a:t>
                      </a:r>
                      <a:r>
                        <a:rPr lang="en-US" sz="2200" b="1" dirty="0">
                          <a:solidFill>
                            <a:schemeClr val="accent6"/>
                          </a:solidFill>
                          <a:latin typeface="Times New Roman" panose="02020603050405020304" pitchFamily="18" charset="0"/>
                          <a:cs typeface="Times New Roman" panose="02020603050405020304" pitchFamily="18" charset="0"/>
                        </a:rPr>
                        <a:t>must cost the patient the same as in-network services</a:t>
                      </a:r>
                      <a:r>
                        <a:rPr lang="en-US" sz="2200" dirty="0">
                          <a:latin typeface="Times New Roman" panose="02020603050405020304" pitchFamily="18" charset="0"/>
                          <a:cs typeface="Times New Roman" panose="02020603050405020304" pitchFamily="18" charset="0"/>
                        </a:rPr>
                        <a:t>.</a:t>
                      </a:r>
                    </a:p>
                  </a:txBody>
                  <a:tcPr marL="68580" marR="68580" marT="34290" marB="34290"/>
                </a:tc>
                <a:extLst>
                  <a:ext uri="{0D108BD9-81ED-4DB2-BD59-A6C34878D82A}">
                    <a16:rowId xmlns:a16="http://schemas.microsoft.com/office/drawing/2014/main" val="3309667060"/>
                  </a:ext>
                </a:extLst>
              </a:tr>
              <a:tr h="434340">
                <a:tc>
                  <a:txBody>
                    <a:bodyPr/>
                    <a:lstStyle/>
                    <a:p>
                      <a:r>
                        <a:rPr lang="en-US" sz="2200" dirty="0">
                          <a:latin typeface="Times New Roman" panose="02020603050405020304" pitchFamily="18" charset="0"/>
                          <a:cs typeface="Times New Roman" panose="02020603050405020304" pitchFamily="18" charset="0"/>
                        </a:rPr>
                        <a:t>Patient cost-sharing will count toward in-network deductible and out-of-pocket maximum amounts.</a:t>
                      </a:r>
                    </a:p>
                  </a:txBody>
                  <a:tcPr marL="68580" marR="68580" marT="34290" marB="34290"/>
                </a:tc>
                <a:extLst>
                  <a:ext uri="{0D108BD9-81ED-4DB2-BD59-A6C34878D82A}">
                    <a16:rowId xmlns:a16="http://schemas.microsoft.com/office/drawing/2014/main" val="2298569904"/>
                  </a:ext>
                </a:extLst>
              </a:tr>
              <a:tr h="840446">
                <a:tc>
                  <a:txBody>
                    <a:bodyPr/>
                    <a:lstStyle/>
                    <a:p>
                      <a:r>
                        <a:rPr lang="en-US" sz="2200" b="1" dirty="0">
                          <a:solidFill>
                            <a:schemeClr val="accent6"/>
                          </a:solidFill>
                          <a:latin typeface="Times New Roman" panose="02020603050405020304" pitchFamily="18" charset="0"/>
                          <a:cs typeface="Times New Roman" panose="02020603050405020304" pitchFamily="18" charset="0"/>
                        </a:rPr>
                        <a:t>Out-of-network provider must bill health plan directly: </a:t>
                      </a:r>
                    </a:p>
                    <a:p>
                      <a:pPr marL="285750" indent="-285750">
                        <a:buClr>
                          <a:schemeClr val="accent6"/>
                        </a:buClr>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Health plan has </a:t>
                      </a:r>
                      <a:r>
                        <a:rPr lang="en-US" sz="1800" b="1" dirty="0">
                          <a:solidFill>
                            <a:schemeClr val="accent6"/>
                          </a:solidFill>
                          <a:latin typeface="Times New Roman" panose="02020603050405020304" pitchFamily="18" charset="0"/>
                          <a:cs typeface="Times New Roman" panose="02020603050405020304" pitchFamily="18" charset="0"/>
                        </a:rPr>
                        <a:t>thirty (30) days from bill date to pay or deny</a:t>
                      </a:r>
                      <a:endParaRPr lang="en-US" sz="1800" dirty="0">
                        <a:latin typeface="Times New Roman" panose="02020603050405020304" pitchFamily="18" charset="0"/>
                        <a:cs typeface="Times New Roman" panose="02020603050405020304" pitchFamily="18" charset="0"/>
                      </a:endParaRPr>
                    </a:p>
                    <a:p>
                      <a:pPr marL="285750" indent="-285750">
                        <a:buClr>
                          <a:schemeClr val="accent6"/>
                        </a:buClr>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If paid by plan, payment must go to the provider of services</a:t>
                      </a:r>
                    </a:p>
                  </a:txBody>
                  <a:tcPr marL="68580" marR="68580" marT="34290" marB="34290"/>
                </a:tc>
                <a:extLst>
                  <a:ext uri="{0D108BD9-81ED-4DB2-BD59-A6C34878D82A}">
                    <a16:rowId xmlns:a16="http://schemas.microsoft.com/office/drawing/2014/main" val="1252460425"/>
                  </a:ext>
                </a:extLst>
              </a:tr>
              <a:tr h="1204206">
                <a:tc>
                  <a:txBody>
                    <a:bodyPr/>
                    <a:lstStyle/>
                    <a:p>
                      <a:pPr marL="0" indent="0">
                        <a:buFont typeface="Arial" panose="020B0604020202020204" pitchFamily="34" charset="0"/>
                        <a:buNone/>
                      </a:pPr>
                      <a:r>
                        <a:rPr lang="en-US" sz="2200" dirty="0">
                          <a:latin typeface="Times New Roman" panose="02020603050405020304" pitchFamily="18" charset="0"/>
                          <a:cs typeface="Times New Roman" panose="02020603050405020304" pitchFamily="18" charset="0"/>
                        </a:rPr>
                        <a:t>The patient’s </a:t>
                      </a:r>
                      <a:r>
                        <a:rPr lang="en-US" sz="2200" b="1" dirty="0">
                          <a:solidFill>
                            <a:srgbClr val="007377"/>
                          </a:solidFill>
                          <a:latin typeface="Times New Roman" panose="02020603050405020304" pitchFamily="18" charset="0"/>
                          <a:cs typeface="Times New Roman" panose="02020603050405020304" pitchFamily="18" charset="0"/>
                        </a:rPr>
                        <a:t>cost sharing amount is calculated from the previously determined “recognized amount,” </a:t>
                      </a:r>
                      <a:r>
                        <a:rPr lang="en-US" sz="2200" dirty="0">
                          <a:latin typeface="Times New Roman" panose="02020603050405020304" pitchFamily="18" charset="0"/>
                          <a:cs typeface="Times New Roman" panose="02020603050405020304" pitchFamily="18" charset="0"/>
                        </a:rPr>
                        <a:t>which is defined as either </a:t>
                      </a:r>
                    </a:p>
                    <a:p>
                      <a:pPr marL="285750" lvl="1" indent="-285750" algn="l" defTabSz="457200" rtl="0" eaLnBrk="1" latinLnBrk="0" hangingPunct="1">
                        <a:buClr>
                          <a:schemeClr val="accent6"/>
                        </a:buClr>
                        <a:buFont typeface="Arial" panose="020B0604020202020204" pitchFamily="34" charset="0"/>
                        <a:buChar char="•"/>
                      </a:pPr>
                      <a:r>
                        <a:rPr lang="en-US" sz="1800" kern="1200" dirty="0">
                          <a:solidFill>
                            <a:schemeClr val="dk1"/>
                          </a:solidFill>
                          <a:latin typeface="Times New Roman" panose="02020603050405020304" pitchFamily="18" charset="0"/>
                          <a:ea typeface="+mn-ea"/>
                          <a:cs typeface="Times New Roman" panose="02020603050405020304" pitchFamily="18" charset="0"/>
                        </a:rPr>
                        <a:t>the amount recognized under any applicable state law that applies to this situation, </a:t>
                      </a:r>
                    </a:p>
                    <a:p>
                      <a:pPr marL="285750" lvl="1" indent="-285750" algn="l" defTabSz="457200" rtl="0" eaLnBrk="1" latinLnBrk="0" hangingPunct="1">
                        <a:buClr>
                          <a:schemeClr val="accent6"/>
                        </a:buClr>
                        <a:buFont typeface="Arial" panose="020B0604020202020204" pitchFamily="34" charset="0"/>
                        <a:buChar char="•"/>
                      </a:pPr>
                      <a:r>
                        <a:rPr lang="en-US" sz="1800" kern="1200" dirty="0">
                          <a:solidFill>
                            <a:schemeClr val="dk1"/>
                          </a:solidFill>
                          <a:latin typeface="Times New Roman" panose="02020603050405020304" pitchFamily="18" charset="0"/>
                          <a:ea typeface="+mn-ea"/>
                          <a:cs typeface="Times New Roman" panose="02020603050405020304" pitchFamily="18" charset="0"/>
                        </a:rPr>
                        <a:t>the amount established through an all-payer rate-setting model, e.g., Maryland’s model, or </a:t>
                      </a:r>
                    </a:p>
                    <a:p>
                      <a:pPr marL="285750" lvl="1" indent="-285750" algn="l" defTabSz="457200" rtl="0" eaLnBrk="1" latinLnBrk="0" hangingPunct="1">
                        <a:buClr>
                          <a:schemeClr val="accent6"/>
                        </a:buClr>
                        <a:buFont typeface="Arial" panose="020B0604020202020204" pitchFamily="34" charset="0"/>
                        <a:buChar char="•"/>
                      </a:pPr>
                      <a:r>
                        <a:rPr lang="en-US" sz="1800" b="1" kern="1200" dirty="0">
                          <a:solidFill>
                            <a:schemeClr val="accent6"/>
                          </a:solidFill>
                          <a:latin typeface="Times New Roman" panose="02020603050405020304" pitchFamily="18" charset="0"/>
                          <a:ea typeface="+mn-ea"/>
                          <a:cs typeface="Times New Roman" panose="02020603050405020304" pitchFamily="18" charset="0"/>
                        </a:rPr>
                        <a:t>the qualifying payment amount (QPA).</a:t>
                      </a:r>
                      <a:endParaRPr lang="en-US" sz="1800" kern="1200" dirty="0">
                        <a:solidFill>
                          <a:schemeClr val="dk1"/>
                        </a:solidFill>
                        <a:latin typeface="Times New Roman" panose="02020603050405020304" pitchFamily="18" charset="0"/>
                        <a:ea typeface="+mn-ea"/>
                        <a:cs typeface="Times New Roman" panose="02020603050405020304" pitchFamily="18" charset="0"/>
                      </a:endParaRPr>
                    </a:p>
                  </a:txBody>
                  <a:tcPr marL="68580" marR="68580" marT="34290" marB="34290"/>
                </a:tc>
                <a:extLst>
                  <a:ext uri="{0D108BD9-81ED-4DB2-BD59-A6C34878D82A}">
                    <a16:rowId xmlns:a16="http://schemas.microsoft.com/office/drawing/2014/main" val="517904946"/>
                  </a:ext>
                </a:extLst>
              </a:tr>
            </a:tbl>
          </a:graphicData>
        </a:graphic>
      </p:graphicFrame>
    </p:spTree>
    <p:extLst>
      <p:ext uri="{BB962C8B-B14F-4D97-AF65-F5344CB8AC3E}">
        <p14:creationId xmlns:p14="http://schemas.microsoft.com/office/powerpoint/2010/main" val="2278458118"/>
      </p:ext>
    </p:extLst>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A319-4E2B-4473-A6DE-46F5780C4B16}"/>
              </a:ext>
            </a:extLst>
          </p:cNvPr>
          <p:cNvSpPr>
            <a:spLocks noGrp="1"/>
          </p:cNvSpPr>
          <p:nvPr>
            <p:ph type="title"/>
          </p:nvPr>
        </p:nvSpPr>
        <p:spPr>
          <a:xfrm>
            <a:off x="475152" y="414717"/>
            <a:ext cx="8208681" cy="620760"/>
          </a:xfrm>
        </p:spPr>
        <p:txBody>
          <a:bodyPr/>
          <a:lstStyle/>
          <a:p>
            <a:r>
              <a:rPr lang="en-US" b="1" dirty="0">
                <a:solidFill>
                  <a:schemeClr val="accent6"/>
                </a:solidFill>
                <a:latin typeface="Times New Roman" panose="02020603050405020304" pitchFamily="18" charset="0"/>
                <a:cs typeface="Times New Roman" panose="02020603050405020304" pitchFamily="18" charset="0"/>
              </a:rPr>
              <a:t>Emergency Services</a:t>
            </a:r>
          </a:p>
        </p:txBody>
      </p:sp>
      <p:graphicFrame>
        <p:nvGraphicFramePr>
          <p:cNvPr id="4" name="Table 3">
            <a:extLst>
              <a:ext uri="{FF2B5EF4-FFF2-40B4-BE49-F238E27FC236}">
                <a16:creationId xmlns:a16="http://schemas.microsoft.com/office/drawing/2014/main" id="{A2B5D100-08FC-44CF-B12A-CD76A8402DF8}"/>
              </a:ext>
            </a:extLst>
          </p:cNvPr>
          <p:cNvGraphicFramePr>
            <a:graphicFrameLocks noGrp="1"/>
          </p:cNvGraphicFramePr>
          <p:nvPr>
            <p:extLst>
              <p:ext uri="{D42A27DB-BD31-4B8C-83A1-F6EECF244321}">
                <p14:modId xmlns:p14="http://schemas.microsoft.com/office/powerpoint/2010/main" val="3476426697"/>
              </p:ext>
            </p:extLst>
          </p:nvPr>
        </p:nvGraphicFramePr>
        <p:xfrm>
          <a:off x="449884" y="1035477"/>
          <a:ext cx="8218964" cy="5463540"/>
        </p:xfrm>
        <a:graphic>
          <a:graphicData uri="http://schemas.openxmlformats.org/drawingml/2006/table">
            <a:tbl>
              <a:tblPr firstRow="1" bandRow="1">
                <a:tableStyleId>{93296810-A885-4BE3-A3E7-6D5BEEA58F35}</a:tableStyleId>
              </a:tblPr>
              <a:tblGrid>
                <a:gridCol w="8218964">
                  <a:extLst>
                    <a:ext uri="{9D8B030D-6E8A-4147-A177-3AD203B41FA5}">
                      <a16:colId xmlns:a16="http://schemas.microsoft.com/office/drawing/2014/main" val="1135247403"/>
                    </a:ext>
                  </a:extLst>
                </a:gridCol>
              </a:tblGrid>
              <a:tr h="342900">
                <a:tc>
                  <a:txBody>
                    <a:bodyPr/>
                    <a:lstStyle/>
                    <a:p>
                      <a:r>
                        <a:rPr lang="en-US" sz="2400" dirty="0">
                          <a:latin typeface="Times New Roman" panose="02020603050405020304" pitchFamily="18" charset="0"/>
                          <a:cs typeface="Times New Roman" panose="02020603050405020304" pitchFamily="18" charset="0"/>
                        </a:rPr>
                        <a:t>Determination of “patient status” necessary for compliance!</a:t>
                      </a:r>
                    </a:p>
                  </a:txBody>
                  <a:tcPr marL="68580" marR="68580" marT="34290" marB="34290"/>
                </a:tc>
                <a:extLst>
                  <a:ext uri="{0D108BD9-81ED-4DB2-BD59-A6C34878D82A}">
                    <a16:rowId xmlns:a16="http://schemas.microsoft.com/office/drawing/2014/main" val="1931296023"/>
                  </a:ext>
                </a:extLst>
              </a:tr>
              <a:tr h="674541">
                <a:tc>
                  <a:txBody>
                    <a:bodyPr/>
                    <a:lstStyle/>
                    <a:p>
                      <a:pPr lvl="0">
                        <a:buFont typeface="Arial" panose="020B0604020202020204" pitchFamily="34" charset="0"/>
                        <a:buChar char="•"/>
                      </a:pPr>
                      <a:r>
                        <a:rPr lang="en-US" sz="2400" dirty="0">
                          <a:effectLst/>
                          <a:latin typeface="Times New Roman" panose="02020603050405020304" pitchFamily="18" charset="0"/>
                        </a:rPr>
                        <a:t> </a:t>
                      </a:r>
                      <a:r>
                        <a:rPr lang="en-US" sz="2400" b="1" dirty="0">
                          <a:solidFill>
                            <a:schemeClr val="accent6"/>
                          </a:solidFill>
                          <a:effectLst/>
                          <a:latin typeface="Times New Roman" panose="02020603050405020304" pitchFamily="18" charset="0"/>
                        </a:rPr>
                        <a:t>Recognize “changed” methodology for payment of  </a:t>
                      </a:r>
                    </a:p>
                    <a:p>
                      <a:pPr lvl="0">
                        <a:buFont typeface="Arial" panose="020B0604020202020204" pitchFamily="34" charset="0"/>
                        <a:buNone/>
                      </a:pPr>
                      <a:r>
                        <a:rPr lang="en-US" sz="2400" b="1" dirty="0">
                          <a:solidFill>
                            <a:schemeClr val="accent6"/>
                          </a:solidFill>
                          <a:effectLst/>
                          <a:latin typeface="Times New Roman" panose="02020603050405020304" pitchFamily="18" charset="0"/>
                        </a:rPr>
                        <a:t>  Emergency Services for out-of-network patients!</a:t>
                      </a:r>
                    </a:p>
                    <a:p>
                      <a:pPr marL="0" lvl="0" indent="0">
                        <a:buFont typeface="Arial" panose="020B0604020202020204" pitchFamily="34" charset="0"/>
                        <a:buNone/>
                      </a:pPr>
                      <a:r>
                        <a:rPr lang="en-US" sz="2000" dirty="0">
                          <a:latin typeface="Times New Roman" panose="02020603050405020304" pitchFamily="18" charset="0"/>
                        </a:rPr>
                        <a:t>           Define emergent – urgent – and “in the ER, but primary care.”</a:t>
                      </a:r>
                    </a:p>
                    <a:p>
                      <a:pPr lvl="1">
                        <a:buFont typeface="Arial" panose="020B0604020202020204" pitchFamily="34" charset="0"/>
                        <a:buNone/>
                      </a:pPr>
                      <a:r>
                        <a:rPr lang="en-US" sz="2000" b="1" dirty="0">
                          <a:solidFill>
                            <a:schemeClr val="accent6"/>
                          </a:solidFill>
                          <a:latin typeface="Times New Roman" panose="02020603050405020304" pitchFamily="18" charset="0"/>
                        </a:rPr>
                        <a:t>    </a:t>
                      </a:r>
                      <a:r>
                        <a:rPr lang="en-US" sz="2000" dirty="0">
                          <a:latin typeface="Times New Roman" panose="02020603050405020304" pitchFamily="18" charset="0"/>
                        </a:rPr>
                        <a:t>Emergent not limited to “area of service.” </a:t>
                      </a:r>
                      <a:endParaRPr lang="en-US" sz="2200" b="1" dirty="0">
                        <a:solidFill>
                          <a:schemeClr val="accent6"/>
                        </a:solidFill>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4087750196"/>
                  </a:ext>
                </a:extLst>
              </a:tr>
              <a:tr h="470135">
                <a:tc>
                  <a:txBody>
                    <a:bodyPr/>
                    <a:lstStyle/>
                    <a:p>
                      <a:pPr marL="142875" lvl="0" indent="-257175">
                        <a:buFont typeface="Arial" panose="020B0604020202020204" pitchFamily="34" charset="0"/>
                        <a:buChar char="•"/>
                      </a:pPr>
                      <a:r>
                        <a:rPr lang="en-US" sz="2400" b="1" dirty="0">
                          <a:solidFill>
                            <a:schemeClr val="accent6"/>
                          </a:solidFill>
                          <a:latin typeface="Times New Roman" panose="02020603050405020304" pitchFamily="18" charset="0"/>
                        </a:rPr>
                        <a:t>True Emergency </a:t>
                      </a:r>
                      <a:r>
                        <a:rPr lang="en-US" sz="2400" dirty="0">
                          <a:latin typeface="Times New Roman" panose="02020603050405020304" pitchFamily="18" charset="0"/>
                        </a:rPr>
                        <a:t>– Observe EMTALA </a:t>
                      </a:r>
                      <a:r>
                        <a:rPr lang="en-US" sz="2000" dirty="0">
                          <a:latin typeface="Times New Roman" panose="02020603050405020304" pitchFamily="18" charset="0"/>
                        </a:rPr>
                        <a:t>(Physician evaluation)</a:t>
                      </a:r>
                    </a:p>
                    <a:p>
                      <a:pPr marL="0" lvl="0" indent="0">
                        <a:buFont typeface="Arial" panose="020B0604020202020204" pitchFamily="34" charset="0"/>
                        <a:buNone/>
                      </a:pPr>
                      <a:r>
                        <a:rPr lang="en-US" sz="2000" dirty="0">
                          <a:latin typeface="Times New Roman" panose="02020603050405020304" pitchFamily="18" charset="0"/>
                        </a:rPr>
                        <a:t>          Inpatient admission or even Observation placement may delay any    </a:t>
                      </a:r>
                    </a:p>
                    <a:p>
                      <a:pPr marL="0" lvl="0" indent="0">
                        <a:buFont typeface="Arial" panose="020B0604020202020204" pitchFamily="34" charset="0"/>
                        <a:buNone/>
                      </a:pPr>
                      <a:r>
                        <a:rPr lang="en-US" sz="2000" dirty="0">
                          <a:latin typeface="Times New Roman" panose="02020603050405020304" pitchFamily="18" charset="0"/>
                        </a:rPr>
                        <a:t>          consideration of out-of-network determination.</a:t>
                      </a:r>
                    </a:p>
                  </a:txBody>
                  <a:tcPr marL="68580" marR="68580" marT="34290" marB="34290"/>
                </a:tc>
                <a:extLst>
                  <a:ext uri="{0D108BD9-81ED-4DB2-BD59-A6C34878D82A}">
                    <a16:rowId xmlns:a16="http://schemas.microsoft.com/office/drawing/2014/main" val="3309667060"/>
                  </a:ext>
                </a:extLst>
              </a:tr>
              <a:tr h="434340">
                <a:tc>
                  <a:txBody>
                    <a:bodyPr/>
                    <a:lstStyle/>
                    <a:p>
                      <a:pPr marL="142875" lvl="0" indent="-257175">
                        <a:buFont typeface="Arial" panose="020B0604020202020204" pitchFamily="34" charset="0"/>
                        <a:buChar char="•"/>
                      </a:pPr>
                      <a:r>
                        <a:rPr lang="en-US" sz="2400" b="1" dirty="0">
                          <a:solidFill>
                            <a:schemeClr val="accent6"/>
                          </a:solidFill>
                          <a:latin typeface="Times New Roman" panose="02020603050405020304" pitchFamily="18" charset="0"/>
                        </a:rPr>
                        <a:t>Urgent </a:t>
                      </a:r>
                      <a:r>
                        <a:rPr lang="en-US" sz="2400" dirty="0">
                          <a:latin typeface="Times New Roman" panose="02020603050405020304" pitchFamily="18" charset="0"/>
                        </a:rPr>
                        <a:t>– Consider treating physician documentation (or  </a:t>
                      </a:r>
                    </a:p>
                    <a:p>
                      <a:pPr marL="0" lvl="0" indent="0">
                        <a:buFont typeface="Arial" panose="020B0604020202020204" pitchFamily="34" charset="0"/>
                        <a:buNone/>
                      </a:pPr>
                      <a:r>
                        <a:rPr lang="en-US" sz="2400" dirty="0">
                          <a:latin typeface="Times New Roman" panose="02020603050405020304" pitchFamily="18" charset="0"/>
                        </a:rPr>
                        <a:t>    nursing triage) for “emergency” decision.</a:t>
                      </a:r>
                    </a:p>
                    <a:p>
                      <a:pPr marL="228600" lvl="1" indent="0">
                        <a:buFont typeface="Arial" panose="020B0604020202020204" pitchFamily="34" charset="0"/>
                        <a:buNone/>
                      </a:pPr>
                      <a:r>
                        <a:rPr lang="en-US" sz="2000" dirty="0">
                          <a:latin typeface="Times New Roman" panose="02020603050405020304" pitchFamily="18" charset="0"/>
                        </a:rPr>
                        <a:t>       If patient to be discharged and non-emergent, procedures in place for   </a:t>
                      </a:r>
                    </a:p>
                    <a:p>
                      <a:pPr marL="228600" lvl="1" indent="0">
                        <a:buFont typeface="Arial" panose="020B0604020202020204" pitchFamily="34" charset="0"/>
                        <a:buNone/>
                      </a:pPr>
                      <a:r>
                        <a:rPr lang="en-US" sz="2000" dirty="0">
                          <a:latin typeface="Times New Roman" panose="02020603050405020304" pitchFamily="18" charset="0"/>
                        </a:rPr>
                        <a:t>       determination of out-of-network facility and follow Self-pay GFE!</a:t>
                      </a:r>
                    </a:p>
                  </a:txBody>
                  <a:tcPr marL="68580" marR="68580" marT="34290" marB="34290"/>
                </a:tc>
                <a:extLst>
                  <a:ext uri="{0D108BD9-81ED-4DB2-BD59-A6C34878D82A}">
                    <a16:rowId xmlns:a16="http://schemas.microsoft.com/office/drawing/2014/main" val="2298569904"/>
                  </a:ext>
                </a:extLst>
              </a:tr>
              <a:tr h="1059424">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schemeClr val="accent6"/>
                          </a:solidFill>
                          <a:latin typeface="Times New Roman" panose="02020603050405020304" pitchFamily="18" charset="0"/>
                        </a:rPr>
                        <a:t>“Primary Care” Visit </a:t>
                      </a:r>
                      <a:r>
                        <a:rPr lang="en-US" sz="2400" dirty="0">
                          <a:latin typeface="Times New Roman" panose="02020603050405020304" pitchFamily="18" charset="0"/>
                        </a:rPr>
                        <a:t>– If documentation supports OP Visit, procedures in place for determination of out-of-network facility and follow Self-pay GFE!</a:t>
                      </a:r>
                    </a:p>
                  </a:txBody>
                  <a:tcPr marL="68580" marR="68580" marT="34290" marB="34290"/>
                </a:tc>
                <a:extLst>
                  <a:ext uri="{0D108BD9-81ED-4DB2-BD59-A6C34878D82A}">
                    <a16:rowId xmlns:a16="http://schemas.microsoft.com/office/drawing/2014/main" val="1252460425"/>
                  </a:ext>
                </a:extLst>
              </a:tr>
            </a:tbl>
          </a:graphicData>
        </a:graphic>
      </p:graphicFrame>
    </p:spTree>
    <p:extLst>
      <p:ext uri="{BB962C8B-B14F-4D97-AF65-F5344CB8AC3E}">
        <p14:creationId xmlns:p14="http://schemas.microsoft.com/office/powerpoint/2010/main" val="2699463473"/>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A319-4E2B-4473-A6DE-46F5780C4B16}"/>
              </a:ext>
            </a:extLst>
          </p:cNvPr>
          <p:cNvSpPr>
            <a:spLocks noGrp="1"/>
          </p:cNvSpPr>
          <p:nvPr>
            <p:ph type="title"/>
          </p:nvPr>
        </p:nvSpPr>
        <p:spPr>
          <a:xfrm>
            <a:off x="467659" y="407384"/>
            <a:ext cx="8208681" cy="620760"/>
          </a:xfrm>
        </p:spPr>
        <p:txBody>
          <a:bodyPr/>
          <a:lstStyle/>
          <a:p>
            <a:r>
              <a:rPr lang="en-US" b="1" dirty="0">
                <a:solidFill>
                  <a:schemeClr val="accent6"/>
                </a:solidFill>
                <a:latin typeface="Times New Roman" panose="02020603050405020304" pitchFamily="18" charset="0"/>
                <a:cs typeface="Times New Roman" panose="02020603050405020304" pitchFamily="18" charset="0"/>
              </a:rPr>
              <a:t>Emergency Services</a:t>
            </a:r>
          </a:p>
        </p:txBody>
      </p:sp>
      <p:sp>
        <p:nvSpPr>
          <p:cNvPr id="20" name="TextBox 19">
            <a:extLst>
              <a:ext uri="{FF2B5EF4-FFF2-40B4-BE49-F238E27FC236}">
                <a16:creationId xmlns:a16="http://schemas.microsoft.com/office/drawing/2014/main" id="{F0321718-B1D6-40C0-BD96-4528895EC983}"/>
              </a:ext>
            </a:extLst>
          </p:cNvPr>
          <p:cNvSpPr txBox="1"/>
          <p:nvPr/>
        </p:nvSpPr>
        <p:spPr>
          <a:xfrm>
            <a:off x="3236360" y="871353"/>
            <a:ext cx="5270642" cy="5878532"/>
          </a:xfrm>
          <a:prstGeom prst="rect">
            <a:avLst/>
          </a:prstGeom>
          <a:noFill/>
        </p:spPr>
        <p:txBody>
          <a:bodyPr wrap="square" rtlCol="0">
            <a:spAutoFit/>
          </a:bodyPr>
          <a:lstStyle/>
          <a:p>
            <a:r>
              <a:rPr lang="en-US" sz="2400" b="1" dirty="0">
                <a:solidFill>
                  <a:srgbClr val="007377"/>
                </a:solidFill>
                <a:latin typeface="Times New Roman" panose="02020603050405020304" pitchFamily="18" charset="0"/>
                <a:cs typeface="Times New Roman" panose="02020603050405020304" pitchFamily="18" charset="0"/>
              </a:rPr>
              <a:t>Regulation defined “qualified payment amount;” but . . .</a:t>
            </a:r>
          </a:p>
          <a:p>
            <a:endParaRPr lang="en-US" sz="1000" b="1" dirty="0">
              <a:solidFill>
                <a:srgbClr val="007377"/>
              </a:solidFill>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07/01/21		New regulation(s) will outline how to calculate the qualified payment amount (QPA).</a:t>
            </a:r>
          </a:p>
          <a:p>
            <a:endParaRPr lang="en-US" sz="1000" dirty="0">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dollar amount will be </a:t>
            </a:r>
            <a:r>
              <a:rPr lang="en-US" sz="2400" b="1" dirty="0">
                <a:solidFill>
                  <a:srgbClr val="007377"/>
                </a:solidFill>
                <a:latin typeface="Times New Roman" panose="02020603050405020304" pitchFamily="18" charset="0"/>
                <a:cs typeface="Times New Roman" panose="02020603050405020304" pitchFamily="18" charset="0"/>
              </a:rPr>
              <a:t>based on historic rates </a:t>
            </a:r>
            <a:r>
              <a:rPr lang="en-US" sz="2400" dirty="0">
                <a:latin typeface="Times New Roman" panose="02020603050405020304" pitchFamily="18" charset="0"/>
                <a:cs typeface="Times New Roman" panose="02020603050405020304" pitchFamily="18" charset="0"/>
              </a:rPr>
              <a:t>between the health plan and the provider, or</a:t>
            </a:r>
          </a:p>
          <a:p>
            <a:endParaRPr lang="en-US" sz="1000" dirty="0">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Based on </a:t>
            </a:r>
            <a:r>
              <a:rPr lang="en-US" sz="2400" b="1" dirty="0">
                <a:solidFill>
                  <a:srgbClr val="007377"/>
                </a:solidFill>
                <a:latin typeface="Times New Roman" panose="02020603050405020304" pitchFamily="18" charset="0"/>
                <a:cs typeface="Times New Roman" panose="02020603050405020304" pitchFamily="18" charset="0"/>
              </a:rPr>
              <a:t>the median contract rate </a:t>
            </a:r>
            <a:r>
              <a:rPr lang="en-US" sz="2400" dirty="0">
                <a:latin typeface="Times New Roman" panose="02020603050405020304" pitchFamily="18" charset="0"/>
                <a:cs typeface="Times New Roman" panose="02020603050405020304" pitchFamily="18" charset="0"/>
              </a:rPr>
              <a:t>recognized by the health plan on 01/31/19:</a:t>
            </a:r>
          </a:p>
          <a:p>
            <a:endParaRPr lang="en-US" sz="1000" dirty="0">
              <a:latin typeface="Times New Roman" panose="02020603050405020304" pitchFamily="18" charset="0"/>
              <a:cs typeface="Times New Roman" panose="02020603050405020304" pitchFamily="18" charset="0"/>
            </a:endParaRPr>
          </a:p>
          <a:p>
            <a:pPr marL="557213" lvl="1" indent="-2143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Within the same market, and</a:t>
            </a:r>
          </a:p>
          <a:p>
            <a:pPr marL="557213" lvl="1" indent="-2143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Increased by the consumer price index year-over-year.</a:t>
            </a:r>
          </a:p>
        </p:txBody>
      </p:sp>
      <p:pic>
        <p:nvPicPr>
          <p:cNvPr id="9" name="Picture 8">
            <a:extLst>
              <a:ext uri="{FF2B5EF4-FFF2-40B4-BE49-F238E27FC236}">
                <a16:creationId xmlns:a16="http://schemas.microsoft.com/office/drawing/2014/main" id="{93F02544-BA2E-48D1-86B2-734CC4268E34}"/>
              </a:ext>
            </a:extLst>
          </p:cNvPr>
          <p:cNvPicPr>
            <a:picLocks noChangeAspect="1"/>
          </p:cNvPicPr>
          <p:nvPr/>
        </p:nvPicPr>
        <p:blipFill>
          <a:blip r:embed="rId2"/>
          <a:stretch>
            <a:fillRect/>
          </a:stretch>
        </p:blipFill>
        <p:spPr>
          <a:xfrm>
            <a:off x="213146" y="1932076"/>
            <a:ext cx="2922308" cy="2993848"/>
          </a:xfrm>
          <a:prstGeom prst="rect">
            <a:avLst/>
          </a:prstGeom>
        </p:spPr>
      </p:pic>
    </p:spTree>
    <p:extLst>
      <p:ext uri="{BB962C8B-B14F-4D97-AF65-F5344CB8AC3E}">
        <p14:creationId xmlns:p14="http://schemas.microsoft.com/office/powerpoint/2010/main" val="3554904520"/>
      </p:ext>
    </p:extLst>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9640F710-B88A-4ADB-B447-3EAC9DDE392E}"/>
              </a:ext>
              <a:ext uri="{C183D7F6-B498-43B3-948B-1728B52AA6E4}">
                <adec:decorative xmlns:adec="http://schemas.microsoft.com/office/drawing/2017/decorative" val="1"/>
              </a:ext>
            </a:extLst>
          </p:cNvPr>
          <p:cNvSpPr/>
          <p:nvPr/>
        </p:nvSpPr>
        <p:spPr>
          <a:xfrm>
            <a:off x="447731" y="1217488"/>
            <a:ext cx="2799226" cy="4423024"/>
          </a:xfrm>
          <a:prstGeom prst="rect">
            <a:avLst/>
          </a:prstGeom>
          <a:solidFill>
            <a:schemeClr val="tx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37" name="Group 36">
            <a:extLst>
              <a:ext uri="{FF2B5EF4-FFF2-40B4-BE49-F238E27FC236}">
                <a16:creationId xmlns:a16="http://schemas.microsoft.com/office/drawing/2014/main" id="{FD3A402D-DB28-42D9-B98A-AC85C02EA682}"/>
              </a:ext>
              <a:ext uri="{C183D7F6-B498-43B3-948B-1728B52AA6E4}">
                <adec:decorative xmlns:adec="http://schemas.microsoft.com/office/drawing/2017/decorative" val="1"/>
              </a:ext>
            </a:extLst>
          </p:cNvPr>
          <p:cNvGrpSpPr/>
          <p:nvPr/>
        </p:nvGrpSpPr>
        <p:grpSpPr>
          <a:xfrm>
            <a:off x="601436" y="2068767"/>
            <a:ext cx="2476500" cy="2426346"/>
            <a:chOff x="8088085" y="1860738"/>
            <a:chExt cx="3302000" cy="3235128"/>
          </a:xfrm>
        </p:grpSpPr>
        <p:cxnSp>
          <p:nvCxnSpPr>
            <p:cNvPr id="39" name="Straight Connector 38">
              <a:extLst>
                <a:ext uri="{FF2B5EF4-FFF2-40B4-BE49-F238E27FC236}">
                  <a16:creationId xmlns:a16="http://schemas.microsoft.com/office/drawing/2014/main" id="{595E8331-BC7B-46ED-98A2-6F6F88769F68}"/>
                </a:ext>
              </a:extLst>
            </p:cNvPr>
            <p:cNvCxnSpPr/>
            <p:nvPr/>
          </p:nvCxnSpPr>
          <p:spPr>
            <a:xfrm>
              <a:off x="8088085" y="1860738"/>
              <a:ext cx="330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EE74416-B568-4EAA-8D01-44EFD5CF667E}"/>
                </a:ext>
              </a:extLst>
            </p:cNvPr>
            <p:cNvCxnSpPr/>
            <p:nvPr/>
          </p:nvCxnSpPr>
          <p:spPr>
            <a:xfrm>
              <a:off x="8088085" y="5095866"/>
              <a:ext cx="330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TextBox 47">
            <a:extLst>
              <a:ext uri="{FF2B5EF4-FFF2-40B4-BE49-F238E27FC236}">
                <a16:creationId xmlns:a16="http://schemas.microsoft.com/office/drawing/2014/main" id="{1E5FA04E-1A35-4951-9055-2B2ACF0D1BBF}"/>
              </a:ext>
            </a:extLst>
          </p:cNvPr>
          <p:cNvSpPr txBox="1"/>
          <p:nvPr/>
        </p:nvSpPr>
        <p:spPr>
          <a:xfrm>
            <a:off x="3400663" y="951574"/>
            <a:ext cx="4962501" cy="5539978"/>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14313" indent="-2143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regulation allows certain out-of-network providers to </a:t>
            </a:r>
            <a:r>
              <a:rPr lang="en-US" sz="2400" b="1" dirty="0">
                <a:latin typeface="Times New Roman" panose="02020603050405020304" pitchFamily="18" charset="0"/>
                <a:cs typeface="Times New Roman" panose="02020603050405020304" pitchFamily="18" charset="0"/>
              </a:rPr>
              <a:t>seek written consent from patients that will then allow the provider to balance bill.</a:t>
            </a:r>
          </a:p>
          <a:p>
            <a:pPr marL="214313" indent="-2143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Limited to non-emergency services. </a:t>
            </a:r>
          </a:p>
          <a:p>
            <a:pPr marL="214313" indent="-214313">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Not allowed</a:t>
            </a:r>
            <a:r>
              <a:rPr lang="en-US" sz="2400" dirty="0">
                <a:latin typeface="Times New Roman" panose="02020603050405020304" pitchFamily="18" charset="0"/>
                <a:cs typeface="Times New Roman" panose="02020603050405020304" pitchFamily="18" charset="0"/>
              </a:rPr>
              <a:t> for specialties such as Radiology, Anesthesiology and Neonatology – or – services provided by assistant surgeons, hospitalists, intensivists.</a:t>
            </a:r>
          </a:p>
          <a:p>
            <a:pPr marL="557213" lvl="1" indent="-2143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Reservation for “other such items and services the HHS Secretary may specify in rules.”</a:t>
            </a:r>
          </a:p>
          <a:p>
            <a:pPr marL="214313" indent="-2143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Generally thought to protect consumers better than most state laws.</a:t>
            </a:r>
          </a:p>
        </p:txBody>
      </p:sp>
      <p:sp>
        <p:nvSpPr>
          <p:cNvPr id="4" name="TextBox 3">
            <a:extLst>
              <a:ext uri="{FF2B5EF4-FFF2-40B4-BE49-F238E27FC236}">
                <a16:creationId xmlns:a16="http://schemas.microsoft.com/office/drawing/2014/main" id="{1C8AF156-1E59-4084-B58A-34117BF42EEA}"/>
              </a:ext>
            </a:extLst>
          </p:cNvPr>
          <p:cNvSpPr txBox="1"/>
          <p:nvPr/>
        </p:nvSpPr>
        <p:spPr>
          <a:xfrm>
            <a:off x="447730" y="2899764"/>
            <a:ext cx="2476500" cy="923330"/>
          </a:xfrm>
          <a:prstGeom prst="rect">
            <a:avLst/>
          </a:prstGeom>
          <a:noFill/>
        </p:spPr>
        <p:txBody>
          <a:bodyPr wrap="square" rtlCol="0">
            <a:spAutoFit/>
          </a:bodyPr>
          <a:lstStyle/>
          <a:p>
            <a:pPr algn="ctr"/>
            <a:r>
              <a:rPr lang="en-US" sz="2700" dirty="0">
                <a:solidFill>
                  <a:schemeClr val="bg1"/>
                </a:solidFill>
              </a:rPr>
              <a:t>Consent Waivers</a:t>
            </a:r>
          </a:p>
        </p:txBody>
      </p:sp>
      <p:sp>
        <p:nvSpPr>
          <p:cNvPr id="5" name="Rectangle 4">
            <a:extLst>
              <a:ext uri="{FF2B5EF4-FFF2-40B4-BE49-F238E27FC236}">
                <a16:creationId xmlns:a16="http://schemas.microsoft.com/office/drawing/2014/main" id="{16B73B3C-C79A-4130-BD49-60C56B638A1D}"/>
              </a:ext>
            </a:extLst>
          </p:cNvPr>
          <p:cNvSpPr/>
          <p:nvPr/>
        </p:nvSpPr>
        <p:spPr>
          <a:xfrm>
            <a:off x="2274814" y="417071"/>
            <a:ext cx="6221914" cy="523220"/>
          </a:xfrm>
          <a:prstGeom prst="rect">
            <a:avLst/>
          </a:prstGeom>
        </p:spPr>
        <p:txBody>
          <a:bodyPr wrap="square">
            <a:spAutoFit/>
          </a:bodyPr>
          <a:lstStyle/>
          <a:p>
            <a:pPr fontAlgn="base">
              <a:spcBef>
                <a:spcPct val="0"/>
              </a:spcBef>
            </a:pPr>
            <a:r>
              <a:rPr lang="en-US" sz="2800" b="1" dirty="0">
                <a:solidFill>
                  <a:schemeClr val="accent6"/>
                </a:solidFill>
                <a:latin typeface="Times New Roman" panose="02020603050405020304" pitchFamily="18" charset="0"/>
                <a:ea typeface="+mj-ea"/>
                <a:cs typeface="Times New Roman" panose="02020603050405020304" pitchFamily="18" charset="0"/>
              </a:rPr>
              <a:t>Notice and Patient Consent Exemption</a:t>
            </a:r>
          </a:p>
        </p:txBody>
      </p:sp>
      <p:sp>
        <p:nvSpPr>
          <p:cNvPr id="12" name="Rectangle 11">
            <a:extLst>
              <a:ext uri="{FF2B5EF4-FFF2-40B4-BE49-F238E27FC236}">
                <a16:creationId xmlns:a16="http://schemas.microsoft.com/office/drawing/2014/main" id="{B07B014C-CE40-42BC-A399-0B29D6187194}"/>
              </a:ext>
            </a:extLst>
          </p:cNvPr>
          <p:cNvSpPr/>
          <p:nvPr/>
        </p:nvSpPr>
        <p:spPr>
          <a:xfrm>
            <a:off x="72607" y="939541"/>
            <a:ext cx="750248" cy="746057"/>
          </a:xfrm>
          <a:prstGeom prst="rect">
            <a:avLst/>
          </a:prstGeom>
          <a:solidFill>
            <a:srgbClr val="007377">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2C9C97F7-A7B7-44DB-ABB3-E473DACA9D7C}"/>
              </a:ext>
            </a:extLst>
          </p:cNvPr>
          <p:cNvSpPr/>
          <p:nvPr/>
        </p:nvSpPr>
        <p:spPr>
          <a:xfrm>
            <a:off x="88844" y="5230464"/>
            <a:ext cx="750248" cy="746057"/>
          </a:xfrm>
          <a:prstGeom prst="rect">
            <a:avLst/>
          </a:prstGeom>
          <a:solidFill>
            <a:srgbClr val="007377">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479186248"/>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9640F710-B88A-4ADB-B447-3EAC9DDE392E}"/>
              </a:ext>
              <a:ext uri="{C183D7F6-B498-43B3-948B-1728B52AA6E4}">
                <adec:decorative xmlns:adec="http://schemas.microsoft.com/office/drawing/2017/decorative" val="1"/>
              </a:ext>
            </a:extLst>
          </p:cNvPr>
          <p:cNvSpPr/>
          <p:nvPr/>
        </p:nvSpPr>
        <p:spPr>
          <a:xfrm>
            <a:off x="447731" y="1309955"/>
            <a:ext cx="2799226" cy="4238090"/>
          </a:xfrm>
          <a:prstGeom prst="rect">
            <a:avLst/>
          </a:prstGeom>
          <a:solidFill>
            <a:schemeClr val="tx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37" name="Group 36">
            <a:extLst>
              <a:ext uri="{FF2B5EF4-FFF2-40B4-BE49-F238E27FC236}">
                <a16:creationId xmlns:a16="http://schemas.microsoft.com/office/drawing/2014/main" id="{FD3A402D-DB28-42D9-B98A-AC85C02EA682}"/>
              </a:ext>
              <a:ext uri="{C183D7F6-B498-43B3-948B-1728B52AA6E4}">
                <adec:decorative xmlns:adec="http://schemas.microsoft.com/office/drawing/2017/decorative" val="1"/>
              </a:ext>
            </a:extLst>
          </p:cNvPr>
          <p:cNvGrpSpPr/>
          <p:nvPr/>
        </p:nvGrpSpPr>
        <p:grpSpPr>
          <a:xfrm>
            <a:off x="601436" y="2068767"/>
            <a:ext cx="2476500" cy="2426346"/>
            <a:chOff x="8088085" y="1860738"/>
            <a:chExt cx="3302000" cy="3235128"/>
          </a:xfrm>
        </p:grpSpPr>
        <p:cxnSp>
          <p:nvCxnSpPr>
            <p:cNvPr id="39" name="Straight Connector 38">
              <a:extLst>
                <a:ext uri="{FF2B5EF4-FFF2-40B4-BE49-F238E27FC236}">
                  <a16:creationId xmlns:a16="http://schemas.microsoft.com/office/drawing/2014/main" id="{595E8331-BC7B-46ED-98A2-6F6F88769F68}"/>
                </a:ext>
              </a:extLst>
            </p:cNvPr>
            <p:cNvCxnSpPr/>
            <p:nvPr/>
          </p:nvCxnSpPr>
          <p:spPr>
            <a:xfrm>
              <a:off x="8088085" y="1860738"/>
              <a:ext cx="330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EE74416-B568-4EAA-8D01-44EFD5CF667E}"/>
                </a:ext>
              </a:extLst>
            </p:cNvPr>
            <p:cNvCxnSpPr/>
            <p:nvPr/>
          </p:nvCxnSpPr>
          <p:spPr>
            <a:xfrm>
              <a:off x="8088085" y="5095866"/>
              <a:ext cx="330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2F5D143A-3C3E-4A44-A449-F40289B0E0F8}"/>
              </a:ext>
            </a:extLst>
          </p:cNvPr>
          <p:cNvSpPr/>
          <p:nvPr/>
        </p:nvSpPr>
        <p:spPr>
          <a:xfrm>
            <a:off x="2920357" y="857251"/>
            <a:ext cx="750248" cy="746057"/>
          </a:xfrm>
          <a:prstGeom prst="rect">
            <a:avLst/>
          </a:prstGeom>
          <a:solidFill>
            <a:srgbClr val="007377">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3" name="Rectangle 42">
            <a:extLst>
              <a:ext uri="{FF2B5EF4-FFF2-40B4-BE49-F238E27FC236}">
                <a16:creationId xmlns:a16="http://schemas.microsoft.com/office/drawing/2014/main" id="{DC81FBC4-E423-4BC0-86A5-20FD82FD96F4}"/>
              </a:ext>
            </a:extLst>
          </p:cNvPr>
          <p:cNvSpPr/>
          <p:nvPr/>
        </p:nvSpPr>
        <p:spPr>
          <a:xfrm>
            <a:off x="0" y="5254693"/>
            <a:ext cx="750248" cy="746057"/>
          </a:xfrm>
          <a:prstGeom prst="rect">
            <a:avLst/>
          </a:prstGeom>
          <a:solidFill>
            <a:srgbClr val="2C9942">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extBox 47">
            <a:extLst>
              <a:ext uri="{FF2B5EF4-FFF2-40B4-BE49-F238E27FC236}">
                <a16:creationId xmlns:a16="http://schemas.microsoft.com/office/drawing/2014/main" id="{1E5FA04E-1A35-4951-9055-2B2ACF0D1BBF}"/>
              </a:ext>
            </a:extLst>
          </p:cNvPr>
          <p:cNvSpPr txBox="1"/>
          <p:nvPr/>
        </p:nvSpPr>
        <p:spPr>
          <a:xfrm>
            <a:off x="3790462" y="1445657"/>
            <a:ext cx="4705538" cy="5047536"/>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14313" indent="-214313">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Waivers </a:t>
            </a:r>
            <a:r>
              <a:rPr lang="en-US" sz="2200" b="1" dirty="0">
                <a:solidFill>
                  <a:srgbClr val="007377"/>
                </a:solidFill>
                <a:latin typeface="Times New Roman" panose="02020603050405020304" pitchFamily="18" charset="0"/>
                <a:cs typeface="Times New Roman" panose="02020603050405020304" pitchFamily="18" charset="0"/>
              </a:rPr>
              <a:t>not applicable to a non-participating provider at a participating facility if there is no participating provider able to provide the service at the facility.  </a:t>
            </a:r>
          </a:p>
          <a:p>
            <a:endParaRPr lang="en-US" sz="1000" dirty="0">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HHS Secretary may develop a list of advanced diagnostic laboratory tests that would not be included for a consent waiver.  </a:t>
            </a:r>
          </a:p>
          <a:p>
            <a:endParaRPr lang="en-US" sz="1000" dirty="0">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Consent </a:t>
            </a:r>
            <a:r>
              <a:rPr lang="en-US" sz="2200" b="1" dirty="0">
                <a:solidFill>
                  <a:srgbClr val="007377"/>
                </a:solidFill>
                <a:latin typeface="Times New Roman" panose="02020603050405020304" pitchFamily="18" charset="0"/>
                <a:cs typeface="Times New Roman" panose="02020603050405020304" pitchFamily="18" charset="0"/>
              </a:rPr>
              <a:t>does not apply </a:t>
            </a:r>
            <a:r>
              <a:rPr lang="en-US" sz="2200" dirty="0">
                <a:latin typeface="Times New Roman" panose="02020603050405020304" pitchFamily="18" charset="0"/>
                <a:cs typeface="Times New Roman" panose="02020603050405020304" pitchFamily="18" charset="0"/>
              </a:rPr>
              <a:t>in situations in which items and services are provided as a </a:t>
            </a:r>
            <a:r>
              <a:rPr lang="en-US" sz="2200" b="1" dirty="0">
                <a:solidFill>
                  <a:srgbClr val="007377"/>
                </a:solidFill>
                <a:latin typeface="Times New Roman" panose="02020603050405020304" pitchFamily="18" charset="0"/>
                <a:cs typeface="Times New Roman" panose="02020603050405020304" pitchFamily="18" charset="0"/>
              </a:rPr>
              <a:t>result of an unforeseen, urgent medical need that arises at the time a covered service is provided. </a:t>
            </a:r>
          </a:p>
        </p:txBody>
      </p:sp>
      <p:sp>
        <p:nvSpPr>
          <p:cNvPr id="4" name="TextBox 3">
            <a:extLst>
              <a:ext uri="{FF2B5EF4-FFF2-40B4-BE49-F238E27FC236}">
                <a16:creationId xmlns:a16="http://schemas.microsoft.com/office/drawing/2014/main" id="{1C8AF156-1E59-4084-B58A-34117BF42EEA}"/>
              </a:ext>
            </a:extLst>
          </p:cNvPr>
          <p:cNvSpPr txBox="1"/>
          <p:nvPr/>
        </p:nvSpPr>
        <p:spPr>
          <a:xfrm>
            <a:off x="447730" y="2899764"/>
            <a:ext cx="2476500" cy="923330"/>
          </a:xfrm>
          <a:prstGeom prst="rect">
            <a:avLst/>
          </a:prstGeom>
          <a:noFill/>
        </p:spPr>
        <p:txBody>
          <a:bodyPr wrap="square" rtlCol="0">
            <a:spAutoFit/>
          </a:bodyPr>
          <a:lstStyle/>
          <a:p>
            <a:pPr algn="ctr"/>
            <a:r>
              <a:rPr lang="en-US" sz="2700" dirty="0">
                <a:solidFill>
                  <a:schemeClr val="bg1"/>
                </a:solidFill>
              </a:rPr>
              <a:t>Consent Waivers</a:t>
            </a:r>
          </a:p>
        </p:txBody>
      </p:sp>
      <p:sp>
        <p:nvSpPr>
          <p:cNvPr id="5" name="Rectangle 4">
            <a:extLst>
              <a:ext uri="{FF2B5EF4-FFF2-40B4-BE49-F238E27FC236}">
                <a16:creationId xmlns:a16="http://schemas.microsoft.com/office/drawing/2014/main" id="{16B73B3C-C79A-4130-BD49-60C56B638A1D}"/>
              </a:ext>
            </a:extLst>
          </p:cNvPr>
          <p:cNvSpPr/>
          <p:nvPr/>
        </p:nvSpPr>
        <p:spPr>
          <a:xfrm>
            <a:off x="3765301" y="441752"/>
            <a:ext cx="5074420" cy="954107"/>
          </a:xfrm>
          <a:prstGeom prst="rect">
            <a:avLst/>
          </a:prstGeom>
        </p:spPr>
        <p:txBody>
          <a:bodyPr wrap="square">
            <a:spAutoFit/>
          </a:bodyPr>
          <a:lstStyle/>
          <a:p>
            <a:pPr fontAlgn="base">
              <a:spcBef>
                <a:spcPct val="0"/>
              </a:spcBef>
            </a:pPr>
            <a:r>
              <a:rPr lang="en-US" sz="2800" b="1" dirty="0">
                <a:solidFill>
                  <a:schemeClr val="accent6"/>
                </a:solidFill>
                <a:latin typeface="Times New Roman" panose="02020603050405020304" pitchFamily="18" charset="0"/>
                <a:ea typeface="+mj-ea"/>
                <a:cs typeface="Times New Roman" panose="02020603050405020304" pitchFamily="18" charset="0"/>
              </a:rPr>
              <a:t>Notice and Patient Consent Exemption</a:t>
            </a:r>
          </a:p>
        </p:txBody>
      </p:sp>
    </p:spTree>
    <p:extLst>
      <p:ext uri="{BB962C8B-B14F-4D97-AF65-F5344CB8AC3E}">
        <p14:creationId xmlns:p14="http://schemas.microsoft.com/office/powerpoint/2010/main" val="3175379708"/>
      </p:ext>
    </p:extLst>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9640F710-B88A-4ADB-B447-3EAC9DDE392E}"/>
              </a:ext>
              <a:ext uri="{C183D7F6-B498-43B3-948B-1728B52AA6E4}">
                <adec:decorative xmlns:adec="http://schemas.microsoft.com/office/drawing/2017/decorative" val="1"/>
              </a:ext>
            </a:extLst>
          </p:cNvPr>
          <p:cNvSpPr/>
          <p:nvPr/>
        </p:nvSpPr>
        <p:spPr>
          <a:xfrm>
            <a:off x="447731" y="1326747"/>
            <a:ext cx="2799226" cy="4204506"/>
          </a:xfrm>
          <a:prstGeom prst="rect">
            <a:avLst/>
          </a:prstGeom>
          <a:solidFill>
            <a:schemeClr val="tx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37" name="Group 36">
            <a:extLst>
              <a:ext uri="{FF2B5EF4-FFF2-40B4-BE49-F238E27FC236}">
                <a16:creationId xmlns:a16="http://schemas.microsoft.com/office/drawing/2014/main" id="{FD3A402D-DB28-42D9-B98A-AC85C02EA682}"/>
              </a:ext>
              <a:ext uri="{C183D7F6-B498-43B3-948B-1728B52AA6E4}">
                <adec:decorative xmlns:adec="http://schemas.microsoft.com/office/drawing/2017/decorative" val="1"/>
              </a:ext>
            </a:extLst>
          </p:cNvPr>
          <p:cNvGrpSpPr/>
          <p:nvPr/>
        </p:nvGrpSpPr>
        <p:grpSpPr>
          <a:xfrm>
            <a:off x="601436" y="2068767"/>
            <a:ext cx="2476500" cy="2426346"/>
            <a:chOff x="8088085" y="1860738"/>
            <a:chExt cx="3302000" cy="3235128"/>
          </a:xfrm>
        </p:grpSpPr>
        <p:cxnSp>
          <p:nvCxnSpPr>
            <p:cNvPr id="39" name="Straight Connector 38">
              <a:extLst>
                <a:ext uri="{FF2B5EF4-FFF2-40B4-BE49-F238E27FC236}">
                  <a16:creationId xmlns:a16="http://schemas.microsoft.com/office/drawing/2014/main" id="{595E8331-BC7B-46ED-98A2-6F6F88769F68}"/>
                </a:ext>
              </a:extLst>
            </p:cNvPr>
            <p:cNvCxnSpPr/>
            <p:nvPr/>
          </p:nvCxnSpPr>
          <p:spPr>
            <a:xfrm>
              <a:off x="8088085" y="1860738"/>
              <a:ext cx="330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EE74416-B568-4EAA-8D01-44EFD5CF667E}"/>
                </a:ext>
              </a:extLst>
            </p:cNvPr>
            <p:cNvCxnSpPr/>
            <p:nvPr/>
          </p:nvCxnSpPr>
          <p:spPr>
            <a:xfrm>
              <a:off x="8088085" y="5095866"/>
              <a:ext cx="330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2F5D143A-3C3E-4A44-A449-F40289B0E0F8}"/>
              </a:ext>
            </a:extLst>
          </p:cNvPr>
          <p:cNvSpPr/>
          <p:nvPr/>
        </p:nvSpPr>
        <p:spPr>
          <a:xfrm>
            <a:off x="2920357" y="857251"/>
            <a:ext cx="750248" cy="746057"/>
          </a:xfrm>
          <a:prstGeom prst="rect">
            <a:avLst/>
          </a:prstGeom>
          <a:solidFill>
            <a:srgbClr val="007377">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3" name="Rectangle 42">
            <a:extLst>
              <a:ext uri="{FF2B5EF4-FFF2-40B4-BE49-F238E27FC236}">
                <a16:creationId xmlns:a16="http://schemas.microsoft.com/office/drawing/2014/main" id="{DC81FBC4-E423-4BC0-86A5-20FD82FD96F4}"/>
              </a:ext>
            </a:extLst>
          </p:cNvPr>
          <p:cNvSpPr/>
          <p:nvPr/>
        </p:nvSpPr>
        <p:spPr>
          <a:xfrm>
            <a:off x="0" y="5254693"/>
            <a:ext cx="750248" cy="746057"/>
          </a:xfrm>
          <a:prstGeom prst="rect">
            <a:avLst/>
          </a:prstGeom>
          <a:solidFill>
            <a:srgbClr val="2C9942">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extBox 47">
            <a:extLst>
              <a:ext uri="{FF2B5EF4-FFF2-40B4-BE49-F238E27FC236}">
                <a16:creationId xmlns:a16="http://schemas.microsoft.com/office/drawing/2014/main" id="{1E5FA04E-1A35-4951-9055-2B2ACF0D1BBF}"/>
              </a:ext>
            </a:extLst>
          </p:cNvPr>
          <p:cNvSpPr txBox="1"/>
          <p:nvPr/>
        </p:nvSpPr>
        <p:spPr>
          <a:xfrm>
            <a:off x="3890824" y="1224501"/>
            <a:ext cx="4607635" cy="5047536"/>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14313" indent="-214313">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Effective January 1, 2022, all providers must make publicly available, post on their website, and provide to insured individuals a </a:t>
            </a:r>
            <a:r>
              <a:rPr lang="en-US" sz="2200" b="1" dirty="0">
                <a:solidFill>
                  <a:srgbClr val="007377"/>
                </a:solidFill>
                <a:latin typeface="Times New Roman" panose="02020603050405020304" pitchFamily="18" charset="0"/>
                <a:cs typeface="Times New Roman" panose="02020603050405020304" pitchFamily="18" charset="0"/>
              </a:rPr>
              <a:t>one-page notice, </a:t>
            </a:r>
          </a:p>
          <a:p>
            <a:endParaRPr lang="en-US" sz="1000" dirty="0">
              <a:latin typeface="Times New Roman" panose="02020603050405020304" pitchFamily="18" charset="0"/>
              <a:cs typeface="Times New Roman" panose="02020603050405020304" pitchFamily="18" charset="0"/>
            </a:endParaRPr>
          </a:p>
          <a:p>
            <a:pPr marL="257175" indent="-257175">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via postal or electronic mail as specified by the insured individual, </a:t>
            </a:r>
          </a:p>
          <a:p>
            <a:endParaRPr lang="en-US" sz="1000" dirty="0">
              <a:latin typeface="Times New Roman" panose="02020603050405020304" pitchFamily="18" charset="0"/>
              <a:cs typeface="Times New Roman" panose="02020603050405020304" pitchFamily="18" charset="0"/>
            </a:endParaRPr>
          </a:p>
          <a:p>
            <a:pPr marL="257175" indent="-257175">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regarding the balance billing </a:t>
            </a:r>
            <a:r>
              <a:rPr lang="en-US" sz="2200" dirty="0" err="1">
                <a:latin typeface="Times New Roman" panose="02020603050405020304" pitchFamily="18" charset="0"/>
                <a:cs typeface="Times New Roman" panose="02020603050405020304" pitchFamily="18" charset="0"/>
              </a:rPr>
              <a:t>infor-mation</a:t>
            </a:r>
            <a:r>
              <a:rPr lang="en-US" sz="2200" dirty="0">
                <a:latin typeface="Times New Roman" panose="02020603050405020304" pitchFamily="18" charset="0"/>
                <a:cs typeface="Times New Roman" panose="02020603050405020304" pitchFamily="18" charset="0"/>
              </a:rPr>
              <a:t> in the law, any state-level information related to balance billing and </a:t>
            </a:r>
          </a:p>
          <a:p>
            <a:endParaRPr lang="en-US" sz="1000" dirty="0">
              <a:latin typeface="Times New Roman" panose="02020603050405020304" pitchFamily="18" charset="0"/>
              <a:cs typeface="Times New Roman" panose="02020603050405020304" pitchFamily="18" charset="0"/>
            </a:endParaRPr>
          </a:p>
          <a:p>
            <a:pPr marL="257175" indent="-257175">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how to contact state and federal agencies to report any violations.  </a:t>
            </a:r>
          </a:p>
        </p:txBody>
      </p:sp>
      <p:sp>
        <p:nvSpPr>
          <p:cNvPr id="5" name="Rectangle 4">
            <a:extLst>
              <a:ext uri="{FF2B5EF4-FFF2-40B4-BE49-F238E27FC236}">
                <a16:creationId xmlns:a16="http://schemas.microsoft.com/office/drawing/2014/main" id="{16B73B3C-C79A-4130-BD49-60C56B638A1D}"/>
              </a:ext>
            </a:extLst>
          </p:cNvPr>
          <p:cNvSpPr/>
          <p:nvPr/>
        </p:nvSpPr>
        <p:spPr>
          <a:xfrm>
            <a:off x="2656033" y="391792"/>
            <a:ext cx="6487967" cy="523220"/>
          </a:xfrm>
          <a:prstGeom prst="rect">
            <a:avLst/>
          </a:prstGeom>
        </p:spPr>
        <p:txBody>
          <a:bodyPr wrap="square">
            <a:spAutoFit/>
          </a:bodyPr>
          <a:lstStyle/>
          <a:p>
            <a:pPr fontAlgn="base">
              <a:spcBef>
                <a:spcPct val="0"/>
              </a:spcBef>
            </a:pPr>
            <a:r>
              <a:rPr lang="en-US" sz="2800" b="1" dirty="0">
                <a:solidFill>
                  <a:schemeClr val="accent6"/>
                </a:solidFill>
                <a:latin typeface="Times New Roman" panose="02020603050405020304" pitchFamily="18" charset="0"/>
                <a:ea typeface="+mj-ea"/>
                <a:cs typeface="Times New Roman" panose="02020603050405020304" pitchFamily="18" charset="0"/>
              </a:rPr>
              <a:t>Notice and Patient Consent Exemption</a:t>
            </a:r>
          </a:p>
        </p:txBody>
      </p:sp>
      <p:sp>
        <p:nvSpPr>
          <p:cNvPr id="12" name="TextBox 11">
            <a:extLst>
              <a:ext uri="{FF2B5EF4-FFF2-40B4-BE49-F238E27FC236}">
                <a16:creationId xmlns:a16="http://schemas.microsoft.com/office/drawing/2014/main" id="{CD549967-91D5-44ED-84C5-B6E50031C5B7}"/>
              </a:ext>
            </a:extLst>
          </p:cNvPr>
          <p:cNvSpPr txBox="1"/>
          <p:nvPr/>
        </p:nvSpPr>
        <p:spPr>
          <a:xfrm>
            <a:off x="645541" y="2643888"/>
            <a:ext cx="2476500" cy="1384995"/>
          </a:xfrm>
          <a:prstGeom prst="rect">
            <a:avLst/>
          </a:prstGeom>
          <a:noFill/>
        </p:spPr>
        <p:txBody>
          <a:bodyPr wrap="square" rtlCol="0">
            <a:spAutoFit/>
          </a:bodyPr>
          <a:lstStyle/>
          <a:p>
            <a:pPr algn="ctr"/>
            <a:r>
              <a:rPr lang="en-US" sz="2800" dirty="0">
                <a:solidFill>
                  <a:schemeClr val="bg1"/>
                </a:solidFill>
                <a:latin typeface="Times New Roman" panose="02020603050405020304" pitchFamily="18" charset="0"/>
                <a:cs typeface="Times New Roman" panose="02020603050405020304" pitchFamily="18" charset="0"/>
              </a:rPr>
              <a:t>Surprise Billing Notice to Patients </a:t>
            </a:r>
          </a:p>
        </p:txBody>
      </p:sp>
    </p:spTree>
    <p:extLst>
      <p:ext uri="{BB962C8B-B14F-4D97-AF65-F5344CB8AC3E}">
        <p14:creationId xmlns:p14="http://schemas.microsoft.com/office/powerpoint/2010/main" val="2643744445"/>
      </p:ext>
    </p:extLst>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0266EA02-6EF3-6F9A-12B2-EBE8BD6DCB82}"/>
              </a:ext>
            </a:extLst>
          </p:cNvPr>
          <p:cNvSpPr txBox="1">
            <a:spLocks noGrp="1"/>
          </p:cNvSpPr>
          <p:nvPr>
            <p:ph type="title"/>
          </p:nvPr>
        </p:nvSpPr>
        <p:spPr>
          <a:xfrm>
            <a:off x="3760340" y="413240"/>
            <a:ext cx="4890499" cy="474489"/>
          </a:xfrm>
          <a:prstGeom prst="rect">
            <a:avLst/>
          </a:prstGeom>
        </p:spPr>
        <p:txBody>
          <a:bodyPr vert="horz" wrap="square" lIns="0" tIns="12700" rIns="0" bIns="0" rtlCol="0">
            <a:spAutoFit/>
          </a:bodyPr>
          <a:lstStyle/>
          <a:p>
            <a:pPr marL="12700">
              <a:lnSpc>
                <a:spcPct val="100000"/>
              </a:lnSpc>
              <a:spcBef>
                <a:spcPts val="100"/>
              </a:spcBef>
              <a:tabLst>
                <a:tab pos="4323715" algn="l"/>
              </a:tabLst>
            </a:pPr>
            <a:r>
              <a:rPr sz="3000" b="1" spc="-10" dirty="0">
                <a:solidFill>
                  <a:srgbClr val="086B6E"/>
                </a:solidFill>
                <a:latin typeface="Times New Roman" panose="02020603050405020304" pitchFamily="18" charset="0"/>
                <a:cs typeface="Times New Roman" panose="02020603050405020304" pitchFamily="18" charset="0"/>
              </a:rPr>
              <a:t>Disclosure</a:t>
            </a:r>
            <a:r>
              <a:rPr lang="en-US" sz="3000" b="1" spc="-10" dirty="0">
                <a:solidFill>
                  <a:srgbClr val="086B6E"/>
                </a:solidFill>
                <a:latin typeface="Times New Roman" panose="02020603050405020304" pitchFamily="18" charset="0"/>
                <a:cs typeface="Times New Roman" panose="02020603050405020304" pitchFamily="18" charset="0"/>
              </a:rPr>
              <a:t> of Model Notice </a:t>
            </a:r>
            <a:endParaRPr sz="3000" b="1" spc="-10" dirty="0">
              <a:solidFill>
                <a:srgbClr val="086B6E"/>
              </a:solidFill>
              <a:latin typeface="Times New Roman" panose="02020603050405020304" pitchFamily="18" charset="0"/>
              <a:cs typeface="Times New Roman" panose="02020603050405020304" pitchFamily="18" charset="0"/>
            </a:endParaRPr>
          </a:p>
        </p:txBody>
      </p:sp>
      <p:sp>
        <p:nvSpPr>
          <p:cNvPr id="5" name="object 3">
            <a:extLst>
              <a:ext uri="{FF2B5EF4-FFF2-40B4-BE49-F238E27FC236}">
                <a16:creationId xmlns:a16="http://schemas.microsoft.com/office/drawing/2014/main" id="{2A447882-A4AA-92B3-CE9E-E258CB4238DE}"/>
              </a:ext>
            </a:extLst>
          </p:cNvPr>
          <p:cNvSpPr txBox="1"/>
          <p:nvPr/>
        </p:nvSpPr>
        <p:spPr>
          <a:xfrm>
            <a:off x="3844534" y="1037141"/>
            <a:ext cx="4570002" cy="5254644"/>
          </a:xfrm>
          <a:prstGeom prst="rect">
            <a:avLst/>
          </a:prstGeom>
        </p:spPr>
        <p:txBody>
          <a:bodyPr vert="horz" wrap="square" lIns="0" tIns="83185" rIns="0" bIns="0" rtlCol="0">
            <a:spAutoFit/>
          </a:bodyPr>
          <a:lstStyle/>
          <a:p>
            <a:pPr marL="0" marR="5080" lvl="1" indent="-342900">
              <a:buFont typeface="Arial" panose="020B0604020202020204" pitchFamily="34" charset="0"/>
              <a:buChar char="•"/>
              <a:tabLst>
                <a:tab pos="709295" algn="l"/>
                <a:tab pos="709930" algn="l"/>
              </a:tabLst>
            </a:pPr>
            <a:r>
              <a:rPr sz="2400" dirty="0">
                <a:latin typeface="Times New Roman" panose="02020603050405020304" pitchFamily="18" charset="0"/>
                <a:cs typeface="Times New Roman" panose="02020603050405020304" pitchFamily="18" charset="0"/>
              </a:rPr>
              <a:t>Provide</a:t>
            </a:r>
            <a:r>
              <a:rPr sz="2400" spc="-4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to</a:t>
            </a:r>
            <a:r>
              <a:rPr sz="2400" spc="-3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patients</a:t>
            </a:r>
            <a:r>
              <a:rPr sz="2400" spc="-2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covered</a:t>
            </a:r>
            <a:r>
              <a:rPr sz="2400" spc="-2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by</a:t>
            </a:r>
            <a:r>
              <a:rPr sz="2400" spc="-2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commercial</a:t>
            </a:r>
            <a:r>
              <a:rPr sz="2400" spc="-2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plans</a:t>
            </a:r>
            <a:r>
              <a:rPr sz="2400" spc="-2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and</a:t>
            </a:r>
            <a:r>
              <a:rPr sz="2400" spc="-25" dirty="0">
                <a:latin typeface="Times New Roman" panose="02020603050405020304" pitchFamily="18" charset="0"/>
                <a:cs typeface="Times New Roman" panose="02020603050405020304" pitchFamily="18" charset="0"/>
              </a:rPr>
              <a:t> </a:t>
            </a:r>
            <a:r>
              <a:rPr sz="2400" dirty="0">
                <a:uFill>
                  <a:solidFill>
                    <a:srgbClr val="930F15"/>
                  </a:solidFill>
                </a:uFill>
                <a:latin typeface="Times New Roman" panose="02020603050405020304" pitchFamily="18" charset="0"/>
                <a:cs typeface="Times New Roman" panose="02020603050405020304" pitchFamily="18" charset="0"/>
              </a:rPr>
              <a:t>only</a:t>
            </a:r>
            <a:r>
              <a:rPr sz="2400" spc="-25" dirty="0">
                <a:uFill>
                  <a:solidFill>
                    <a:srgbClr val="930F15"/>
                  </a:solidFill>
                </a:uFill>
                <a:latin typeface="Times New Roman" panose="02020603050405020304" pitchFamily="18" charset="0"/>
                <a:cs typeface="Times New Roman" panose="02020603050405020304" pitchFamily="18" charset="0"/>
              </a:rPr>
              <a:t> </a:t>
            </a:r>
            <a:r>
              <a:rPr sz="2400" dirty="0">
                <a:uFill>
                  <a:solidFill>
                    <a:srgbClr val="930F15"/>
                  </a:solidFill>
                </a:uFill>
                <a:latin typeface="Times New Roman" panose="02020603050405020304" pitchFamily="18" charset="0"/>
                <a:cs typeface="Times New Roman" panose="02020603050405020304" pitchFamily="18" charset="0"/>
              </a:rPr>
              <a:t>for</a:t>
            </a:r>
            <a:r>
              <a:rPr sz="2400" spc="-25" dirty="0">
                <a:uFill>
                  <a:solidFill>
                    <a:srgbClr val="930F15"/>
                  </a:solidFill>
                </a:uFill>
                <a:latin typeface="Times New Roman" panose="02020603050405020304" pitchFamily="18" charset="0"/>
                <a:cs typeface="Times New Roman" panose="02020603050405020304" pitchFamily="18" charset="0"/>
              </a:rPr>
              <a:t> </a:t>
            </a:r>
            <a:r>
              <a:rPr sz="2400" dirty="0">
                <a:uFill>
                  <a:solidFill>
                    <a:srgbClr val="930F15"/>
                  </a:solidFill>
                </a:uFill>
                <a:latin typeface="Times New Roman" panose="02020603050405020304" pitchFamily="18" charset="0"/>
                <a:cs typeface="Times New Roman" panose="02020603050405020304" pitchFamily="18" charset="0"/>
              </a:rPr>
              <a:t>services</a:t>
            </a:r>
            <a:r>
              <a:rPr sz="2400" spc="-25" dirty="0">
                <a:uFill>
                  <a:solidFill>
                    <a:srgbClr val="930F15"/>
                  </a:solidFill>
                </a:uFill>
                <a:latin typeface="Times New Roman" panose="02020603050405020304" pitchFamily="18" charset="0"/>
                <a:cs typeface="Times New Roman" panose="02020603050405020304" pitchFamily="18" charset="0"/>
              </a:rPr>
              <a:t> </a:t>
            </a:r>
            <a:r>
              <a:rPr sz="2400" dirty="0">
                <a:uFill>
                  <a:solidFill>
                    <a:srgbClr val="930F15"/>
                  </a:solidFill>
                </a:uFill>
                <a:latin typeface="Times New Roman" panose="02020603050405020304" pitchFamily="18" charset="0"/>
                <a:cs typeface="Times New Roman" panose="02020603050405020304" pitchFamily="18" charset="0"/>
              </a:rPr>
              <a:t>in</a:t>
            </a:r>
            <a:r>
              <a:rPr sz="2400" spc="-25" dirty="0">
                <a:uFill>
                  <a:solidFill>
                    <a:srgbClr val="930F15"/>
                  </a:solidFill>
                </a:uFill>
                <a:latin typeface="Times New Roman" panose="02020603050405020304" pitchFamily="18" charset="0"/>
                <a:cs typeface="Times New Roman" panose="02020603050405020304" pitchFamily="18" charset="0"/>
              </a:rPr>
              <a:t> </a:t>
            </a:r>
            <a:r>
              <a:rPr sz="2400" dirty="0">
                <a:uFill>
                  <a:solidFill>
                    <a:srgbClr val="930F15"/>
                  </a:solidFill>
                </a:uFill>
                <a:latin typeface="Times New Roman" panose="02020603050405020304" pitchFamily="18" charset="0"/>
                <a:cs typeface="Times New Roman" panose="02020603050405020304" pitchFamily="18" charset="0"/>
              </a:rPr>
              <a:t>a</a:t>
            </a:r>
            <a:r>
              <a:rPr sz="2400" spc="-25" dirty="0">
                <a:uFill>
                  <a:solidFill>
                    <a:srgbClr val="930F15"/>
                  </a:solidFill>
                </a:uFill>
                <a:latin typeface="Times New Roman" panose="02020603050405020304" pitchFamily="18" charset="0"/>
                <a:cs typeface="Times New Roman" panose="02020603050405020304" pitchFamily="18" charset="0"/>
              </a:rPr>
              <a:t> </a:t>
            </a:r>
            <a:r>
              <a:rPr sz="2400" spc="-10" dirty="0">
                <a:uFill>
                  <a:solidFill>
                    <a:srgbClr val="930F15"/>
                  </a:solidFill>
                </a:uFill>
                <a:latin typeface="Times New Roman" panose="02020603050405020304" pitchFamily="18" charset="0"/>
                <a:cs typeface="Times New Roman" panose="02020603050405020304" pitchFamily="18" charset="0"/>
              </a:rPr>
              <a:t>hospital,</a:t>
            </a:r>
            <a:r>
              <a:rPr sz="2400" spc="-10" dirty="0">
                <a:latin typeface="Times New Roman" panose="02020603050405020304" pitchFamily="18" charset="0"/>
                <a:cs typeface="Times New Roman" panose="02020603050405020304" pitchFamily="18" charset="0"/>
              </a:rPr>
              <a:t> </a:t>
            </a:r>
            <a:r>
              <a:rPr sz="2400" dirty="0">
                <a:uFill>
                  <a:solidFill>
                    <a:srgbClr val="930F15"/>
                  </a:solidFill>
                </a:uFill>
                <a:latin typeface="Times New Roman" panose="02020603050405020304" pitchFamily="18" charset="0"/>
                <a:cs typeface="Times New Roman" panose="02020603050405020304" pitchFamily="18" charset="0"/>
              </a:rPr>
              <a:t>CAH,</a:t>
            </a:r>
            <a:r>
              <a:rPr sz="2400" spc="-185" dirty="0">
                <a:uFill>
                  <a:solidFill>
                    <a:srgbClr val="930F15"/>
                  </a:solidFill>
                </a:uFill>
                <a:latin typeface="Times New Roman" panose="02020603050405020304" pitchFamily="18" charset="0"/>
                <a:cs typeface="Times New Roman" panose="02020603050405020304" pitchFamily="18" charset="0"/>
              </a:rPr>
              <a:t> </a:t>
            </a:r>
            <a:r>
              <a:rPr sz="2400" spc="-10" dirty="0">
                <a:uFill>
                  <a:solidFill>
                    <a:srgbClr val="930F15"/>
                  </a:solidFill>
                </a:uFill>
                <a:latin typeface="Times New Roman" panose="02020603050405020304" pitchFamily="18" charset="0"/>
                <a:cs typeface="Times New Roman" panose="02020603050405020304" pitchFamily="18" charset="0"/>
              </a:rPr>
              <a:t>or</a:t>
            </a:r>
            <a:r>
              <a:rPr sz="2400" spc="-190" dirty="0">
                <a:uFill>
                  <a:solidFill>
                    <a:srgbClr val="930F15"/>
                  </a:solidFill>
                </a:uFill>
                <a:latin typeface="Times New Roman" panose="02020603050405020304" pitchFamily="18" charset="0"/>
                <a:cs typeface="Times New Roman" panose="02020603050405020304" pitchFamily="18" charset="0"/>
              </a:rPr>
              <a:t> </a:t>
            </a:r>
            <a:r>
              <a:rPr lang="en-US" sz="2400" spc="-25" dirty="0">
                <a:uFill>
                  <a:solidFill>
                    <a:srgbClr val="930F15"/>
                  </a:solidFill>
                </a:uFill>
                <a:latin typeface="Times New Roman" panose="02020603050405020304" pitchFamily="18" charset="0"/>
                <a:cs typeface="Times New Roman" panose="02020603050405020304" pitchFamily="18" charset="0"/>
              </a:rPr>
              <a:t> A</a:t>
            </a:r>
            <a:r>
              <a:rPr sz="2400" spc="-25" dirty="0">
                <a:uFill>
                  <a:solidFill>
                    <a:srgbClr val="930F15"/>
                  </a:solidFill>
                </a:uFill>
                <a:latin typeface="Times New Roman" panose="02020603050405020304" pitchFamily="18" charset="0"/>
                <a:cs typeface="Times New Roman" panose="02020603050405020304" pitchFamily="18" charset="0"/>
              </a:rPr>
              <a:t>SC</a:t>
            </a:r>
            <a:r>
              <a:rPr lang="en-US" sz="2400" spc="-25" dirty="0">
                <a:uFill>
                  <a:solidFill>
                    <a:srgbClr val="930F15"/>
                  </a:solidFill>
                </a:uFill>
                <a:latin typeface="Times New Roman" panose="02020603050405020304" pitchFamily="18" charset="0"/>
                <a:cs typeface="Times New Roman" panose="02020603050405020304" pitchFamily="18" charset="0"/>
              </a:rPr>
              <a:t>.</a:t>
            </a:r>
            <a:endParaRPr sz="1000" dirty="0">
              <a:latin typeface="Times New Roman" panose="02020603050405020304" pitchFamily="18" charset="0"/>
              <a:cs typeface="Times New Roman" panose="02020603050405020304" pitchFamily="18" charset="0"/>
            </a:endParaRPr>
          </a:p>
          <a:p>
            <a:pPr marL="0" lvl="2" indent="-342900">
              <a:buFont typeface="Arial" panose="020B0604020202020204" pitchFamily="34" charset="0"/>
              <a:buChar char="•"/>
              <a:tabLst>
                <a:tab pos="1090295" algn="l"/>
                <a:tab pos="1090930" algn="l"/>
              </a:tabLst>
            </a:pPr>
            <a:r>
              <a:rPr sz="2400" dirty="0">
                <a:latin typeface="Times New Roman" panose="02020603050405020304" pitchFamily="18" charset="0"/>
                <a:cs typeface="Times New Roman" panose="02020603050405020304" pitchFamily="18" charset="0"/>
              </a:rPr>
              <a:t>Facility</a:t>
            </a:r>
            <a:r>
              <a:rPr sz="2400" spc="-6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can</a:t>
            </a:r>
            <a:r>
              <a:rPr sz="2400" spc="-4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provide</a:t>
            </a:r>
            <a:r>
              <a:rPr sz="2400" spc="-4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on</a:t>
            </a:r>
            <a:r>
              <a:rPr sz="2400" spc="-4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behalf</a:t>
            </a:r>
            <a:r>
              <a:rPr sz="2400" spc="-4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of</a:t>
            </a:r>
            <a:r>
              <a:rPr sz="2400" spc="-5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providers</a:t>
            </a:r>
            <a:r>
              <a:rPr sz="2400" spc="-4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but</a:t>
            </a:r>
            <a:r>
              <a:rPr sz="2400" spc="-4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requires</a:t>
            </a:r>
            <a:r>
              <a:rPr sz="2400" spc="-4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written</a:t>
            </a:r>
            <a:r>
              <a:rPr sz="2400" spc="-4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agreement</a:t>
            </a:r>
            <a:r>
              <a:rPr lang="en-US" sz="2400" spc="-10" dirty="0">
                <a:latin typeface="Times New Roman" panose="02020603050405020304" pitchFamily="18" charset="0"/>
                <a:cs typeface="Times New Roman" panose="02020603050405020304" pitchFamily="18" charset="0"/>
              </a:rPr>
              <a:t>.</a:t>
            </a:r>
            <a:endParaRPr sz="1000" dirty="0">
              <a:latin typeface="Times New Roman" panose="02020603050405020304" pitchFamily="18" charset="0"/>
              <a:cs typeface="Times New Roman" panose="02020603050405020304" pitchFamily="18" charset="0"/>
            </a:endParaRPr>
          </a:p>
          <a:p>
            <a:pPr marL="0" lvl="1" indent="-342900">
              <a:buFont typeface="Arial" panose="020B0604020202020204" pitchFamily="34" charset="0"/>
              <a:buChar char="•"/>
              <a:tabLst>
                <a:tab pos="709295" algn="l"/>
                <a:tab pos="709930" algn="l"/>
              </a:tabLst>
            </a:pPr>
            <a:r>
              <a:rPr sz="2400" b="1" dirty="0">
                <a:latin typeface="Times New Roman" panose="02020603050405020304" pitchFamily="18" charset="0"/>
                <a:cs typeface="Times New Roman" panose="02020603050405020304" pitchFamily="18" charset="0"/>
              </a:rPr>
              <a:t>Provide</a:t>
            </a:r>
            <a:r>
              <a:rPr sz="2400" b="1" spc="-15"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no</a:t>
            </a:r>
            <a:r>
              <a:rPr sz="2400" b="1" spc="-15"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later</a:t>
            </a:r>
            <a:r>
              <a:rPr sz="2400" b="1" spc="-5"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than</a:t>
            </a:r>
            <a:r>
              <a:rPr sz="2400" b="1" spc="-10"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time</a:t>
            </a:r>
            <a:r>
              <a:rPr sz="2400" b="1" spc="-10"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bill</a:t>
            </a:r>
            <a:r>
              <a:rPr sz="2400" b="1" spc="-5"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is</a:t>
            </a:r>
            <a:r>
              <a:rPr sz="2400" b="1" spc="-10"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sent</a:t>
            </a:r>
            <a:r>
              <a:rPr sz="2400" b="1" spc="-5"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to</a:t>
            </a:r>
            <a:r>
              <a:rPr sz="2400" b="1" spc="-10" dirty="0">
                <a:latin typeface="Times New Roman" panose="02020603050405020304" pitchFamily="18" charset="0"/>
                <a:cs typeface="Times New Roman" panose="02020603050405020304" pitchFamily="18" charset="0"/>
              </a:rPr>
              <a:t> patient</a:t>
            </a:r>
            <a:r>
              <a:rPr lang="en-US" sz="2400" b="1" spc="-10" dirty="0">
                <a:latin typeface="Times New Roman" panose="02020603050405020304" pitchFamily="18" charset="0"/>
                <a:cs typeface="Times New Roman" panose="02020603050405020304" pitchFamily="18" charset="0"/>
              </a:rPr>
              <a:t>.</a:t>
            </a:r>
            <a:endParaRPr sz="1000" b="1" dirty="0">
              <a:latin typeface="Times New Roman" panose="02020603050405020304" pitchFamily="18" charset="0"/>
              <a:cs typeface="Times New Roman" panose="02020603050405020304" pitchFamily="18" charset="0"/>
            </a:endParaRPr>
          </a:p>
          <a:p>
            <a:pPr marL="0" lvl="1" indent="-342900">
              <a:buFont typeface="Arial" panose="020B0604020202020204" pitchFamily="34" charset="0"/>
              <a:buChar char="•"/>
              <a:tabLst>
                <a:tab pos="709295" algn="l"/>
                <a:tab pos="709930" algn="l"/>
              </a:tabLst>
            </a:pPr>
            <a:r>
              <a:rPr sz="2400" dirty="0">
                <a:latin typeface="Times New Roman" panose="02020603050405020304" pitchFamily="18" charset="0"/>
                <a:cs typeface="Times New Roman" panose="02020603050405020304" pitchFamily="18" charset="0"/>
              </a:rPr>
              <a:t>Post</a:t>
            </a:r>
            <a:r>
              <a:rPr sz="2400" spc="-4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on</a:t>
            </a:r>
            <a:r>
              <a:rPr sz="2400" spc="-4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website</a:t>
            </a:r>
            <a:r>
              <a:rPr sz="2400" spc="-5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(if</a:t>
            </a:r>
            <a:r>
              <a:rPr sz="2400" spc="-4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have</a:t>
            </a:r>
            <a:r>
              <a:rPr sz="2400" spc="-50" dirty="0">
                <a:latin typeface="Times New Roman" panose="02020603050405020304" pitchFamily="18" charset="0"/>
                <a:cs typeface="Times New Roman" panose="02020603050405020304" pitchFamily="18" charset="0"/>
              </a:rPr>
              <a:t> </a:t>
            </a:r>
            <a:r>
              <a:rPr sz="2400" spc="-20" dirty="0">
                <a:latin typeface="Times New Roman" panose="02020603050405020304" pitchFamily="18" charset="0"/>
                <a:cs typeface="Times New Roman" panose="02020603050405020304" pitchFamily="18" charset="0"/>
              </a:rPr>
              <a:t>one)</a:t>
            </a:r>
            <a:r>
              <a:rPr lang="en-US" sz="2400" spc="-20" dirty="0">
                <a:latin typeface="Times New Roman" panose="02020603050405020304" pitchFamily="18" charset="0"/>
                <a:cs typeface="Times New Roman" panose="02020603050405020304" pitchFamily="18" charset="0"/>
              </a:rPr>
              <a:t>.</a:t>
            </a:r>
          </a:p>
          <a:p>
            <a:pPr marL="0" lvl="1" indent="-342900">
              <a:buFont typeface="Arial" panose="020B0604020202020204" pitchFamily="34" charset="0"/>
              <a:buChar char="•"/>
              <a:tabLst>
                <a:tab pos="709295" algn="l"/>
                <a:tab pos="709930" algn="l"/>
              </a:tabLst>
            </a:pPr>
            <a:r>
              <a:rPr sz="2400" dirty="0">
                <a:latin typeface="Times New Roman" panose="02020603050405020304" pitchFamily="18" charset="0"/>
                <a:cs typeface="Times New Roman" panose="02020603050405020304" pitchFamily="18" charset="0"/>
              </a:rPr>
              <a:t>Post</a:t>
            </a:r>
            <a:r>
              <a:rPr sz="2400" spc="-4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prominently</a:t>
            </a:r>
            <a:r>
              <a:rPr sz="2400" spc="-3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in</a:t>
            </a:r>
            <a:r>
              <a:rPr sz="2400" spc="-3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areas</a:t>
            </a:r>
            <a:r>
              <a:rPr sz="2400" spc="-3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where</a:t>
            </a:r>
            <a:r>
              <a:rPr sz="2400" spc="-3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patients</a:t>
            </a:r>
            <a:r>
              <a:rPr sz="2400" spc="-3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check</a:t>
            </a:r>
            <a:r>
              <a:rPr sz="2400" spc="-4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in</a:t>
            </a:r>
            <a:r>
              <a:rPr sz="2400" spc="-3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or</a:t>
            </a:r>
            <a:r>
              <a:rPr sz="2400" spc="-3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pay</a:t>
            </a:r>
            <a:r>
              <a:rPr sz="2400" spc="-3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bills</a:t>
            </a:r>
            <a:r>
              <a:rPr lang="en-US" sz="2400" spc="-10" dirty="0">
                <a:latin typeface="Times New Roman" panose="02020603050405020304" pitchFamily="18" charset="0"/>
                <a:cs typeface="Times New Roman" panose="02020603050405020304" pitchFamily="18" charset="0"/>
              </a:rPr>
              <a:t>.</a:t>
            </a:r>
          </a:p>
          <a:p>
            <a:pPr marL="0" lvl="1" indent="-342900">
              <a:buFont typeface="Arial" panose="020B0604020202020204" pitchFamily="34" charset="0"/>
              <a:buChar char="•"/>
              <a:tabLst>
                <a:tab pos="709295" algn="l"/>
                <a:tab pos="709930" algn="l"/>
              </a:tabLst>
            </a:pPr>
            <a:r>
              <a:rPr sz="2400" dirty="0">
                <a:latin typeface="Times New Roman" panose="02020603050405020304" pitchFamily="18" charset="0"/>
                <a:cs typeface="Times New Roman" panose="02020603050405020304" pitchFamily="18" charset="0"/>
              </a:rPr>
              <a:t>Do</a:t>
            </a:r>
            <a:r>
              <a:rPr sz="2400" spc="-2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not post in</a:t>
            </a:r>
            <a:r>
              <a:rPr sz="2400" spc="-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non-</a:t>
            </a:r>
            <a:r>
              <a:rPr sz="2400" dirty="0">
                <a:latin typeface="Times New Roman" panose="02020603050405020304" pitchFamily="18" charset="0"/>
                <a:cs typeface="Times New Roman" panose="02020603050405020304" pitchFamily="18" charset="0"/>
              </a:rPr>
              <a:t>hospital (freestanding)</a:t>
            </a:r>
            <a:r>
              <a:rPr sz="2400" spc="-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physician </a:t>
            </a:r>
            <a:r>
              <a:rPr sz="2400" dirty="0">
                <a:latin typeface="Times New Roman" panose="02020603050405020304" pitchFamily="18" charset="0"/>
                <a:cs typeface="Times New Roman" panose="02020603050405020304" pitchFamily="18" charset="0"/>
              </a:rPr>
              <a:t>office</a:t>
            </a:r>
            <a:r>
              <a:rPr sz="2400" spc="-10" dirty="0">
                <a:latin typeface="Times New Roman" panose="02020603050405020304" pitchFamily="18" charset="0"/>
                <a:cs typeface="Times New Roman" panose="02020603050405020304" pitchFamily="18" charset="0"/>
              </a:rPr>
              <a:t> setting</a:t>
            </a:r>
            <a:r>
              <a:rPr lang="en-US" sz="2400" spc="-10" dirty="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679A4A38-6E72-499B-A409-6A1728F93AE8}"/>
              </a:ext>
              <a:ext uri="{C183D7F6-B498-43B3-948B-1728B52AA6E4}">
                <adec:decorative xmlns:adec="http://schemas.microsoft.com/office/drawing/2017/decorative" val="1"/>
              </a:ext>
            </a:extLst>
          </p:cNvPr>
          <p:cNvSpPr/>
          <p:nvPr/>
        </p:nvSpPr>
        <p:spPr>
          <a:xfrm>
            <a:off x="447731" y="1217488"/>
            <a:ext cx="2799226" cy="4423024"/>
          </a:xfrm>
          <a:prstGeom prst="rect">
            <a:avLst/>
          </a:prstGeom>
          <a:solidFill>
            <a:schemeClr val="tx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extBox 6">
            <a:extLst>
              <a:ext uri="{FF2B5EF4-FFF2-40B4-BE49-F238E27FC236}">
                <a16:creationId xmlns:a16="http://schemas.microsoft.com/office/drawing/2014/main" id="{DF8BF6D5-5702-4D67-9C1C-4CD0206B6318}"/>
              </a:ext>
            </a:extLst>
          </p:cNvPr>
          <p:cNvSpPr txBox="1"/>
          <p:nvPr/>
        </p:nvSpPr>
        <p:spPr>
          <a:xfrm>
            <a:off x="609094" y="2735378"/>
            <a:ext cx="2476500" cy="1384995"/>
          </a:xfrm>
          <a:prstGeom prst="rect">
            <a:avLst/>
          </a:prstGeom>
          <a:noFill/>
        </p:spPr>
        <p:txBody>
          <a:bodyPr wrap="square" rtlCol="0">
            <a:spAutoFit/>
          </a:bodyPr>
          <a:lstStyle/>
          <a:p>
            <a:pPr algn="ctr"/>
            <a:r>
              <a:rPr lang="en-US" sz="2800" dirty="0">
                <a:solidFill>
                  <a:schemeClr val="bg1"/>
                </a:solidFill>
                <a:latin typeface="Times New Roman" panose="02020603050405020304" pitchFamily="18" charset="0"/>
                <a:cs typeface="Times New Roman" panose="02020603050405020304" pitchFamily="18" charset="0"/>
              </a:rPr>
              <a:t>Surprise Billing Notice to Patients </a:t>
            </a:r>
          </a:p>
        </p:txBody>
      </p:sp>
      <p:sp>
        <p:nvSpPr>
          <p:cNvPr id="8" name="Rectangle 7">
            <a:extLst>
              <a:ext uri="{FF2B5EF4-FFF2-40B4-BE49-F238E27FC236}">
                <a16:creationId xmlns:a16="http://schemas.microsoft.com/office/drawing/2014/main" id="{190D19AE-BE5D-410E-AAA3-F242D22B2BDD}"/>
              </a:ext>
            </a:extLst>
          </p:cNvPr>
          <p:cNvSpPr/>
          <p:nvPr/>
        </p:nvSpPr>
        <p:spPr>
          <a:xfrm>
            <a:off x="233970" y="766853"/>
            <a:ext cx="750248" cy="746057"/>
          </a:xfrm>
          <a:prstGeom prst="rect">
            <a:avLst/>
          </a:prstGeom>
          <a:solidFill>
            <a:srgbClr val="007377">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FE057215-946C-4230-AD8E-02D8BC4BDC28}"/>
              </a:ext>
            </a:extLst>
          </p:cNvPr>
          <p:cNvSpPr/>
          <p:nvPr/>
        </p:nvSpPr>
        <p:spPr>
          <a:xfrm>
            <a:off x="2710470" y="5219067"/>
            <a:ext cx="750248" cy="746057"/>
          </a:xfrm>
          <a:prstGeom prst="rect">
            <a:avLst/>
          </a:prstGeom>
          <a:solidFill>
            <a:srgbClr val="007377">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0956325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F7521-6482-14DE-1045-0E5755317340}"/>
              </a:ext>
            </a:extLst>
          </p:cNvPr>
          <p:cNvSpPr>
            <a:spLocks noGrp="1"/>
          </p:cNvSpPr>
          <p:nvPr>
            <p:ph type="title"/>
          </p:nvPr>
        </p:nvSpPr>
        <p:spPr>
          <a:xfrm>
            <a:off x="458218" y="287409"/>
            <a:ext cx="8229600" cy="601218"/>
          </a:xfrm>
        </p:spPr>
        <p:txBody>
          <a:bodyPr/>
          <a:lstStyle/>
          <a:p>
            <a:r>
              <a:rPr lang="en-US" b="1" dirty="0">
                <a:solidFill>
                  <a:schemeClr val="accent6"/>
                </a:solidFill>
                <a:latin typeface="Times New Roman" panose="02020603050405020304" pitchFamily="18" charset="0"/>
                <a:cs typeface="Times New Roman" panose="02020603050405020304" pitchFamily="18" charset="0"/>
              </a:rPr>
              <a:t>For</a:t>
            </a:r>
            <a:r>
              <a:rPr lang="en-US" b="1" spc="-30"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the</a:t>
            </a:r>
            <a:r>
              <a:rPr lang="en-US" b="1" spc="-40"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one-page</a:t>
            </a:r>
            <a:r>
              <a:rPr lang="en-US" b="1" spc="-40"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notice</a:t>
            </a:r>
            <a:r>
              <a:rPr lang="en-US" b="1" spc="-40"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describing</a:t>
            </a:r>
            <a:r>
              <a:rPr lang="en-US" b="1" spc="-35" dirty="0">
                <a:solidFill>
                  <a:schemeClr val="accent6"/>
                </a:solidFill>
                <a:latin typeface="Times New Roman" panose="02020603050405020304" pitchFamily="18" charset="0"/>
                <a:cs typeface="Times New Roman" panose="02020603050405020304" pitchFamily="18" charset="0"/>
              </a:rPr>
              <a:t> </a:t>
            </a:r>
            <a:r>
              <a:rPr lang="en-US" b="1" spc="-25" dirty="0">
                <a:solidFill>
                  <a:schemeClr val="accent6"/>
                </a:solidFill>
                <a:latin typeface="Times New Roman" panose="02020603050405020304" pitchFamily="18" charset="0"/>
                <a:cs typeface="Times New Roman" panose="02020603050405020304" pitchFamily="18" charset="0"/>
              </a:rPr>
              <a:t>the </a:t>
            </a:r>
            <a:r>
              <a:rPr lang="en-US" b="1" dirty="0">
                <a:solidFill>
                  <a:schemeClr val="accent6"/>
                </a:solidFill>
                <a:latin typeface="Times New Roman" panose="02020603050405020304" pitchFamily="18" charset="0"/>
                <a:cs typeface="Times New Roman" panose="02020603050405020304" pitchFamily="18" charset="0"/>
              </a:rPr>
              <a:t>patient</a:t>
            </a:r>
            <a:r>
              <a:rPr lang="en-US" b="1" spc="-35"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balance</a:t>
            </a:r>
            <a:r>
              <a:rPr lang="en-US" b="1" spc="-15"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billing</a:t>
            </a:r>
            <a:r>
              <a:rPr lang="en-US" b="1" spc="-15" dirty="0">
                <a:solidFill>
                  <a:schemeClr val="accent6"/>
                </a:solidFill>
                <a:latin typeface="Times New Roman" panose="02020603050405020304" pitchFamily="18" charset="0"/>
                <a:cs typeface="Times New Roman" panose="02020603050405020304" pitchFamily="18" charset="0"/>
              </a:rPr>
              <a:t> </a:t>
            </a:r>
            <a:r>
              <a:rPr lang="en-US" b="1" spc="-10" dirty="0">
                <a:solidFill>
                  <a:schemeClr val="accent6"/>
                </a:solidFill>
                <a:latin typeface="Times New Roman" panose="02020603050405020304" pitchFamily="18" charset="0"/>
                <a:cs typeface="Times New Roman" panose="02020603050405020304" pitchFamily="18" charset="0"/>
              </a:rPr>
              <a:t>protections,</a:t>
            </a:r>
            <a:r>
              <a:rPr lang="en-US" b="1" spc="-250"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is</a:t>
            </a:r>
            <a:r>
              <a:rPr lang="en-US" b="1" spc="-15" dirty="0">
                <a:solidFill>
                  <a:schemeClr val="accent6"/>
                </a:solidFill>
                <a:latin typeface="Times New Roman" panose="02020603050405020304" pitchFamily="18" charset="0"/>
                <a:cs typeface="Times New Roman" panose="02020603050405020304" pitchFamily="18" charset="0"/>
              </a:rPr>
              <a:t> it </a:t>
            </a:r>
            <a:r>
              <a:rPr lang="en-US" b="1" dirty="0">
                <a:solidFill>
                  <a:schemeClr val="accent6"/>
                </a:solidFill>
                <a:latin typeface="Times New Roman" panose="02020603050405020304" pitchFamily="18" charset="0"/>
                <a:cs typeface="Times New Roman" panose="02020603050405020304" pitchFamily="18" charset="0"/>
              </a:rPr>
              <a:t>required</a:t>
            </a:r>
            <a:r>
              <a:rPr lang="en-US" b="1" spc="-5"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to</a:t>
            </a:r>
            <a:r>
              <a:rPr lang="en-US" b="1" spc="-10"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be</a:t>
            </a:r>
            <a:r>
              <a:rPr lang="en-US" b="1" spc="-15"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given</a:t>
            </a:r>
            <a:r>
              <a:rPr lang="en-US" b="1" spc="-5"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to</a:t>
            </a:r>
            <a:r>
              <a:rPr lang="en-US" b="1" spc="-5" dirty="0">
                <a:solidFill>
                  <a:schemeClr val="accent6"/>
                </a:solidFill>
                <a:latin typeface="Times New Roman" panose="02020603050405020304" pitchFamily="18" charset="0"/>
                <a:cs typeface="Times New Roman" panose="02020603050405020304" pitchFamily="18" charset="0"/>
              </a:rPr>
              <a:t> </a:t>
            </a:r>
            <a:r>
              <a:rPr lang="en-US" b="1" spc="-10" dirty="0">
                <a:solidFill>
                  <a:schemeClr val="accent6"/>
                </a:solidFill>
                <a:latin typeface="Times New Roman" panose="02020603050405020304" pitchFamily="18" charset="0"/>
                <a:cs typeface="Times New Roman" panose="02020603050405020304" pitchFamily="18" charset="0"/>
              </a:rPr>
              <a:t>every </a:t>
            </a:r>
            <a:r>
              <a:rPr lang="en-US" b="1" dirty="0">
                <a:solidFill>
                  <a:schemeClr val="accent6"/>
                </a:solidFill>
                <a:latin typeface="Times New Roman" panose="02020603050405020304" pitchFamily="18" charset="0"/>
                <a:cs typeface="Times New Roman" panose="02020603050405020304" pitchFamily="18" charset="0"/>
              </a:rPr>
              <a:t>single</a:t>
            </a:r>
            <a:r>
              <a:rPr lang="en-US" b="1" spc="-30"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patient</a:t>
            </a:r>
            <a:r>
              <a:rPr lang="en-US" b="1" spc="-15"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walking</a:t>
            </a:r>
            <a:r>
              <a:rPr lang="en-US" b="1" spc="-15"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into</a:t>
            </a:r>
            <a:r>
              <a:rPr lang="en-US" b="1" spc="-10"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the</a:t>
            </a:r>
            <a:r>
              <a:rPr lang="en-US" b="1" spc="-15"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hospital</a:t>
            </a:r>
            <a:r>
              <a:rPr lang="en-US" b="1" spc="-15"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or</a:t>
            </a:r>
            <a:r>
              <a:rPr lang="en-US" b="1" spc="-10"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only</a:t>
            </a:r>
            <a:r>
              <a:rPr lang="en-US" b="1" spc="-10" dirty="0">
                <a:solidFill>
                  <a:schemeClr val="accent6"/>
                </a:solidFill>
                <a:latin typeface="Times New Roman" panose="02020603050405020304" pitchFamily="18" charset="0"/>
                <a:cs typeface="Times New Roman" panose="02020603050405020304" pitchFamily="18" charset="0"/>
              </a:rPr>
              <a:t> </a:t>
            </a:r>
            <a:r>
              <a:rPr lang="en-US" b="1" dirty="0">
                <a:solidFill>
                  <a:schemeClr val="accent6"/>
                </a:solidFill>
                <a:latin typeface="Times New Roman" panose="02020603050405020304" pitchFamily="18" charset="0"/>
                <a:cs typeface="Times New Roman" panose="02020603050405020304" pitchFamily="18" charset="0"/>
              </a:rPr>
              <a:t>out-of-network</a:t>
            </a:r>
            <a:r>
              <a:rPr lang="en-US" b="1" spc="-15" dirty="0">
                <a:solidFill>
                  <a:schemeClr val="accent6"/>
                </a:solidFill>
                <a:latin typeface="Times New Roman" panose="02020603050405020304" pitchFamily="18" charset="0"/>
                <a:cs typeface="Times New Roman" panose="02020603050405020304" pitchFamily="18" charset="0"/>
              </a:rPr>
              <a:t> </a:t>
            </a:r>
            <a:r>
              <a:rPr lang="en-US" b="1" spc="-10" dirty="0">
                <a:solidFill>
                  <a:schemeClr val="accent6"/>
                </a:solidFill>
                <a:latin typeface="Times New Roman" panose="02020603050405020304" pitchFamily="18" charset="0"/>
                <a:cs typeface="Times New Roman" panose="02020603050405020304" pitchFamily="18" charset="0"/>
              </a:rPr>
              <a:t>patients?</a:t>
            </a:r>
            <a:endParaRPr lang="en-US" dirty="0">
              <a:solidFill>
                <a:schemeClr val="accent6"/>
              </a:solidFill>
              <a:latin typeface="Times New Roman" panose="02020603050405020304" pitchFamily="18" charset="0"/>
              <a:cs typeface="Times New Roman" panose="02020603050405020304" pitchFamily="18" charset="0"/>
            </a:endParaRPr>
          </a:p>
        </p:txBody>
      </p:sp>
      <p:sp>
        <p:nvSpPr>
          <p:cNvPr id="4" name="object 5">
            <a:extLst>
              <a:ext uri="{FF2B5EF4-FFF2-40B4-BE49-F238E27FC236}">
                <a16:creationId xmlns:a16="http://schemas.microsoft.com/office/drawing/2014/main" id="{843C162E-8699-2728-13CC-F68E4B08ECCA}"/>
              </a:ext>
            </a:extLst>
          </p:cNvPr>
          <p:cNvSpPr txBox="1"/>
          <p:nvPr/>
        </p:nvSpPr>
        <p:spPr>
          <a:xfrm>
            <a:off x="701519" y="2242248"/>
            <a:ext cx="7740962" cy="4011996"/>
          </a:xfrm>
          <a:prstGeom prst="rect">
            <a:avLst/>
          </a:prstGeom>
        </p:spPr>
        <p:txBody>
          <a:bodyPr vert="horz" wrap="square" lIns="0" tIns="13335" rIns="0" bIns="0" rtlCol="0">
            <a:spAutoFit/>
          </a:bodyPr>
          <a:lstStyle/>
          <a:p>
            <a:pPr marL="355600" marR="5080" indent="-342900">
              <a:lnSpc>
                <a:spcPct val="99800"/>
              </a:lnSpc>
              <a:spcBef>
                <a:spcPts val="105"/>
              </a:spcBef>
              <a:buFont typeface="Arial" panose="020B0604020202020204" pitchFamily="34" charset="0"/>
              <a:buChar char="•"/>
            </a:pPr>
            <a:r>
              <a:rPr lang="en-US" sz="2200" dirty="0">
                <a:solidFill>
                  <a:srgbClr val="0F3B57"/>
                </a:solidFill>
                <a:latin typeface="Times New Roman" panose="02020603050405020304" pitchFamily="18" charset="0"/>
                <a:cs typeface="Times New Roman" panose="02020603050405020304" pitchFamily="18" charset="0"/>
              </a:rPr>
              <a:t>L</a:t>
            </a:r>
            <a:r>
              <a:rPr sz="2200" dirty="0">
                <a:solidFill>
                  <a:srgbClr val="0F3B57"/>
                </a:solidFill>
                <a:latin typeface="Times New Roman" panose="02020603050405020304" pitchFamily="18" charset="0"/>
                <a:cs typeface="Times New Roman" panose="02020603050405020304" pitchFamily="18" charset="0"/>
              </a:rPr>
              <a:t>aw</a:t>
            </a:r>
            <a:r>
              <a:rPr sz="2200" spc="-50"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requires</a:t>
            </a:r>
            <a:r>
              <a:rPr sz="2200" spc="-35"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hospitals</a:t>
            </a:r>
            <a:r>
              <a:rPr sz="2200" spc="-40"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give</a:t>
            </a:r>
            <a:r>
              <a:rPr sz="2200" spc="-40"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the</a:t>
            </a:r>
            <a:r>
              <a:rPr sz="2200" spc="-40"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notice</a:t>
            </a:r>
            <a:r>
              <a:rPr sz="2200" spc="-35"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describing</a:t>
            </a:r>
            <a:r>
              <a:rPr sz="2200" spc="-40"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patient</a:t>
            </a:r>
            <a:r>
              <a:rPr sz="2200" spc="-40" dirty="0">
                <a:solidFill>
                  <a:srgbClr val="0F3B57"/>
                </a:solidFill>
                <a:latin typeface="Times New Roman" panose="02020603050405020304" pitchFamily="18" charset="0"/>
                <a:cs typeface="Times New Roman" panose="02020603050405020304" pitchFamily="18" charset="0"/>
              </a:rPr>
              <a:t> </a:t>
            </a:r>
            <a:r>
              <a:rPr sz="2200" spc="-10" dirty="0">
                <a:solidFill>
                  <a:srgbClr val="0F3B57"/>
                </a:solidFill>
                <a:latin typeface="Times New Roman" panose="02020603050405020304" pitchFamily="18" charset="0"/>
                <a:cs typeface="Times New Roman" panose="02020603050405020304" pitchFamily="18" charset="0"/>
              </a:rPr>
              <a:t>balance </a:t>
            </a:r>
            <a:r>
              <a:rPr sz="2200" dirty="0">
                <a:solidFill>
                  <a:srgbClr val="0F3B57"/>
                </a:solidFill>
                <a:latin typeface="Times New Roman" panose="02020603050405020304" pitchFamily="18" charset="0"/>
                <a:cs typeface="Times New Roman" panose="02020603050405020304" pitchFamily="18" charset="0"/>
              </a:rPr>
              <a:t>billing</a:t>
            </a:r>
            <a:r>
              <a:rPr sz="2200" spc="-60"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protections</a:t>
            </a:r>
            <a:r>
              <a:rPr sz="2200" spc="-45"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to</a:t>
            </a:r>
            <a:r>
              <a:rPr sz="2200" spc="-50"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all</a:t>
            </a:r>
            <a:r>
              <a:rPr sz="2200" spc="-50"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patients</a:t>
            </a:r>
            <a:r>
              <a:rPr sz="2200" spc="-45"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covered</a:t>
            </a:r>
            <a:r>
              <a:rPr sz="2200" spc="-50"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by</a:t>
            </a:r>
            <a:r>
              <a:rPr sz="2200" spc="-40"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insur</a:t>
            </a:r>
            <a:r>
              <a:rPr lang="en-US" sz="2200" dirty="0">
                <a:solidFill>
                  <a:srgbClr val="0F3B57"/>
                </a:solidFill>
                <a:latin typeface="Times New Roman" panose="02020603050405020304" pitchFamily="18" charset="0"/>
                <a:cs typeface="Times New Roman" panose="02020603050405020304" pitchFamily="18" charset="0"/>
              </a:rPr>
              <a:t>ance.</a:t>
            </a:r>
          </a:p>
          <a:p>
            <a:pPr marL="12700" marR="5080">
              <a:lnSpc>
                <a:spcPct val="99800"/>
              </a:lnSpc>
              <a:spcBef>
                <a:spcPts val="105"/>
              </a:spcBef>
            </a:pPr>
            <a:endParaRPr lang="en-US" sz="1000" spc="-50" dirty="0">
              <a:solidFill>
                <a:srgbClr val="0F3B57"/>
              </a:solidFill>
              <a:latin typeface="Times New Roman" panose="02020603050405020304" pitchFamily="18" charset="0"/>
              <a:cs typeface="Times New Roman" panose="02020603050405020304" pitchFamily="18" charset="0"/>
            </a:endParaRPr>
          </a:p>
          <a:p>
            <a:pPr marL="355600" marR="5080" indent="-342900">
              <a:lnSpc>
                <a:spcPct val="99800"/>
              </a:lnSpc>
              <a:spcBef>
                <a:spcPts val="105"/>
              </a:spcBef>
              <a:buFont typeface="Arial" panose="020B0604020202020204" pitchFamily="34" charset="0"/>
              <a:buChar char="•"/>
            </a:pPr>
            <a:r>
              <a:rPr sz="2200" spc="-10" dirty="0">
                <a:solidFill>
                  <a:srgbClr val="0F3B57"/>
                </a:solidFill>
                <a:latin typeface="Times New Roman" panose="02020603050405020304" pitchFamily="18" charset="0"/>
                <a:cs typeface="Times New Roman" panose="02020603050405020304" pitchFamily="18" charset="0"/>
              </a:rPr>
              <a:t>Therefore,</a:t>
            </a:r>
            <a:r>
              <a:rPr sz="2200" spc="-45"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the</a:t>
            </a:r>
            <a:r>
              <a:rPr sz="2200" spc="-45" dirty="0">
                <a:solidFill>
                  <a:srgbClr val="0F3B57"/>
                </a:solidFill>
                <a:latin typeface="Times New Roman" panose="02020603050405020304" pitchFamily="18" charset="0"/>
                <a:cs typeface="Times New Roman" panose="02020603050405020304" pitchFamily="18" charset="0"/>
              </a:rPr>
              <a:t> </a:t>
            </a:r>
            <a:r>
              <a:rPr sz="2200" b="1" spc="-10" dirty="0">
                <a:solidFill>
                  <a:srgbClr val="0F3B57"/>
                </a:solidFill>
                <a:latin typeface="Times New Roman" panose="02020603050405020304" pitchFamily="18" charset="0"/>
                <a:cs typeface="Times New Roman" panose="02020603050405020304" pitchFamily="18" charset="0"/>
              </a:rPr>
              <a:t>conveyance</a:t>
            </a:r>
            <a:r>
              <a:rPr sz="2200" b="1" spc="-40" dirty="0">
                <a:solidFill>
                  <a:srgbClr val="0F3B57"/>
                </a:solidFill>
                <a:latin typeface="Times New Roman" panose="02020603050405020304" pitchFamily="18" charset="0"/>
                <a:cs typeface="Times New Roman" panose="02020603050405020304" pitchFamily="18" charset="0"/>
              </a:rPr>
              <a:t> </a:t>
            </a:r>
            <a:r>
              <a:rPr sz="2200" b="1" dirty="0">
                <a:solidFill>
                  <a:srgbClr val="0F3B57"/>
                </a:solidFill>
                <a:latin typeface="Times New Roman" panose="02020603050405020304" pitchFamily="18" charset="0"/>
                <a:cs typeface="Times New Roman" panose="02020603050405020304" pitchFamily="18" charset="0"/>
              </a:rPr>
              <a:t>of</a:t>
            </a:r>
            <a:r>
              <a:rPr sz="2200" b="1" spc="-40" dirty="0">
                <a:solidFill>
                  <a:srgbClr val="0F3B57"/>
                </a:solidFill>
                <a:latin typeface="Times New Roman" panose="02020603050405020304" pitchFamily="18" charset="0"/>
                <a:cs typeface="Times New Roman" panose="02020603050405020304" pitchFamily="18" charset="0"/>
              </a:rPr>
              <a:t> </a:t>
            </a:r>
            <a:r>
              <a:rPr sz="2200" b="1" spc="-25" dirty="0">
                <a:solidFill>
                  <a:srgbClr val="0F3B57"/>
                </a:solidFill>
                <a:latin typeface="Times New Roman" panose="02020603050405020304" pitchFamily="18" charset="0"/>
                <a:cs typeface="Times New Roman" panose="02020603050405020304" pitchFamily="18" charset="0"/>
              </a:rPr>
              <a:t>the </a:t>
            </a:r>
            <a:r>
              <a:rPr sz="2200" b="1" dirty="0">
                <a:solidFill>
                  <a:srgbClr val="0F3B57"/>
                </a:solidFill>
                <a:latin typeface="Times New Roman" panose="02020603050405020304" pitchFamily="18" charset="0"/>
                <a:cs typeface="Times New Roman" panose="02020603050405020304" pitchFamily="18" charset="0"/>
              </a:rPr>
              <a:t>notice</a:t>
            </a:r>
            <a:r>
              <a:rPr sz="2200" b="1" spc="-25" dirty="0">
                <a:solidFill>
                  <a:srgbClr val="0F3B57"/>
                </a:solidFill>
                <a:latin typeface="Times New Roman" panose="02020603050405020304" pitchFamily="18" charset="0"/>
                <a:cs typeface="Times New Roman" panose="02020603050405020304" pitchFamily="18" charset="0"/>
              </a:rPr>
              <a:t> </a:t>
            </a:r>
            <a:r>
              <a:rPr sz="2200" b="1" dirty="0">
                <a:solidFill>
                  <a:srgbClr val="0F3B57"/>
                </a:solidFill>
                <a:latin typeface="Times New Roman" panose="02020603050405020304" pitchFamily="18" charset="0"/>
                <a:cs typeface="Times New Roman" panose="02020603050405020304" pitchFamily="18" charset="0"/>
              </a:rPr>
              <a:t>is</a:t>
            </a:r>
            <a:r>
              <a:rPr sz="2200" b="1" spc="-30" dirty="0">
                <a:solidFill>
                  <a:srgbClr val="0F3B57"/>
                </a:solidFill>
                <a:latin typeface="Times New Roman" panose="02020603050405020304" pitchFamily="18" charset="0"/>
                <a:cs typeface="Times New Roman" panose="02020603050405020304" pitchFamily="18" charset="0"/>
              </a:rPr>
              <a:t> </a:t>
            </a:r>
            <a:r>
              <a:rPr sz="2200" b="1" dirty="0">
                <a:solidFill>
                  <a:srgbClr val="0F3B57"/>
                </a:solidFill>
                <a:latin typeface="Times New Roman" panose="02020603050405020304" pitchFamily="18" charset="0"/>
                <a:cs typeface="Times New Roman" panose="02020603050405020304" pitchFamily="18" charset="0"/>
              </a:rPr>
              <a:t>not</a:t>
            </a:r>
            <a:r>
              <a:rPr sz="2200" b="1" spc="-25" dirty="0">
                <a:solidFill>
                  <a:srgbClr val="0F3B57"/>
                </a:solidFill>
                <a:latin typeface="Times New Roman" panose="02020603050405020304" pitchFamily="18" charset="0"/>
                <a:cs typeface="Times New Roman" panose="02020603050405020304" pitchFamily="18" charset="0"/>
              </a:rPr>
              <a:t> </a:t>
            </a:r>
            <a:r>
              <a:rPr sz="2200" b="1" dirty="0">
                <a:solidFill>
                  <a:srgbClr val="0F3B57"/>
                </a:solidFill>
                <a:latin typeface="Times New Roman" panose="02020603050405020304" pitchFamily="18" charset="0"/>
                <a:cs typeface="Times New Roman" panose="02020603050405020304" pitchFamily="18" charset="0"/>
              </a:rPr>
              <a:t>limited</a:t>
            </a:r>
            <a:r>
              <a:rPr sz="2200" b="1" spc="-30" dirty="0">
                <a:solidFill>
                  <a:srgbClr val="0F3B57"/>
                </a:solidFill>
                <a:latin typeface="Times New Roman" panose="02020603050405020304" pitchFamily="18" charset="0"/>
                <a:cs typeface="Times New Roman" panose="02020603050405020304" pitchFamily="18" charset="0"/>
              </a:rPr>
              <a:t> </a:t>
            </a:r>
            <a:r>
              <a:rPr sz="2200" b="1" dirty="0">
                <a:solidFill>
                  <a:srgbClr val="0F3B57"/>
                </a:solidFill>
                <a:latin typeface="Times New Roman" panose="02020603050405020304" pitchFamily="18" charset="0"/>
                <a:cs typeface="Times New Roman" panose="02020603050405020304" pitchFamily="18" charset="0"/>
              </a:rPr>
              <a:t>to</a:t>
            </a:r>
            <a:r>
              <a:rPr sz="2200" b="1" spc="-25" dirty="0">
                <a:solidFill>
                  <a:srgbClr val="0F3B57"/>
                </a:solidFill>
                <a:latin typeface="Times New Roman" panose="02020603050405020304" pitchFamily="18" charset="0"/>
                <a:cs typeface="Times New Roman" panose="02020603050405020304" pitchFamily="18" charset="0"/>
              </a:rPr>
              <a:t> </a:t>
            </a:r>
            <a:r>
              <a:rPr sz="2200" b="1" dirty="0">
                <a:solidFill>
                  <a:srgbClr val="0F3B57"/>
                </a:solidFill>
                <a:latin typeface="Times New Roman" panose="02020603050405020304" pitchFamily="18" charset="0"/>
                <a:cs typeface="Times New Roman" panose="02020603050405020304" pitchFamily="18" charset="0"/>
              </a:rPr>
              <a:t>those</a:t>
            </a:r>
            <a:r>
              <a:rPr lang="en-US" sz="2200" b="1" dirty="0">
                <a:solidFill>
                  <a:srgbClr val="0F3B57"/>
                </a:solidFill>
                <a:latin typeface="Times New Roman" panose="02020603050405020304" pitchFamily="18" charset="0"/>
                <a:cs typeface="Times New Roman" panose="02020603050405020304" pitchFamily="18" charset="0"/>
              </a:rPr>
              <a:t> patients who </a:t>
            </a:r>
            <a:r>
              <a:rPr sz="2200" b="1" dirty="0">
                <a:solidFill>
                  <a:srgbClr val="0F3B57"/>
                </a:solidFill>
                <a:latin typeface="Times New Roman" panose="02020603050405020304" pitchFamily="18" charset="0"/>
                <a:cs typeface="Times New Roman" panose="02020603050405020304" pitchFamily="18" charset="0"/>
              </a:rPr>
              <a:t>are</a:t>
            </a:r>
            <a:r>
              <a:rPr sz="2200" b="1" spc="-25" dirty="0">
                <a:solidFill>
                  <a:srgbClr val="0F3B57"/>
                </a:solidFill>
                <a:latin typeface="Times New Roman" panose="02020603050405020304" pitchFamily="18" charset="0"/>
                <a:cs typeface="Times New Roman" panose="02020603050405020304" pitchFamily="18" charset="0"/>
              </a:rPr>
              <a:t> </a:t>
            </a:r>
            <a:r>
              <a:rPr sz="2200" b="1" spc="-30" dirty="0">
                <a:solidFill>
                  <a:srgbClr val="0F3B57"/>
                </a:solidFill>
                <a:latin typeface="Times New Roman" panose="02020603050405020304" pitchFamily="18" charset="0"/>
                <a:cs typeface="Times New Roman" panose="02020603050405020304" pitchFamily="18" charset="0"/>
              </a:rPr>
              <a:t>out-</a:t>
            </a:r>
            <a:r>
              <a:rPr sz="2200" b="1" spc="-20" dirty="0">
                <a:solidFill>
                  <a:srgbClr val="0F3B57"/>
                </a:solidFill>
                <a:latin typeface="Times New Roman" panose="02020603050405020304" pitchFamily="18" charset="0"/>
                <a:cs typeface="Times New Roman" panose="02020603050405020304" pitchFamily="18" charset="0"/>
              </a:rPr>
              <a:t>of-</a:t>
            </a:r>
            <a:r>
              <a:rPr sz="2200" b="1" dirty="0">
                <a:solidFill>
                  <a:srgbClr val="0F3B57"/>
                </a:solidFill>
                <a:latin typeface="Times New Roman" panose="02020603050405020304" pitchFamily="18" charset="0"/>
                <a:cs typeface="Times New Roman" panose="02020603050405020304" pitchFamily="18" charset="0"/>
              </a:rPr>
              <a:t>network.</a:t>
            </a:r>
            <a:r>
              <a:rPr sz="2200" b="1" spc="-35" dirty="0">
                <a:solidFill>
                  <a:srgbClr val="0F3B57"/>
                </a:solidFill>
                <a:latin typeface="Times New Roman" panose="02020603050405020304" pitchFamily="18" charset="0"/>
                <a:cs typeface="Times New Roman" panose="02020603050405020304" pitchFamily="18" charset="0"/>
              </a:rPr>
              <a:t> </a:t>
            </a:r>
            <a:endParaRPr lang="en-US" sz="2200" b="1" spc="-35" dirty="0">
              <a:solidFill>
                <a:srgbClr val="0F3B57"/>
              </a:solidFill>
              <a:latin typeface="Times New Roman" panose="02020603050405020304" pitchFamily="18" charset="0"/>
              <a:cs typeface="Times New Roman" panose="02020603050405020304" pitchFamily="18" charset="0"/>
            </a:endParaRPr>
          </a:p>
          <a:p>
            <a:pPr marL="12700" marR="5080">
              <a:lnSpc>
                <a:spcPct val="99800"/>
              </a:lnSpc>
              <a:spcBef>
                <a:spcPts val="105"/>
              </a:spcBef>
            </a:pPr>
            <a:endParaRPr lang="en-US" sz="1000" b="1" spc="-35" dirty="0">
              <a:solidFill>
                <a:srgbClr val="0F3B57"/>
              </a:solidFill>
              <a:latin typeface="Times New Roman" panose="02020603050405020304" pitchFamily="18" charset="0"/>
              <a:cs typeface="Times New Roman" panose="02020603050405020304" pitchFamily="18" charset="0"/>
            </a:endParaRPr>
          </a:p>
          <a:p>
            <a:pPr marL="355600" marR="5080" indent="-342900">
              <a:lnSpc>
                <a:spcPct val="99800"/>
              </a:lnSpc>
              <a:spcBef>
                <a:spcPts val="105"/>
              </a:spcBef>
              <a:buFont typeface="Arial" panose="020B0604020202020204" pitchFamily="34" charset="0"/>
              <a:buChar char="•"/>
            </a:pPr>
            <a:r>
              <a:rPr sz="2200" dirty="0">
                <a:solidFill>
                  <a:srgbClr val="0F3B57"/>
                </a:solidFill>
                <a:latin typeface="Times New Roman" panose="02020603050405020304" pitchFamily="18" charset="0"/>
                <a:cs typeface="Times New Roman" panose="02020603050405020304" pitchFamily="18" charset="0"/>
              </a:rPr>
              <a:t>The</a:t>
            </a:r>
            <a:r>
              <a:rPr sz="2200" spc="-20" dirty="0">
                <a:solidFill>
                  <a:srgbClr val="0F3B57"/>
                </a:solidFill>
                <a:latin typeface="Times New Roman" panose="02020603050405020304" pitchFamily="18" charset="0"/>
                <a:cs typeface="Times New Roman" panose="02020603050405020304" pitchFamily="18" charset="0"/>
              </a:rPr>
              <a:t> </a:t>
            </a:r>
            <a:r>
              <a:rPr lang="en-US" sz="2200" dirty="0">
                <a:solidFill>
                  <a:srgbClr val="0F3B57"/>
                </a:solidFill>
                <a:latin typeface="Times New Roman" panose="02020603050405020304" pitchFamily="18" charset="0"/>
                <a:cs typeface="Times New Roman" panose="02020603050405020304" pitchFamily="18" charset="0"/>
              </a:rPr>
              <a:t>Final Rule</a:t>
            </a:r>
            <a:r>
              <a:rPr sz="2200" spc="-25"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stipulates</a:t>
            </a:r>
            <a:r>
              <a:rPr sz="2200" spc="-25"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that,</a:t>
            </a:r>
            <a:r>
              <a:rPr sz="2200" spc="-30"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at</a:t>
            </a:r>
            <a:r>
              <a:rPr sz="2200" spc="-25" dirty="0">
                <a:solidFill>
                  <a:srgbClr val="0F3B57"/>
                </a:solidFill>
                <a:latin typeface="Times New Roman" panose="02020603050405020304" pitchFamily="18" charset="0"/>
                <a:cs typeface="Times New Roman" panose="02020603050405020304" pitchFamily="18" charset="0"/>
              </a:rPr>
              <a:t> </a:t>
            </a:r>
            <a:r>
              <a:rPr sz="2200" spc="-50" dirty="0">
                <a:solidFill>
                  <a:srgbClr val="0F3B57"/>
                </a:solidFill>
                <a:latin typeface="Times New Roman" panose="02020603050405020304" pitchFamily="18" charset="0"/>
                <a:cs typeface="Times New Roman" panose="02020603050405020304" pitchFamily="18" charset="0"/>
              </a:rPr>
              <a:t>a </a:t>
            </a:r>
            <a:r>
              <a:rPr sz="2200" dirty="0">
                <a:solidFill>
                  <a:srgbClr val="0F3B57"/>
                </a:solidFill>
                <a:latin typeface="Times New Roman" panose="02020603050405020304" pitchFamily="18" charset="0"/>
                <a:cs typeface="Times New Roman" panose="02020603050405020304" pitchFamily="18" charset="0"/>
              </a:rPr>
              <a:t>minimum,</a:t>
            </a:r>
            <a:r>
              <a:rPr sz="2200" spc="-35" dirty="0">
                <a:solidFill>
                  <a:srgbClr val="0F3B57"/>
                </a:solidFill>
                <a:latin typeface="Times New Roman" panose="02020603050405020304" pitchFamily="18" charset="0"/>
                <a:cs typeface="Times New Roman" panose="02020603050405020304" pitchFamily="18" charset="0"/>
              </a:rPr>
              <a:t> </a:t>
            </a:r>
            <a:r>
              <a:rPr sz="2200" spc="-10" dirty="0">
                <a:solidFill>
                  <a:srgbClr val="0F3B57"/>
                </a:solidFill>
                <a:latin typeface="Times New Roman" panose="02020603050405020304" pitchFamily="18" charset="0"/>
                <a:cs typeface="Times New Roman" panose="02020603050405020304" pitchFamily="18" charset="0"/>
              </a:rPr>
              <a:t>providers</a:t>
            </a:r>
            <a:r>
              <a:rPr sz="2200" spc="-25"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and</a:t>
            </a:r>
            <a:r>
              <a:rPr sz="2200" spc="-30"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facilities</a:t>
            </a:r>
            <a:r>
              <a:rPr sz="2200" spc="-25"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give</a:t>
            </a:r>
            <a:r>
              <a:rPr sz="2200" spc="-20"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the</a:t>
            </a:r>
            <a:r>
              <a:rPr sz="2200" spc="-20"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notice</a:t>
            </a:r>
            <a:r>
              <a:rPr sz="2200" spc="-20"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to</a:t>
            </a:r>
            <a:r>
              <a:rPr sz="2200" spc="-20"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the</a:t>
            </a:r>
            <a:r>
              <a:rPr sz="2200" spc="-20"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patient</a:t>
            </a:r>
            <a:r>
              <a:rPr sz="2200" spc="-25"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at</a:t>
            </a:r>
            <a:r>
              <a:rPr sz="2200" spc="-25"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the</a:t>
            </a:r>
            <a:r>
              <a:rPr sz="2200" spc="-20"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time</a:t>
            </a:r>
            <a:r>
              <a:rPr sz="2200" spc="-20"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of</a:t>
            </a:r>
            <a:r>
              <a:rPr sz="2200" spc="-20" dirty="0">
                <a:solidFill>
                  <a:srgbClr val="0F3B57"/>
                </a:solidFill>
                <a:latin typeface="Times New Roman" panose="02020603050405020304" pitchFamily="18" charset="0"/>
                <a:cs typeface="Times New Roman" panose="02020603050405020304" pitchFamily="18" charset="0"/>
              </a:rPr>
              <a:t> </a:t>
            </a:r>
            <a:r>
              <a:rPr sz="2200" spc="-10" dirty="0">
                <a:solidFill>
                  <a:srgbClr val="0F3B57"/>
                </a:solidFill>
                <a:latin typeface="Times New Roman" panose="02020603050405020304" pitchFamily="18" charset="0"/>
                <a:cs typeface="Times New Roman" panose="02020603050405020304" pitchFamily="18" charset="0"/>
              </a:rPr>
              <a:t>billing.</a:t>
            </a:r>
            <a:endParaRPr lang="en-US" sz="2200" spc="-10" dirty="0">
              <a:solidFill>
                <a:srgbClr val="0F3B57"/>
              </a:solidFill>
              <a:latin typeface="Times New Roman" panose="02020603050405020304" pitchFamily="18" charset="0"/>
              <a:cs typeface="Times New Roman" panose="02020603050405020304" pitchFamily="18" charset="0"/>
            </a:endParaRPr>
          </a:p>
          <a:p>
            <a:pPr marL="12700" marR="5080">
              <a:lnSpc>
                <a:spcPct val="99800"/>
              </a:lnSpc>
              <a:spcBef>
                <a:spcPts val="105"/>
              </a:spcBef>
            </a:pPr>
            <a:endParaRPr lang="en-US" sz="1000" spc="-10" dirty="0">
              <a:solidFill>
                <a:srgbClr val="0F3B57"/>
              </a:solidFill>
              <a:latin typeface="Times New Roman" panose="02020603050405020304" pitchFamily="18" charset="0"/>
              <a:cs typeface="Times New Roman" panose="02020603050405020304" pitchFamily="18" charset="0"/>
            </a:endParaRPr>
          </a:p>
          <a:p>
            <a:pPr marL="355600" marR="5080" indent="-342900">
              <a:lnSpc>
                <a:spcPct val="99800"/>
              </a:lnSpc>
              <a:spcBef>
                <a:spcPts val="105"/>
              </a:spcBef>
              <a:buFont typeface="Arial" panose="020B0604020202020204" pitchFamily="34" charset="0"/>
              <a:buChar char="•"/>
            </a:pPr>
            <a:r>
              <a:rPr sz="2200" spc="-25" dirty="0">
                <a:solidFill>
                  <a:srgbClr val="0F3B57"/>
                </a:solidFill>
                <a:latin typeface="Times New Roman" panose="02020603050405020304" pitchFamily="18" charset="0"/>
                <a:cs typeface="Times New Roman" panose="02020603050405020304" pitchFamily="18" charset="0"/>
              </a:rPr>
              <a:t>However,</a:t>
            </a:r>
            <a:r>
              <a:rPr sz="2200" spc="-40"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the</a:t>
            </a:r>
            <a:r>
              <a:rPr sz="2200" spc="-20"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rule</a:t>
            </a:r>
            <a:r>
              <a:rPr sz="2200" spc="-25"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does</a:t>
            </a:r>
            <a:r>
              <a:rPr sz="2200" spc="-25"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offer</a:t>
            </a:r>
            <a:r>
              <a:rPr sz="2200" spc="-25"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some</a:t>
            </a:r>
            <a:r>
              <a:rPr sz="2200" spc="-25"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flexibility</a:t>
            </a:r>
            <a:r>
              <a:rPr sz="2200" spc="-20"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on</a:t>
            </a:r>
            <a:r>
              <a:rPr sz="2200" spc="-30"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the</a:t>
            </a:r>
            <a:r>
              <a:rPr sz="2200" spc="-25"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timing</a:t>
            </a:r>
            <a:r>
              <a:rPr sz="2200" spc="-25"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of</a:t>
            </a:r>
            <a:r>
              <a:rPr sz="2200" spc="-20" dirty="0">
                <a:solidFill>
                  <a:srgbClr val="0F3B57"/>
                </a:solidFill>
                <a:latin typeface="Times New Roman" panose="02020603050405020304" pitchFamily="18" charset="0"/>
                <a:cs typeface="Times New Roman" panose="02020603050405020304" pitchFamily="18" charset="0"/>
              </a:rPr>
              <a:t> </a:t>
            </a:r>
            <a:r>
              <a:rPr sz="2200" spc="-25" dirty="0">
                <a:solidFill>
                  <a:srgbClr val="0F3B57"/>
                </a:solidFill>
                <a:latin typeface="Times New Roman" panose="02020603050405020304" pitchFamily="18" charset="0"/>
                <a:cs typeface="Times New Roman" panose="02020603050405020304" pitchFamily="18" charset="0"/>
              </a:rPr>
              <a:t>the </a:t>
            </a:r>
            <a:r>
              <a:rPr sz="2200" dirty="0">
                <a:solidFill>
                  <a:srgbClr val="0F3B57"/>
                </a:solidFill>
                <a:latin typeface="Times New Roman" panose="02020603050405020304" pitchFamily="18" charset="0"/>
                <a:cs typeface="Times New Roman" panose="02020603050405020304" pitchFamily="18" charset="0"/>
              </a:rPr>
              <a:t>notice</a:t>
            </a:r>
            <a:r>
              <a:rPr lang="en-US" sz="2200" dirty="0">
                <a:solidFill>
                  <a:srgbClr val="0F3B57"/>
                </a:solidFill>
                <a:latin typeface="Times New Roman" panose="02020603050405020304" pitchFamily="18" charset="0"/>
                <a:cs typeface="Times New Roman" panose="02020603050405020304" pitchFamily="18" charset="0"/>
              </a:rPr>
              <a:t>,</a:t>
            </a:r>
            <a:r>
              <a:rPr sz="2200" spc="-35"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and</a:t>
            </a:r>
            <a:r>
              <a:rPr sz="2200" spc="-35"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gives</a:t>
            </a:r>
            <a:r>
              <a:rPr sz="2200" spc="-30"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an</a:t>
            </a:r>
            <a:r>
              <a:rPr sz="2200" spc="-35"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example</a:t>
            </a:r>
            <a:r>
              <a:rPr sz="2200" spc="-20"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that</a:t>
            </a:r>
            <a:r>
              <a:rPr sz="2200" spc="-25"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the</a:t>
            </a:r>
            <a:r>
              <a:rPr sz="2200" spc="-25"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notice</a:t>
            </a:r>
            <a:r>
              <a:rPr sz="2200" spc="-25"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could</a:t>
            </a:r>
            <a:r>
              <a:rPr sz="2200" spc="-35"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be</a:t>
            </a:r>
            <a:r>
              <a:rPr sz="2200" spc="-25" dirty="0">
                <a:solidFill>
                  <a:srgbClr val="0F3B57"/>
                </a:solidFill>
                <a:latin typeface="Times New Roman" panose="02020603050405020304" pitchFamily="18" charset="0"/>
                <a:cs typeface="Times New Roman" panose="02020603050405020304" pitchFamily="18" charset="0"/>
              </a:rPr>
              <a:t> </a:t>
            </a:r>
            <a:r>
              <a:rPr sz="2200" spc="-10" dirty="0">
                <a:solidFill>
                  <a:srgbClr val="0F3B57"/>
                </a:solidFill>
                <a:latin typeface="Times New Roman" panose="02020603050405020304" pitchFamily="18" charset="0"/>
                <a:cs typeface="Times New Roman" panose="02020603050405020304" pitchFamily="18" charset="0"/>
              </a:rPr>
              <a:t>conveyed</a:t>
            </a:r>
            <a:r>
              <a:rPr sz="2200" spc="-30"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to</a:t>
            </a:r>
            <a:r>
              <a:rPr sz="2200" spc="-25"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the</a:t>
            </a:r>
            <a:r>
              <a:rPr sz="2200" spc="-25"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patient</a:t>
            </a:r>
            <a:r>
              <a:rPr sz="2200" spc="-25"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at</a:t>
            </a:r>
            <a:r>
              <a:rPr sz="2200" spc="-25"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the</a:t>
            </a:r>
            <a:r>
              <a:rPr sz="2200" spc="-25"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time</a:t>
            </a:r>
            <a:r>
              <a:rPr sz="2200" spc="-20" dirty="0">
                <a:solidFill>
                  <a:srgbClr val="0F3B57"/>
                </a:solidFill>
                <a:latin typeface="Times New Roman" panose="02020603050405020304" pitchFamily="18" charset="0"/>
                <a:cs typeface="Times New Roman" panose="02020603050405020304" pitchFamily="18" charset="0"/>
              </a:rPr>
              <a:t> </a:t>
            </a:r>
            <a:r>
              <a:rPr sz="2200" spc="-50" dirty="0">
                <a:solidFill>
                  <a:srgbClr val="0F3B57"/>
                </a:solidFill>
                <a:latin typeface="Times New Roman" panose="02020603050405020304" pitchFamily="18" charset="0"/>
                <a:cs typeface="Times New Roman" panose="02020603050405020304" pitchFamily="18" charset="0"/>
              </a:rPr>
              <a:t>a </a:t>
            </a:r>
            <a:r>
              <a:rPr sz="2200" dirty="0">
                <a:solidFill>
                  <a:srgbClr val="0F3B57"/>
                </a:solidFill>
                <a:latin typeface="Times New Roman" panose="02020603050405020304" pitchFamily="18" charset="0"/>
                <a:cs typeface="Times New Roman" panose="02020603050405020304" pitchFamily="18" charset="0"/>
              </a:rPr>
              <a:t>procedure</a:t>
            </a:r>
            <a:r>
              <a:rPr sz="2200" spc="-60"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is</a:t>
            </a:r>
            <a:r>
              <a:rPr sz="2200" spc="-55" dirty="0">
                <a:solidFill>
                  <a:srgbClr val="0F3B57"/>
                </a:solidFill>
                <a:latin typeface="Times New Roman" panose="02020603050405020304" pitchFamily="18" charset="0"/>
                <a:cs typeface="Times New Roman" panose="02020603050405020304" pitchFamily="18" charset="0"/>
              </a:rPr>
              <a:t> </a:t>
            </a:r>
            <a:r>
              <a:rPr sz="2200" spc="-10" dirty="0">
                <a:solidFill>
                  <a:srgbClr val="0F3B57"/>
                </a:solidFill>
                <a:latin typeface="Times New Roman" panose="02020603050405020304" pitchFamily="18" charset="0"/>
                <a:cs typeface="Times New Roman" panose="02020603050405020304" pitchFamily="18" charset="0"/>
              </a:rPr>
              <a:t>scheduled</a:t>
            </a:r>
            <a:r>
              <a:rPr sz="2400" spc="-10" dirty="0">
                <a:solidFill>
                  <a:srgbClr val="0F3B57"/>
                </a:solidFill>
                <a:latin typeface="Times New Roman" panose="02020603050405020304" pitchFamily="18" charset="0"/>
                <a:cs typeface="Times New Roman" panose="02020603050405020304" pitchFamily="18" charset="0"/>
              </a:rPr>
              <a:t>.</a:t>
            </a:r>
            <a:r>
              <a:rPr lang="en-US" sz="2400" spc="-10" dirty="0">
                <a:solidFill>
                  <a:srgbClr val="0F3B57"/>
                </a:solidFill>
                <a:latin typeface="Times New Roman" panose="02020603050405020304" pitchFamily="18" charset="0"/>
                <a:cs typeface="Times New Roman" panose="02020603050405020304" pitchFamily="18" charset="0"/>
              </a:rPr>
              <a:t>      </a:t>
            </a:r>
          </a:p>
          <a:p>
            <a:pPr marL="12700" marR="5080">
              <a:lnSpc>
                <a:spcPct val="99800"/>
              </a:lnSpc>
              <a:spcBef>
                <a:spcPts val="105"/>
              </a:spcBef>
            </a:pPr>
            <a:r>
              <a:rPr lang="en-US" sz="2400" spc="-10" dirty="0">
                <a:solidFill>
                  <a:srgbClr val="0F3B57"/>
                </a:solidFill>
                <a:latin typeface="Times New Roman" panose="02020603050405020304" pitchFamily="18" charset="0"/>
                <a:cs typeface="Times New Roman" panose="02020603050405020304" pitchFamily="18" charset="0"/>
              </a:rPr>
              <a:t>		</a:t>
            </a:r>
            <a:r>
              <a:rPr dirty="0">
                <a:solidFill>
                  <a:srgbClr val="0F3B57"/>
                </a:solidFill>
                <a:latin typeface="Times New Roman" panose="02020603050405020304" pitchFamily="18" charset="0"/>
                <a:cs typeface="Times New Roman" panose="02020603050405020304" pitchFamily="18" charset="0"/>
              </a:rPr>
              <a:t>From</a:t>
            </a:r>
            <a:r>
              <a:rPr spc="-55" dirty="0">
                <a:solidFill>
                  <a:srgbClr val="0F3B57"/>
                </a:solidFill>
                <a:latin typeface="Times New Roman" panose="02020603050405020304" pitchFamily="18" charset="0"/>
                <a:cs typeface="Times New Roman" panose="02020603050405020304" pitchFamily="18" charset="0"/>
              </a:rPr>
              <a:t> </a:t>
            </a:r>
            <a:r>
              <a:rPr dirty="0">
                <a:solidFill>
                  <a:srgbClr val="0F3B57"/>
                </a:solidFill>
                <a:latin typeface="Times New Roman" panose="02020603050405020304" pitchFamily="18" charset="0"/>
                <a:cs typeface="Times New Roman" panose="02020603050405020304" pitchFamily="18" charset="0"/>
              </a:rPr>
              <a:t>American</a:t>
            </a:r>
            <a:r>
              <a:rPr spc="-50" dirty="0">
                <a:solidFill>
                  <a:srgbClr val="0F3B57"/>
                </a:solidFill>
                <a:latin typeface="Times New Roman" panose="02020603050405020304" pitchFamily="18" charset="0"/>
                <a:cs typeface="Times New Roman" panose="02020603050405020304" pitchFamily="18" charset="0"/>
              </a:rPr>
              <a:t> </a:t>
            </a:r>
            <a:r>
              <a:rPr dirty="0">
                <a:solidFill>
                  <a:srgbClr val="0F3B57"/>
                </a:solidFill>
                <a:latin typeface="Times New Roman" panose="02020603050405020304" pitchFamily="18" charset="0"/>
                <a:cs typeface="Times New Roman" panose="02020603050405020304" pitchFamily="18" charset="0"/>
              </a:rPr>
              <a:t>Hospital</a:t>
            </a:r>
            <a:r>
              <a:rPr spc="-50" dirty="0">
                <a:solidFill>
                  <a:srgbClr val="0F3B57"/>
                </a:solidFill>
                <a:latin typeface="Times New Roman" panose="02020603050405020304" pitchFamily="18" charset="0"/>
                <a:cs typeface="Times New Roman" panose="02020603050405020304" pitchFamily="18" charset="0"/>
              </a:rPr>
              <a:t> </a:t>
            </a:r>
            <a:r>
              <a:rPr spc="-10" dirty="0">
                <a:solidFill>
                  <a:srgbClr val="0F3B57"/>
                </a:solidFill>
                <a:latin typeface="Times New Roman" panose="02020603050405020304" pitchFamily="18" charset="0"/>
                <a:cs typeface="Times New Roman" panose="02020603050405020304" pitchFamily="18" charset="0"/>
              </a:rPr>
              <a:t>Association</a:t>
            </a:r>
            <a:endParaRPr dirty="0">
              <a:solidFill>
                <a:srgbClr val="0F3B5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5415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CEEF1-C208-E9BC-B3E2-21196EC91321}"/>
              </a:ext>
            </a:extLst>
          </p:cNvPr>
          <p:cNvSpPr>
            <a:spLocks noGrp="1"/>
          </p:cNvSpPr>
          <p:nvPr>
            <p:ph type="title"/>
          </p:nvPr>
        </p:nvSpPr>
        <p:spPr/>
        <p:txBody>
          <a:bodyPr/>
          <a:lstStyle/>
          <a:p>
            <a:pPr marL="12700" marR="5080">
              <a:lnSpc>
                <a:spcPts val="2690"/>
              </a:lnSpc>
              <a:spcBef>
                <a:spcPts val="445"/>
              </a:spcBef>
            </a:pPr>
            <a:r>
              <a:rPr lang="en-US" b="1" dirty="0">
                <a:solidFill>
                  <a:schemeClr val="accent6"/>
                </a:solidFill>
                <a:latin typeface="Times New Roman" panose="02020603050405020304" pitchFamily="18" charset="0"/>
                <a:cs typeface="Times New Roman" panose="02020603050405020304" pitchFamily="18" charset="0"/>
              </a:rPr>
              <a:t>Does the patient need to sign an acknowledgement that the patient has received the disclosure notice regarding patient protections against surprise billing disclosure?</a:t>
            </a:r>
          </a:p>
        </p:txBody>
      </p:sp>
      <p:sp>
        <p:nvSpPr>
          <p:cNvPr id="4" name="object 3">
            <a:extLst>
              <a:ext uri="{FF2B5EF4-FFF2-40B4-BE49-F238E27FC236}">
                <a16:creationId xmlns:a16="http://schemas.microsoft.com/office/drawing/2014/main" id="{87CC57F5-A680-7E57-0B46-5D46DF511E36}"/>
              </a:ext>
            </a:extLst>
          </p:cNvPr>
          <p:cNvSpPr txBox="1"/>
          <p:nvPr/>
        </p:nvSpPr>
        <p:spPr>
          <a:xfrm>
            <a:off x="458219" y="2289736"/>
            <a:ext cx="8229600" cy="3506729"/>
          </a:xfrm>
          <a:prstGeom prst="rect">
            <a:avLst/>
          </a:prstGeom>
        </p:spPr>
        <p:txBody>
          <a:bodyPr vert="horz" wrap="square" lIns="0" tIns="13335" rIns="0" bIns="0" rtlCol="0">
            <a:spAutoFit/>
          </a:bodyPr>
          <a:lstStyle/>
          <a:p>
            <a:pPr marL="355600" marR="5080" indent="-342900">
              <a:lnSpc>
                <a:spcPct val="99700"/>
              </a:lnSpc>
              <a:spcBef>
                <a:spcPts val="105"/>
              </a:spcBef>
              <a:buFont typeface="Arial" panose="020B0604020202020204" pitchFamily="34" charset="0"/>
              <a:buChar char="•"/>
            </a:pPr>
            <a:r>
              <a:rPr sz="2400" dirty="0">
                <a:solidFill>
                  <a:srgbClr val="0F3B57"/>
                </a:solidFill>
                <a:latin typeface="Times New Roman" panose="02020603050405020304" pitchFamily="18" charset="0"/>
                <a:cs typeface="Times New Roman" panose="02020603050405020304" pitchFamily="18" charset="0"/>
              </a:rPr>
              <a:t>No.</a:t>
            </a:r>
            <a:r>
              <a:rPr sz="2400" spc="-45" dirty="0">
                <a:solidFill>
                  <a:srgbClr val="0F3B57"/>
                </a:solidFill>
                <a:latin typeface="Times New Roman" panose="02020603050405020304" pitchFamily="18" charset="0"/>
                <a:cs typeface="Times New Roman" panose="02020603050405020304" pitchFamily="18" charset="0"/>
              </a:rPr>
              <a:t> </a:t>
            </a:r>
            <a:endParaRPr lang="en-US" sz="2400" spc="-45" dirty="0">
              <a:solidFill>
                <a:srgbClr val="0F3B57"/>
              </a:solidFill>
              <a:latin typeface="Times New Roman" panose="02020603050405020304" pitchFamily="18" charset="0"/>
              <a:cs typeface="Times New Roman" panose="02020603050405020304" pitchFamily="18" charset="0"/>
            </a:endParaRPr>
          </a:p>
          <a:p>
            <a:pPr marL="12700" marR="5080">
              <a:lnSpc>
                <a:spcPct val="99700"/>
              </a:lnSpc>
              <a:spcBef>
                <a:spcPts val="105"/>
              </a:spcBef>
            </a:pPr>
            <a:endParaRPr lang="en-US" sz="1000" spc="-45" dirty="0">
              <a:solidFill>
                <a:srgbClr val="0F3B57"/>
              </a:solidFill>
              <a:latin typeface="Times New Roman" panose="02020603050405020304" pitchFamily="18" charset="0"/>
              <a:cs typeface="Times New Roman" panose="02020603050405020304" pitchFamily="18" charset="0"/>
            </a:endParaRPr>
          </a:p>
          <a:p>
            <a:pPr marL="355600" marR="5080" indent="-342900">
              <a:lnSpc>
                <a:spcPct val="99700"/>
              </a:lnSpc>
              <a:spcBef>
                <a:spcPts val="105"/>
              </a:spcBef>
              <a:buFont typeface="Arial" panose="020B0604020202020204" pitchFamily="34" charset="0"/>
              <a:buChar char="•"/>
            </a:pPr>
            <a:r>
              <a:rPr sz="2400" dirty="0">
                <a:solidFill>
                  <a:srgbClr val="0F3B57"/>
                </a:solidFill>
                <a:latin typeface="Times New Roman" panose="02020603050405020304" pitchFamily="18" charset="0"/>
                <a:cs typeface="Times New Roman" panose="02020603050405020304" pitchFamily="18" charset="0"/>
              </a:rPr>
              <a:t>Patients</a:t>
            </a:r>
            <a:r>
              <a:rPr sz="2400" spc="-3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don’t</a:t>
            </a:r>
            <a:r>
              <a:rPr sz="2400" spc="-3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need</a:t>
            </a:r>
            <a:r>
              <a:rPr sz="2400" spc="-4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to</a:t>
            </a:r>
            <a:r>
              <a:rPr sz="2400" spc="-3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sign</a:t>
            </a:r>
            <a:r>
              <a:rPr sz="2400" spc="-3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to</a:t>
            </a:r>
            <a:r>
              <a:rPr sz="2400" spc="-3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acknowledge</a:t>
            </a:r>
            <a:r>
              <a:rPr sz="2400" spc="-3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that</a:t>
            </a:r>
            <a:r>
              <a:rPr sz="2400" spc="-3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they</a:t>
            </a:r>
            <a:r>
              <a:rPr sz="2400" spc="-4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have</a:t>
            </a:r>
            <a:r>
              <a:rPr sz="2400" spc="-3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received</a:t>
            </a:r>
            <a:r>
              <a:rPr sz="2400" spc="-4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the</a:t>
            </a:r>
            <a:r>
              <a:rPr sz="2400" spc="-25"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disclosure </a:t>
            </a:r>
            <a:r>
              <a:rPr sz="2400" dirty="0">
                <a:solidFill>
                  <a:srgbClr val="0F3B57"/>
                </a:solidFill>
                <a:latin typeface="Times New Roman" panose="02020603050405020304" pitchFamily="18" charset="0"/>
                <a:cs typeface="Times New Roman" panose="02020603050405020304" pitchFamily="18" charset="0"/>
              </a:rPr>
              <a:t>notice</a:t>
            </a:r>
            <a:r>
              <a:rPr sz="2400" spc="-6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regarding</a:t>
            </a:r>
            <a:r>
              <a:rPr sz="2400" spc="-5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patient</a:t>
            </a:r>
            <a:r>
              <a:rPr sz="2400" spc="-5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protections</a:t>
            </a:r>
            <a:r>
              <a:rPr sz="2400" spc="-5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against</a:t>
            </a:r>
            <a:r>
              <a:rPr sz="2400" spc="-55" dirty="0">
                <a:solidFill>
                  <a:srgbClr val="0F3B57"/>
                </a:solidFill>
                <a:latin typeface="Times New Roman" panose="02020603050405020304" pitchFamily="18" charset="0"/>
                <a:cs typeface="Times New Roman" panose="02020603050405020304" pitchFamily="18" charset="0"/>
              </a:rPr>
              <a:t> </a:t>
            </a:r>
            <a:r>
              <a:rPr lang="en-US" sz="2400" spc="-55" dirty="0">
                <a:solidFill>
                  <a:srgbClr val="0F3B57"/>
                </a:solidFill>
                <a:latin typeface="Times New Roman" panose="02020603050405020304" pitchFamily="18" charset="0"/>
                <a:cs typeface="Times New Roman" panose="02020603050405020304" pitchFamily="18" charset="0"/>
              </a:rPr>
              <a:t>S</a:t>
            </a:r>
            <a:r>
              <a:rPr sz="2400" dirty="0">
                <a:solidFill>
                  <a:srgbClr val="0F3B57"/>
                </a:solidFill>
                <a:latin typeface="Times New Roman" panose="02020603050405020304" pitchFamily="18" charset="0"/>
                <a:cs typeface="Times New Roman" panose="02020603050405020304" pitchFamily="18" charset="0"/>
              </a:rPr>
              <a:t>urprise</a:t>
            </a:r>
            <a:r>
              <a:rPr sz="2400" spc="-50" dirty="0">
                <a:solidFill>
                  <a:srgbClr val="0F3B57"/>
                </a:solidFill>
                <a:latin typeface="Times New Roman" panose="02020603050405020304" pitchFamily="18" charset="0"/>
                <a:cs typeface="Times New Roman" panose="02020603050405020304" pitchFamily="18" charset="0"/>
              </a:rPr>
              <a:t> </a:t>
            </a:r>
            <a:r>
              <a:rPr lang="en-US" sz="2400" spc="-50" dirty="0">
                <a:solidFill>
                  <a:srgbClr val="0F3B57"/>
                </a:solidFill>
                <a:latin typeface="Times New Roman" panose="02020603050405020304" pitchFamily="18" charset="0"/>
                <a:cs typeface="Times New Roman" panose="02020603050405020304" pitchFamily="18" charset="0"/>
              </a:rPr>
              <a:t>B</a:t>
            </a:r>
            <a:r>
              <a:rPr sz="2400" dirty="0">
                <a:solidFill>
                  <a:srgbClr val="0F3B57"/>
                </a:solidFill>
                <a:latin typeface="Times New Roman" panose="02020603050405020304" pitchFamily="18" charset="0"/>
                <a:cs typeface="Times New Roman" panose="02020603050405020304" pitchFamily="18" charset="0"/>
              </a:rPr>
              <a:t>illing.</a:t>
            </a:r>
            <a:r>
              <a:rPr sz="2400" spc="-55" dirty="0">
                <a:solidFill>
                  <a:srgbClr val="0F3B57"/>
                </a:solidFill>
                <a:latin typeface="Times New Roman" panose="02020603050405020304" pitchFamily="18" charset="0"/>
                <a:cs typeface="Times New Roman" panose="02020603050405020304" pitchFamily="18" charset="0"/>
              </a:rPr>
              <a:t> </a:t>
            </a:r>
            <a:endParaRPr lang="en-US" sz="2400" spc="-55" dirty="0">
              <a:solidFill>
                <a:srgbClr val="0F3B57"/>
              </a:solidFill>
              <a:latin typeface="Times New Roman" panose="02020603050405020304" pitchFamily="18" charset="0"/>
              <a:cs typeface="Times New Roman" panose="02020603050405020304" pitchFamily="18" charset="0"/>
            </a:endParaRPr>
          </a:p>
          <a:p>
            <a:pPr marL="12700" marR="5080">
              <a:lnSpc>
                <a:spcPct val="99700"/>
              </a:lnSpc>
              <a:spcBef>
                <a:spcPts val="105"/>
              </a:spcBef>
            </a:pPr>
            <a:endParaRPr lang="en-US" sz="1000" spc="-55" dirty="0">
              <a:solidFill>
                <a:srgbClr val="0F3B57"/>
              </a:solidFill>
              <a:latin typeface="Times New Roman" panose="02020603050405020304" pitchFamily="18" charset="0"/>
              <a:cs typeface="Times New Roman" panose="02020603050405020304" pitchFamily="18" charset="0"/>
            </a:endParaRPr>
          </a:p>
          <a:p>
            <a:pPr marL="355600" marR="5080" indent="-342900">
              <a:lnSpc>
                <a:spcPct val="99700"/>
              </a:lnSpc>
              <a:spcBef>
                <a:spcPts val="105"/>
              </a:spcBef>
              <a:buFont typeface="Arial" panose="020B0604020202020204" pitchFamily="34" charset="0"/>
              <a:buChar char="•"/>
            </a:pPr>
            <a:r>
              <a:rPr lang="en-US" sz="2400" dirty="0">
                <a:solidFill>
                  <a:srgbClr val="0F3B57"/>
                </a:solidFill>
                <a:latin typeface="Times New Roman" panose="02020603050405020304" pitchFamily="18" charset="0"/>
                <a:cs typeface="Times New Roman" panose="02020603050405020304" pitchFamily="18" charset="0"/>
              </a:rPr>
              <a:t>Recommend </a:t>
            </a:r>
            <a:r>
              <a:rPr sz="2400" dirty="0">
                <a:solidFill>
                  <a:srgbClr val="0F3B57"/>
                </a:solidFill>
                <a:latin typeface="Times New Roman" panose="02020603050405020304" pitchFamily="18" charset="0"/>
                <a:cs typeface="Times New Roman" panose="02020603050405020304" pitchFamily="18" charset="0"/>
              </a:rPr>
              <a:t>download</a:t>
            </a:r>
            <a:r>
              <a:rPr lang="en-US" sz="2400" dirty="0">
                <a:solidFill>
                  <a:srgbClr val="0F3B57"/>
                </a:solidFill>
                <a:latin typeface="Times New Roman" panose="02020603050405020304" pitchFamily="18" charset="0"/>
                <a:cs typeface="Times New Roman" panose="02020603050405020304" pitchFamily="18" charset="0"/>
              </a:rPr>
              <a:t> and review</a:t>
            </a:r>
            <a:r>
              <a:rPr sz="2400" spc="-55" dirty="0">
                <a:solidFill>
                  <a:srgbClr val="0F3B57"/>
                </a:solidFill>
                <a:latin typeface="Times New Roman" panose="02020603050405020304" pitchFamily="18" charset="0"/>
                <a:cs typeface="Times New Roman" panose="02020603050405020304" pitchFamily="18" charset="0"/>
              </a:rPr>
              <a:t> </a:t>
            </a:r>
            <a:r>
              <a:rPr sz="2400" spc="-25" dirty="0">
                <a:solidFill>
                  <a:srgbClr val="0F3B57"/>
                </a:solidFill>
                <a:latin typeface="Times New Roman" panose="02020603050405020304" pitchFamily="18" charset="0"/>
                <a:cs typeface="Times New Roman" panose="02020603050405020304" pitchFamily="18" charset="0"/>
              </a:rPr>
              <a:t>the </a:t>
            </a:r>
            <a:r>
              <a:rPr sz="2400" dirty="0">
                <a:solidFill>
                  <a:srgbClr val="0F3B57"/>
                </a:solidFill>
                <a:latin typeface="Times New Roman" panose="02020603050405020304" pitchFamily="18" charset="0"/>
                <a:cs typeface="Times New Roman" panose="02020603050405020304" pitchFamily="18" charset="0"/>
              </a:rPr>
              <a:t>model</a:t>
            </a:r>
            <a:r>
              <a:rPr sz="2400" spc="-4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disclosure</a:t>
            </a:r>
            <a:r>
              <a:rPr sz="2400" spc="-3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notice</a:t>
            </a:r>
            <a:r>
              <a:rPr sz="2400" spc="-3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for</a:t>
            </a:r>
            <a:r>
              <a:rPr sz="2400" spc="-4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patient</a:t>
            </a:r>
            <a:r>
              <a:rPr sz="2400" spc="-4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protections</a:t>
            </a:r>
            <a:r>
              <a:rPr sz="2400" spc="-4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against</a:t>
            </a:r>
            <a:r>
              <a:rPr sz="2400" spc="-4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surprise</a:t>
            </a:r>
            <a:r>
              <a:rPr sz="2400" spc="-3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billing,</a:t>
            </a:r>
            <a:r>
              <a:rPr sz="2400" spc="-4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which</a:t>
            </a:r>
            <a:r>
              <a:rPr sz="2400" spc="-4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providers</a:t>
            </a:r>
            <a:r>
              <a:rPr sz="2400" spc="-40" dirty="0">
                <a:solidFill>
                  <a:srgbClr val="0F3B57"/>
                </a:solidFill>
                <a:latin typeface="Times New Roman" panose="02020603050405020304" pitchFamily="18" charset="0"/>
                <a:cs typeface="Times New Roman" panose="02020603050405020304" pitchFamily="18" charset="0"/>
              </a:rPr>
              <a:t> </a:t>
            </a:r>
            <a:r>
              <a:rPr sz="2400" spc="-25" dirty="0">
                <a:solidFill>
                  <a:srgbClr val="0F3B57"/>
                </a:solidFill>
                <a:latin typeface="Times New Roman" panose="02020603050405020304" pitchFamily="18" charset="0"/>
                <a:cs typeface="Times New Roman" panose="02020603050405020304" pitchFamily="18" charset="0"/>
              </a:rPr>
              <a:t>and </a:t>
            </a:r>
            <a:r>
              <a:rPr sz="2400" dirty="0">
                <a:solidFill>
                  <a:srgbClr val="0F3B57"/>
                </a:solidFill>
                <a:latin typeface="Times New Roman" panose="02020603050405020304" pitchFamily="18" charset="0"/>
                <a:cs typeface="Times New Roman" panose="02020603050405020304" pitchFamily="18" charset="0"/>
              </a:rPr>
              <a:t>facilities</a:t>
            </a:r>
            <a:r>
              <a:rPr sz="2400" spc="-3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may</a:t>
            </a:r>
            <a:r>
              <a:rPr sz="2400" spc="-3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use.</a:t>
            </a:r>
            <a:r>
              <a:rPr sz="2400" spc="-35" dirty="0">
                <a:solidFill>
                  <a:srgbClr val="0F3B57"/>
                </a:solidFill>
                <a:latin typeface="Times New Roman" panose="02020603050405020304" pitchFamily="18" charset="0"/>
                <a:cs typeface="Times New Roman" panose="02020603050405020304" pitchFamily="18" charset="0"/>
              </a:rPr>
              <a:t> </a:t>
            </a:r>
            <a:endParaRPr lang="en-US" sz="2400" spc="-35" dirty="0">
              <a:solidFill>
                <a:srgbClr val="0F3B57"/>
              </a:solidFill>
              <a:latin typeface="Times New Roman" panose="02020603050405020304" pitchFamily="18" charset="0"/>
              <a:cs typeface="Times New Roman" panose="02020603050405020304" pitchFamily="18" charset="0"/>
            </a:endParaRPr>
          </a:p>
          <a:p>
            <a:pPr marL="12700" marR="5080">
              <a:lnSpc>
                <a:spcPct val="99700"/>
              </a:lnSpc>
              <a:spcBef>
                <a:spcPts val="105"/>
              </a:spcBef>
            </a:pPr>
            <a:endParaRPr lang="en-US" sz="1000" spc="-35" dirty="0">
              <a:solidFill>
                <a:srgbClr val="0F3B57"/>
              </a:solidFill>
              <a:latin typeface="Times New Roman" panose="02020603050405020304" pitchFamily="18" charset="0"/>
              <a:cs typeface="Times New Roman" panose="02020603050405020304" pitchFamily="18" charset="0"/>
            </a:endParaRPr>
          </a:p>
          <a:p>
            <a:pPr marL="12700" marR="5080">
              <a:lnSpc>
                <a:spcPct val="99700"/>
              </a:lnSpc>
              <a:spcBef>
                <a:spcPts val="105"/>
              </a:spcBef>
            </a:pPr>
            <a:r>
              <a:rPr lang="en-US" sz="2400" spc="-35" dirty="0">
                <a:solidFill>
                  <a:srgbClr val="0F3B57"/>
                </a:solidFill>
                <a:latin typeface="Times New Roman" panose="02020603050405020304" pitchFamily="18" charset="0"/>
                <a:cs typeface="Times New Roman" panose="02020603050405020304" pitchFamily="18" charset="0"/>
              </a:rPr>
              <a:t>		</a:t>
            </a:r>
            <a:r>
              <a:rPr dirty="0">
                <a:solidFill>
                  <a:srgbClr val="0F3B57"/>
                </a:solidFill>
                <a:latin typeface="Times New Roman" panose="02020603050405020304" pitchFamily="18" charset="0"/>
                <a:cs typeface="Times New Roman" panose="02020603050405020304" pitchFamily="18" charset="0"/>
              </a:rPr>
              <a:t>CMS</a:t>
            </a:r>
            <a:r>
              <a:rPr spc="-30" dirty="0">
                <a:solidFill>
                  <a:srgbClr val="0F3B57"/>
                </a:solidFill>
                <a:latin typeface="Times New Roman" panose="02020603050405020304" pitchFamily="18" charset="0"/>
                <a:cs typeface="Times New Roman" panose="02020603050405020304" pitchFamily="18" charset="0"/>
              </a:rPr>
              <a:t> </a:t>
            </a:r>
            <a:r>
              <a:rPr spc="-20" dirty="0">
                <a:solidFill>
                  <a:srgbClr val="0F3B57"/>
                </a:solidFill>
                <a:latin typeface="Times New Roman" panose="02020603050405020304" pitchFamily="18" charset="0"/>
                <a:cs typeface="Times New Roman" panose="02020603050405020304" pitchFamily="18" charset="0"/>
              </a:rPr>
              <a:t>FAQ</a:t>
            </a:r>
            <a:r>
              <a:rPr spc="-30" dirty="0">
                <a:solidFill>
                  <a:srgbClr val="0F3B57"/>
                </a:solidFill>
                <a:latin typeface="Times New Roman" panose="02020603050405020304" pitchFamily="18" charset="0"/>
                <a:cs typeface="Times New Roman" panose="02020603050405020304" pitchFamily="18" charset="0"/>
              </a:rPr>
              <a:t> </a:t>
            </a:r>
            <a:r>
              <a:rPr dirty="0">
                <a:solidFill>
                  <a:srgbClr val="0F3B57"/>
                </a:solidFill>
                <a:latin typeface="Times New Roman" panose="02020603050405020304" pitchFamily="18" charset="0"/>
                <a:cs typeface="Times New Roman" panose="02020603050405020304" pitchFamily="18" charset="0"/>
              </a:rPr>
              <a:t>April</a:t>
            </a:r>
            <a:r>
              <a:rPr spc="-35" dirty="0">
                <a:solidFill>
                  <a:srgbClr val="0F3B57"/>
                </a:solidFill>
                <a:latin typeface="Times New Roman" panose="02020603050405020304" pitchFamily="18" charset="0"/>
                <a:cs typeface="Times New Roman" panose="02020603050405020304" pitchFamily="18" charset="0"/>
              </a:rPr>
              <a:t> </a:t>
            </a:r>
            <a:r>
              <a:rPr dirty="0">
                <a:solidFill>
                  <a:srgbClr val="0F3B57"/>
                </a:solidFill>
                <a:latin typeface="Times New Roman" panose="02020603050405020304" pitchFamily="18" charset="0"/>
                <a:cs typeface="Times New Roman" panose="02020603050405020304" pitchFamily="18" charset="0"/>
              </a:rPr>
              <a:t>6,</a:t>
            </a:r>
            <a:r>
              <a:rPr spc="-35" dirty="0">
                <a:solidFill>
                  <a:srgbClr val="0F3B57"/>
                </a:solidFill>
                <a:latin typeface="Times New Roman" panose="02020603050405020304" pitchFamily="18" charset="0"/>
                <a:cs typeface="Times New Roman" panose="02020603050405020304" pitchFamily="18" charset="0"/>
              </a:rPr>
              <a:t> </a:t>
            </a:r>
            <a:r>
              <a:rPr spc="-10" dirty="0">
                <a:solidFill>
                  <a:srgbClr val="0F3B57"/>
                </a:solidFill>
                <a:latin typeface="Times New Roman" panose="02020603050405020304" pitchFamily="18" charset="0"/>
                <a:cs typeface="Times New Roman" panose="02020603050405020304" pitchFamily="18" charset="0"/>
              </a:rPr>
              <a:t>2022</a:t>
            </a:r>
            <a:endParaRPr dirty="0">
              <a:solidFill>
                <a:srgbClr val="0F3B5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7408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FB9D9A96-E381-5D66-99DA-DD65E0417686}"/>
              </a:ext>
            </a:extLst>
          </p:cNvPr>
          <p:cNvSpPr txBox="1">
            <a:spLocks noGrp="1"/>
          </p:cNvSpPr>
          <p:nvPr>
            <p:ph type="title"/>
          </p:nvPr>
        </p:nvSpPr>
        <p:spPr>
          <a:xfrm>
            <a:off x="197225" y="459201"/>
            <a:ext cx="8330326" cy="474489"/>
          </a:xfrm>
          <a:prstGeom prst="rect">
            <a:avLst/>
          </a:prstGeom>
        </p:spPr>
        <p:txBody>
          <a:bodyPr vert="horz" wrap="square" lIns="0" tIns="12700" rIns="0" bIns="0" rtlCol="0">
            <a:spAutoFit/>
          </a:bodyPr>
          <a:lstStyle/>
          <a:p>
            <a:pPr marL="268605">
              <a:lnSpc>
                <a:spcPct val="100000"/>
              </a:lnSpc>
              <a:spcBef>
                <a:spcPts val="100"/>
              </a:spcBef>
            </a:pPr>
            <a:r>
              <a:rPr sz="3000" b="1" spc="-10" dirty="0">
                <a:latin typeface="Times New Roman" panose="02020603050405020304" pitchFamily="18" charset="0"/>
                <a:cs typeface="Times New Roman" panose="02020603050405020304" pitchFamily="18" charset="0"/>
              </a:rPr>
              <a:t>Price</a:t>
            </a:r>
            <a:r>
              <a:rPr sz="3000" b="1" spc="-610" dirty="0">
                <a:latin typeface="Times New Roman" panose="02020603050405020304" pitchFamily="18" charset="0"/>
                <a:cs typeface="Times New Roman" panose="02020603050405020304" pitchFamily="18" charset="0"/>
              </a:rPr>
              <a:t> </a:t>
            </a:r>
            <a:r>
              <a:rPr lang="en-US" sz="3000" b="1" spc="-610" dirty="0">
                <a:latin typeface="Times New Roman" panose="02020603050405020304" pitchFamily="18" charset="0"/>
                <a:cs typeface="Times New Roman" panose="02020603050405020304" pitchFamily="18" charset="0"/>
              </a:rPr>
              <a:t> </a:t>
            </a:r>
            <a:r>
              <a:rPr sz="3000" b="1" spc="-580" dirty="0">
                <a:latin typeface="Times New Roman" panose="02020603050405020304" pitchFamily="18" charset="0"/>
                <a:cs typeface="Times New Roman" panose="02020603050405020304" pitchFamily="18" charset="0"/>
              </a:rPr>
              <a:t>T</a:t>
            </a:r>
            <a:r>
              <a:rPr lang="en-US" sz="3000" b="1" spc="-580" dirty="0">
                <a:latin typeface="Times New Roman" panose="02020603050405020304" pitchFamily="18" charset="0"/>
                <a:cs typeface="Times New Roman" panose="02020603050405020304" pitchFamily="18" charset="0"/>
              </a:rPr>
              <a:t>  </a:t>
            </a:r>
            <a:r>
              <a:rPr sz="3000" b="1" spc="15" dirty="0" err="1">
                <a:latin typeface="Times New Roman" panose="02020603050405020304" pitchFamily="18" charset="0"/>
                <a:cs typeface="Times New Roman" panose="02020603050405020304" pitchFamily="18" charset="0"/>
              </a:rPr>
              <a:t>r</a:t>
            </a:r>
            <a:r>
              <a:rPr sz="3000" b="1" spc="20" dirty="0" err="1">
                <a:latin typeface="Times New Roman" panose="02020603050405020304" pitchFamily="18" charset="0"/>
                <a:cs typeface="Times New Roman" panose="02020603050405020304" pitchFamily="18" charset="0"/>
              </a:rPr>
              <a:t>anspa</a:t>
            </a:r>
            <a:r>
              <a:rPr sz="3000" b="1" spc="-80" dirty="0" err="1">
                <a:latin typeface="Times New Roman" panose="02020603050405020304" pitchFamily="18" charset="0"/>
                <a:cs typeface="Times New Roman" panose="02020603050405020304" pitchFamily="18" charset="0"/>
              </a:rPr>
              <a:t>r</a:t>
            </a:r>
            <a:r>
              <a:rPr sz="3000" b="1" spc="20" dirty="0" err="1">
                <a:latin typeface="Times New Roman" panose="02020603050405020304" pitchFamily="18" charset="0"/>
                <a:cs typeface="Times New Roman" panose="02020603050405020304" pitchFamily="18" charset="0"/>
              </a:rPr>
              <a:t>en</a:t>
            </a:r>
            <a:r>
              <a:rPr sz="3000" b="1" spc="15" dirty="0" err="1">
                <a:latin typeface="Times New Roman" panose="02020603050405020304" pitchFamily="18" charset="0"/>
                <a:cs typeface="Times New Roman" panose="02020603050405020304" pitchFamily="18" charset="0"/>
              </a:rPr>
              <a:t>c</a:t>
            </a:r>
            <a:r>
              <a:rPr sz="3000" b="1" spc="20" dirty="0" err="1">
                <a:latin typeface="Times New Roman" panose="02020603050405020304" pitchFamily="18" charset="0"/>
                <a:cs typeface="Times New Roman" panose="02020603050405020304" pitchFamily="18" charset="0"/>
              </a:rPr>
              <a:t>y</a:t>
            </a:r>
            <a:r>
              <a:rPr sz="3000" b="1" spc="-125" dirty="0">
                <a:latin typeface="Times New Roman" panose="02020603050405020304" pitchFamily="18" charset="0"/>
                <a:cs typeface="Times New Roman" panose="02020603050405020304" pitchFamily="18" charset="0"/>
              </a:rPr>
              <a:t> </a:t>
            </a:r>
            <a:r>
              <a:rPr lang="en-US" sz="3000" b="1" spc="-75" dirty="0">
                <a:latin typeface="Times New Roman" panose="02020603050405020304" pitchFamily="18" charset="0"/>
                <a:cs typeface="Times New Roman" panose="02020603050405020304" pitchFamily="18" charset="0"/>
              </a:rPr>
              <a:t>      </a:t>
            </a:r>
            <a:r>
              <a:rPr lang="en-US" sz="3000" b="1" spc="-10" dirty="0">
                <a:solidFill>
                  <a:srgbClr val="086B6E"/>
                </a:solidFill>
                <a:latin typeface="Times New Roman" panose="02020603050405020304" pitchFamily="18" charset="0"/>
                <a:cs typeface="Times New Roman" panose="02020603050405020304" pitchFamily="18" charset="0"/>
              </a:rPr>
              <a:t>Mandatory </a:t>
            </a:r>
            <a:r>
              <a:rPr sz="3000" b="1" spc="-10" dirty="0">
                <a:solidFill>
                  <a:srgbClr val="086B6E"/>
                </a:solidFill>
                <a:latin typeface="Times New Roman" panose="02020603050405020304" pitchFamily="18" charset="0"/>
                <a:cs typeface="Times New Roman" panose="02020603050405020304" pitchFamily="18" charset="0"/>
              </a:rPr>
              <a:t>Requirements</a:t>
            </a:r>
            <a:endParaRPr sz="3000" b="1" dirty="0">
              <a:solidFill>
                <a:srgbClr val="086B6E"/>
              </a:solidFill>
              <a:latin typeface="Times New Roman" panose="02020603050405020304" pitchFamily="18" charset="0"/>
              <a:cs typeface="Times New Roman" panose="02020603050405020304" pitchFamily="18" charset="0"/>
            </a:endParaRPr>
          </a:p>
        </p:txBody>
      </p:sp>
      <p:sp>
        <p:nvSpPr>
          <p:cNvPr id="5" name="object 3">
            <a:extLst>
              <a:ext uri="{FF2B5EF4-FFF2-40B4-BE49-F238E27FC236}">
                <a16:creationId xmlns:a16="http://schemas.microsoft.com/office/drawing/2014/main" id="{7BC5A3D4-583A-6D2E-242C-E4A626EDA883}"/>
              </a:ext>
            </a:extLst>
          </p:cNvPr>
          <p:cNvSpPr txBox="1"/>
          <p:nvPr/>
        </p:nvSpPr>
        <p:spPr>
          <a:xfrm>
            <a:off x="422047" y="1285240"/>
            <a:ext cx="7673990" cy="4942379"/>
          </a:xfrm>
          <a:prstGeom prst="rect">
            <a:avLst/>
          </a:prstGeom>
        </p:spPr>
        <p:txBody>
          <a:bodyPr vert="horz" wrap="square" lIns="0" tIns="33020" rIns="0" bIns="0" rtlCol="0">
            <a:spAutoFit/>
          </a:bodyPr>
          <a:lstStyle/>
          <a:p>
            <a:pPr marL="469900" marR="1273810">
              <a:spcBef>
                <a:spcPts val="260"/>
              </a:spcBef>
              <a:buFont typeface="Arial" panose="020B0604020202020204" pitchFamily="34" charset="0"/>
              <a:buChar char="•"/>
              <a:tabLst>
                <a:tab pos="355600" algn="l"/>
              </a:tabLst>
            </a:pPr>
            <a:r>
              <a:rPr lang="en-US" sz="2400"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Hospital</a:t>
            </a:r>
            <a:r>
              <a:rPr sz="2400" b="1" spc="-3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is</a:t>
            </a:r>
            <a:r>
              <a:rPr sz="2400" b="1" spc="-1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required</a:t>
            </a:r>
            <a:r>
              <a:rPr sz="2400" b="1" spc="-20"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to</a:t>
            </a:r>
            <a:r>
              <a:rPr sz="2400" b="1" spc="-1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post</a:t>
            </a:r>
            <a:r>
              <a:rPr sz="2400" b="1" spc="-20" dirty="0">
                <a:solidFill>
                  <a:srgbClr val="0F3B57"/>
                </a:solidFill>
                <a:latin typeface="Times New Roman" panose="02020603050405020304" pitchFamily="18" charset="0"/>
                <a:cs typeface="Times New Roman" panose="02020603050405020304" pitchFamily="18" charset="0"/>
              </a:rPr>
              <a:t> </a:t>
            </a:r>
            <a:r>
              <a:rPr lang="en-US" sz="2400" b="1" spc="-20" dirty="0">
                <a:solidFill>
                  <a:srgbClr val="0F3B57"/>
                </a:solidFill>
                <a:latin typeface="Times New Roman" panose="02020603050405020304" pitchFamily="18" charset="0"/>
                <a:cs typeface="Times New Roman" panose="02020603050405020304" pitchFamily="18" charset="0"/>
              </a:rPr>
              <a:t>selected</a:t>
            </a:r>
            <a:r>
              <a:rPr sz="2400" b="1" spc="-20" dirty="0">
                <a:solidFill>
                  <a:srgbClr val="0F3B57"/>
                </a:solidFill>
                <a:latin typeface="Times New Roman" panose="02020603050405020304" pitchFamily="18" charset="0"/>
                <a:cs typeface="Times New Roman" panose="02020603050405020304" pitchFamily="18" charset="0"/>
              </a:rPr>
              <a:t> </a:t>
            </a:r>
            <a:r>
              <a:rPr sz="2400" b="1" spc="-10" dirty="0">
                <a:solidFill>
                  <a:srgbClr val="0F3B57"/>
                </a:solidFill>
                <a:latin typeface="Times New Roman" panose="02020603050405020304" pitchFamily="18" charset="0"/>
                <a:cs typeface="Times New Roman" panose="02020603050405020304" pitchFamily="18" charset="0"/>
              </a:rPr>
              <a:t>pricing</a:t>
            </a:r>
            <a:r>
              <a:rPr lang="en-US" sz="2400" b="1" spc="-10" dirty="0">
                <a:solidFill>
                  <a:srgbClr val="0F3B57"/>
                </a:solidFill>
                <a:latin typeface="Times New Roman" panose="02020603050405020304" pitchFamily="18" charset="0"/>
                <a:cs typeface="Times New Roman" panose="02020603050405020304" pitchFamily="18" charset="0"/>
              </a:rPr>
              <a:t> 	(charge) </a:t>
            </a:r>
            <a:r>
              <a:rPr sz="2400" b="1" dirty="0">
                <a:solidFill>
                  <a:srgbClr val="0F3B57"/>
                </a:solidFill>
                <a:latin typeface="Times New Roman" panose="02020603050405020304" pitchFamily="18" charset="0"/>
                <a:cs typeface="Times New Roman" panose="02020603050405020304" pitchFamily="18" charset="0"/>
              </a:rPr>
              <a:t>information</a:t>
            </a:r>
            <a:r>
              <a:rPr sz="2400" b="1" spc="-60"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in</a:t>
            </a:r>
            <a:r>
              <a:rPr sz="2400" b="1" spc="-50"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two</a:t>
            </a:r>
            <a:r>
              <a:rPr sz="2400" b="1" spc="-45" dirty="0">
                <a:solidFill>
                  <a:srgbClr val="0F3B57"/>
                </a:solidFill>
                <a:latin typeface="Times New Roman" panose="02020603050405020304" pitchFamily="18" charset="0"/>
                <a:cs typeface="Times New Roman" panose="02020603050405020304" pitchFamily="18" charset="0"/>
              </a:rPr>
              <a:t> </a:t>
            </a:r>
            <a:r>
              <a:rPr sz="2400" b="1" spc="-10" dirty="0">
                <a:solidFill>
                  <a:srgbClr val="0F3B57"/>
                </a:solidFill>
                <a:latin typeface="Times New Roman" panose="02020603050405020304" pitchFamily="18" charset="0"/>
                <a:cs typeface="Times New Roman" panose="02020603050405020304" pitchFamily="18" charset="0"/>
              </a:rPr>
              <a:t>ways:</a:t>
            </a:r>
            <a:endParaRPr sz="2400" b="1" dirty="0">
              <a:solidFill>
                <a:srgbClr val="0F3B57"/>
              </a:solidFill>
              <a:latin typeface="Times New Roman" panose="02020603050405020304" pitchFamily="18" charset="0"/>
              <a:cs typeface="Times New Roman" panose="02020603050405020304" pitchFamily="18" charset="0"/>
            </a:endParaRPr>
          </a:p>
          <a:p>
            <a:pPr marL="850900" lvl="1">
              <a:spcBef>
                <a:spcPts val="535"/>
              </a:spcBef>
              <a:buFont typeface="Courier New" panose="02070309020205020404" pitchFamily="49" charset="0"/>
              <a:buChar char="o"/>
              <a:tabLst>
                <a:tab pos="735965" algn="l"/>
                <a:tab pos="736600" algn="l"/>
              </a:tabLst>
            </a:pPr>
            <a:r>
              <a:rPr lang="en-US" sz="2400" b="1"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A</a:t>
            </a:r>
            <a:r>
              <a:rPr sz="2400" b="1" spc="-10" dirty="0">
                <a:solidFill>
                  <a:srgbClr val="0F3B57"/>
                </a:solidFill>
                <a:latin typeface="Times New Roman" panose="02020603050405020304" pitchFamily="18" charset="0"/>
                <a:cs typeface="Times New Roman" panose="02020603050405020304" pitchFamily="18" charset="0"/>
              </a:rPr>
              <a:t> machine-</a:t>
            </a:r>
            <a:r>
              <a:rPr sz="2400" b="1" dirty="0">
                <a:solidFill>
                  <a:srgbClr val="0F3B57"/>
                </a:solidFill>
                <a:latin typeface="Times New Roman" panose="02020603050405020304" pitchFamily="18" charset="0"/>
                <a:cs typeface="Times New Roman" panose="02020603050405020304" pitchFamily="18" charset="0"/>
              </a:rPr>
              <a:t>readable</a:t>
            </a:r>
            <a:r>
              <a:rPr sz="2400" b="1" spc="-10"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file</a:t>
            </a:r>
            <a:r>
              <a:rPr sz="2400" b="1"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for all</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items</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and</a:t>
            </a:r>
            <a:r>
              <a:rPr sz="2400"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services;</a:t>
            </a:r>
            <a:r>
              <a:rPr sz="2400" spc="-285" dirty="0">
                <a:solidFill>
                  <a:srgbClr val="0F3B57"/>
                </a:solidFill>
                <a:latin typeface="Times New Roman" panose="02020603050405020304" pitchFamily="18" charset="0"/>
                <a:cs typeface="Times New Roman" panose="02020603050405020304" pitchFamily="18" charset="0"/>
              </a:rPr>
              <a:t> </a:t>
            </a:r>
            <a:r>
              <a:rPr sz="2400" spc="-25" dirty="0">
                <a:solidFill>
                  <a:srgbClr val="0F3B57"/>
                </a:solidFill>
                <a:latin typeface="Times New Roman" panose="02020603050405020304" pitchFamily="18" charset="0"/>
                <a:cs typeface="Times New Roman" panose="02020603050405020304" pitchFamily="18" charset="0"/>
              </a:rPr>
              <a:t>and</a:t>
            </a:r>
            <a:endParaRPr sz="2400" dirty="0">
              <a:solidFill>
                <a:srgbClr val="0F3B57"/>
              </a:solidFill>
              <a:latin typeface="Times New Roman" panose="02020603050405020304" pitchFamily="18" charset="0"/>
              <a:cs typeface="Times New Roman" panose="02020603050405020304" pitchFamily="18" charset="0"/>
            </a:endParaRPr>
          </a:p>
          <a:p>
            <a:pPr marL="850900" marR="5080" lvl="1">
              <a:spcBef>
                <a:spcPts val="600"/>
              </a:spcBef>
              <a:buFont typeface="Courier New" panose="02070309020205020404" pitchFamily="49" charset="0"/>
              <a:buChar char="o"/>
              <a:tabLst>
                <a:tab pos="735965" algn="l"/>
                <a:tab pos="736600" algn="l"/>
              </a:tabLst>
            </a:pPr>
            <a:r>
              <a:rPr lang="en-US" sz="2400"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A </a:t>
            </a:r>
            <a:r>
              <a:rPr sz="2400" b="1" spc="-35" dirty="0">
                <a:solidFill>
                  <a:srgbClr val="0F3B57"/>
                </a:solidFill>
                <a:latin typeface="Times New Roman" panose="02020603050405020304" pitchFamily="18" charset="0"/>
                <a:cs typeface="Times New Roman" panose="02020603050405020304" pitchFamily="18" charset="0"/>
              </a:rPr>
              <a:t>consumer-</a:t>
            </a:r>
            <a:r>
              <a:rPr sz="2400" b="1" dirty="0">
                <a:solidFill>
                  <a:srgbClr val="0F3B57"/>
                </a:solidFill>
                <a:latin typeface="Times New Roman" panose="02020603050405020304" pitchFamily="18" charset="0"/>
                <a:cs typeface="Times New Roman" panose="02020603050405020304" pitchFamily="18" charset="0"/>
              </a:rPr>
              <a:t>friendly</a:t>
            </a:r>
            <a:r>
              <a:rPr sz="2400" b="1" spc="15" dirty="0">
                <a:solidFill>
                  <a:srgbClr val="0F3B57"/>
                </a:solidFill>
                <a:latin typeface="Times New Roman" panose="02020603050405020304" pitchFamily="18" charset="0"/>
                <a:cs typeface="Times New Roman" panose="02020603050405020304" pitchFamily="18" charset="0"/>
              </a:rPr>
              <a:t> </a:t>
            </a:r>
            <a:r>
              <a:rPr sz="2400" b="1" spc="-10" dirty="0">
                <a:solidFill>
                  <a:srgbClr val="0F3B57"/>
                </a:solidFill>
                <a:latin typeface="Times New Roman" panose="02020603050405020304" pitchFamily="18" charset="0"/>
                <a:cs typeface="Times New Roman" panose="02020603050405020304" pitchFamily="18" charset="0"/>
              </a:rPr>
              <a:t>shoppable-</a:t>
            </a:r>
            <a:r>
              <a:rPr sz="2400" b="1" dirty="0">
                <a:solidFill>
                  <a:srgbClr val="0F3B57"/>
                </a:solidFill>
                <a:latin typeface="Times New Roman" panose="02020603050405020304" pitchFamily="18" charset="0"/>
                <a:cs typeface="Times New Roman" panose="02020603050405020304" pitchFamily="18" charset="0"/>
              </a:rPr>
              <a:t>services</a:t>
            </a:r>
            <a:r>
              <a:rPr sz="2400" b="1" spc="10"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file</a:t>
            </a:r>
            <a:r>
              <a:rPr sz="2400"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for</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300</a:t>
            </a:r>
            <a:r>
              <a:rPr sz="2400" spc="20"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common </a:t>
            </a:r>
            <a:r>
              <a:rPr sz="2400" dirty="0">
                <a:solidFill>
                  <a:srgbClr val="0F3B57"/>
                </a:solidFill>
                <a:latin typeface="Times New Roman" panose="02020603050405020304" pitchFamily="18" charset="0"/>
                <a:cs typeface="Times New Roman" panose="02020603050405020304" pitchFamily="18" charset="0"/>
              </a:rPr>
              <a:t>items</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and</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services </a:t>
            </a:r>
            <a:r>
              <a:rPr lang="en-US" sz="2400" dirty="0">
                <a:solidFill>
                  <a:srgbClr val="0F3B57"/>
                </a:solidFill>
                <a:latin typeface="Times New Roman" panose="02020603050405020304" pitchFamily="18" charset="0"/>
                <a:cs typeface="Times New Roman" panose="02020603050405020304" pitchFamily="18" charset="0"/>
              </a:rPr>
              <a:t>	</a:t>
            </a:r>
          </a:p>
          <a:p>
            <a:pPr marL="850900" marR="5080" lvl="1">
              <a:spcBef>
                <a:spcPts val="600"/>
              </a:spcBef>
              <a:tabLst>
                <a:tab pos="735965" algn="l"/>
                <a:tab pos="736600" algn="l"/>
              </a:tabLst>
            </a:pPr>
            <a:r>
              <a:rPr lang="en-US" sz="2400" dirty="0">
                <a:solidFill>
                  <a:srgbClr val="0F3B57"/>
                </a:solidFill>
                <a:latin typeface="Times New Roman" panose="02020603050405020304" pitchFamily="18" charset="0"/>
                <a:cs typeface="Times New Roman" panose="02020603050405020304" pitchFamily="18" charset="0"/>
              </a:rPr>
              <a:t>						</a:t>
            </a:r>
            <a:r>
              <a:rPr sz="2400" b="1" dirty="0">
                <a:solidFill>
                  <a:srgbClr val="FF0000"/>
                </a:solidFill>
                <a:latin typeface="Times New Roman" panose="02020603050405020304" pitchFamily="18" charset="0"/>
                <a:cs typeface="Times New Roman" panose="02020603050405020304" pitchFamily="18" charset="0"/>
              </a:rPr>
              <a:t>OR</a:t>
            </a:r>
            <a:r>
              <a:rPr sz="2400" b="1" spc="-5" dirty="0">
                <a:solidFill>
                  <a:srgbClr val="FF0000"/>
                </a:solidFill>
                <a:latin typeface="Times New Roman" panose="02020603050405020304" pitchFamily="18" charset="0"/>
                <a:cs typeface="Times New Roman" panose="02020603050405020304" pitchFamily="18" charset="0"/>
              </a:rPr>
              <a:t> </a:t>
            </a:r>
            <a:endParaRPr lang="en-US" sz="2400" b="1" spc="-5" dirty="0">
              <a:solidFill>
                <a:srgbClr val="FF0000"/>
              </a:solidFill>
              <a:latin typeface="Times New Roman" panose="02020603050405020304" pitchFamily="18" charset="0"/>
              <a:cs typeface="Times New Roman" panose="02020603050405020304" pitchFamily="18" charset="0"/>
            </a:endParaRPr>
          </a:p>
          <a:p>
            <a:pPr marL="850900" marR="5080" lvl="1">
              <a:spcBef>
                <a:spcPts val="600"/>
              </a:spcBef>
              <a:buFont typeface="Courier New" panose="02070309020205020404" pitchFamily="49" charset="0"/>
              <a:buChar char="o"/>
              <a:tabLst>
                <a:tab pos="735965" algn="l"/>
                <a:tab pos="736600" algn="l"/>
              </a:tabLst>
            </a:pPr>
            <a:r>
              <a:rPr lang="en-US" sz="2400" dirty="0">
                <a:solidFill>
                  <a:srgbClr val="0F3B57"/>
                </a:solidFill>
                <a:latin typeface="Times New Roman" panose="02020603050405020304" pitchFamily="18" charset="0"/>
                <a:cs typeface="Times New Roman" panose="02020603050405020304" pitchFamily="18" charset="0"/>
              </a:rPr>
              <a:t>  Utilize a </a:t>
            </a:r>
            <a:r>
              <a:rPr lang="en-US" sz="2400" b="1" dirty="0">
                <a:solidFill>
                  <a:srgbClr val="0F3B57"/>
                </a:solidFill>
                <a:latin typeface="Times New Roman" panose="02020603050405020304" pitchFamily="18" charset="0"/>
                <a:cs typeface="Times New Roman" panose="02020603050405020304" pitchFamily="18" charset="0"/>
              </a:rPr>
              <a:t>“</a:t>
            </a:r>
            <a:r>
              <a:rPr sz="2400" b="1" dirty="0">
                <a:solidFill>
                  <a:srgbClr val="0F3B57"/>
                </a:solidFill>
                <a:latin typeface="Times New Roman" panose="02020603050405020304" pitchFamily="18" charset="0"/>
                <a:cs typeface="Times New Roman" panose="02020603050405020304" pitchFamily="18" charset="0"/>
              </a:rPr>
              <a:t>Price Estimator</a:t>
            </a:r>
            <a:r>
              <a:rPr sz="2400" b="1" spc="-345" dirty="0">
                <a:solidFill>
                  <a:srgbClr val="0F3B57"/>
                </a:solidFill>
                <a:latin typeface="Times New Roman" panose="02020603050405020304" pitchFamily="18" charset="0"/>
                <a:cs typeface="Times New Roman" panose="02020603050405020304" pitchFamily="18" charset="0"/>
              </a:rPr>
              <a:t> </a:t>
            </a:r>
            <a:r>
              <a:rPr sz="2400" b="1" spc="-20" dirty="0">
                <a:solidFill>
                  <a:srgbClr val="0F3B57"/>
                </a:solidFill>
                <a:latin typeface="Times New Roman" panose="02020603050405020304" pitchFamily="18" charset="0"/>
                <a:cs typeface="Times New Roman" panose="02020603050405020304" pitchFamily="18" charset="0"/>
              </a:rPr>
              <a:t>Tool</a:t>
            </a:r>
            <a:r>
              <a:rPr lang="en-US" sz="2400" b="1" spc="-20" dirty="0">
                <a:solidFill>
                  <a:srgbClr val="0F3B57"/>
                </a:solidFill>
                <a:latin typeface="Times New Roman" panose="02020603050405020304" pitchFamily="18" charset="0"/>
                <a:cs typeface="Times New Roman" panose="02020603050405020304" pitchFamily="18" charset="0"/>
              </a:rPr>
              <a:t>“</a:t>
            </a:r>
          </a:p>
          <a:p>
            <a:pPr marL="393700" marR="5080">
              <a:spcBef>
                <a:spcPts val="600"/>
              </a:spcBef>
              <a:tabLst>
                <a:tab pos="735965" algn="l"/>
                <a:tab pos="736600" algn="l"/>
              </a:tabLst>
            </a:pPr>
            <a:endParaRPr sz="1000" dirty="0">
              <a:solidFill>
                <a:srgbClr val="0F3B57"/>
              </a:solidFill>
              <a:latin typeface="Times New Roman" panose="02020603050405020304" pitchFamily="18" charset="0"/>
              <a:cs typeface="Times New Roman" panose="02020603050405020304" pitchFamily="18" charset="0"/>
            </a:endParaRPr>
          </a:p>
          <a:p>
            <a:pPr marL="469900" marR="189865">
              <a:spcBef>
                <a:spcPts val="990"/>
              </a:spcBef>
              <a:buFont typeface="Arial" panose="020B0604020202020204" pitchFamily="34" charset="0"/>
              <a:buChar char="•"/>
              <a:tabLst>
                <a:tab pos="355600" algn="l"/>
              </a:tabLst>
            </a:pPr>
            <a:r>
              <a:rPr lang="en-US" sz="240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Information</a:t>
            </a:r>
            <a:r>
              <a:rPr sz="2400" spc="-5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must</a:t>
            </a:r>
            <a:r>
              <a:rPr sz="2400" spc="-4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be</a:t>
            </a:r>
            <a:r>
              <a:rPr sz="2400" spc="-4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available</a:t>
            </a:r>
            <a:r>
              <a:rPr sz="2400" spc="-4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on</a:t>
            </a:r>
            <a:r>
              <a:rPr sz="2400" spc="-5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the</a:t>
            </a:r>
            <a:r>
              <a:rPr sz="2400" spc="-4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website</a:t>
            </a:r>
            <a:r>
              <a:rPr sz="2400" spc="-45" dirty="0">
                <a:solidFill>
                  <a:srgbClr val="0F3B57"/>
                </a:solidFill>
                <a:latin typeface="Times New Roman" panose="02020603050405020304" pitchFamily="18" charset="0"/>
                <a:cs typeface="Times New Roman" panose="02020603050405020304" pitchFamily="18" charset="0"/>
              </a:rPr>
              <a:t> </a:t>
            </a:r>
            <a:r>
              <a:rPr sz="2400" b="1" spc="-25" dirty="0">
                <a:solidFill>
                  <a:srgbClr val="0F3B57"/>
                </a:solidFill>
                <a:latin typeface="Times New Roman" panose="02020603050405020304" pitchFamily="18" charset="0"/>
                <a:cs typeface="Times New Roman" panose="02020603050405020304" pitchFamily="18" charset="0"/>
              </a:rPr>
              <a:t>for </a:t>
            </a:r>
            <a:r>
              <a:rPr sz="2400" b="1" dirty="0">
                <a:solidFill>
                  <a:srgbClr val="0F3B57"/>
                </a:solidFill>
                <a:latin typeface="Times New Roman" panose="02020603050405020304" pitchFamily="18" charset="0"/>
                <a:cs typeface="Times New Roman" panose="02020603050405020304" pitchFamily="18" charset="0"/>
              </a:rPr>
              <a:t>each</a:t>
            </a:r>
            <a:r>
              <a:rPr sz="2400" b="1" spc="-10" dirty="0">
                <a:solidFill>
                  <a:srgbClr val="0F3B57"/>
                </a:solidFill>
                <a:latin typeface="Times New Roman" panose="02020603050405020304" pitchFamily="18" charset="0"/>
                <a:cs typeface="Times New Roman" panose="02020603050405020304" pitchFamily="18" charset="0"/>
              </a:rPr>
              <a:t> </a:t>
            </a:r>
            <a:r>
              <a:rPr lang="en-US" sz="2400" b="1" spc="-10"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hospital</a:t>
            </a:r>
            <a:r>
              <a:rPr sz="2400" b="1" spc="-10" dirty="0">
                <a:solidFill>
                  <a:srgbClr val="0F3B57"/>
                </a:solidFill>
                <a:latin typeface="Times New Roman" panose="02020603050405020304" pitchFamily="18" charset="0"/>
                <a:cs typeface="Times New Roman" panose="02020603050405020304" pitchFamily="18" charset="0"/>
              </a:rPr>
              <a:t> location</a:t>
            </a:r>
            <a:r>
              <a:rPr lang="en-US" sz="2400" b="1" spc="-10" dirty="0">
                <a:solidFill>
                  <a:srgbClr val="0F3B57"/>
                </a:solidFill>
                <a:latin typeface="Times New Roman" panose="02020603050405020304" pitchFamily="18" charset="0"/>
                <a:cs typeface="Times New Roman" panose="02020603050405020304" pitchFamily="18" charset="0"/>
              </a:rPr>
              <a:t>!</a:t>
            </a:r>
            <a:endParaRPr sz="2400" b="1" dirty="0">
              <a:solidFill>
                <a:srgbClr val="0F3B57"/>
              </a:solidFill>
              <a:latin typeface="Times New Roman" panose="02020603050405020304" pitchFamily="18" charset="0"/>
              <a:cs typeface="Times New Roman" panose="02020603050405020304" pitchFamily="18" charset="0"/>
            </a:endParaRPr>
          </a:p>
          <a:p>
            <a:pPr marL="850900" lvl="1">
              <a:spcBef>
                <a:spcPts val="540"/>
              </a:spcBef>
              <a:buFont typeface="Courier New" panose="02070309020205020404" pitchFamily="49" charset="0"/>
              <a:buChar char="o"/>
              <a:tabLst>
                <a:tab pos="735965" algn="l"/>
                <a:tab pos="736600" algn="l"/>
              </a:tabLst>
            </a:pPr>
            <a:r>
              <a:rPr sz="2400" dirty="0">
                <a:solidFill>
                  <a:srgbClr val="0F3B57"/>
                </a:solidFill>
                <a:latin typeface="Times New Roman" panose="02020603050405020304" pitchFamily="18" charset="0"/>
                <a:cs typeface="Times New Roman" panose="02020603050405020304" pitchFamily="18" charset="0"/>
              </a:rPr>
              <a:t>“Prominently”</a:t>
            </a:r>
            <a:r>
              <a:rPr sz="2400" spc="-105"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displayed</a:t>
            </a:r>
            <a:r>
              <a:rPr lang="en-US" sz="2400" spc="-10" dirty="0">
                <a:solidFill>
                  <a:srgbClr val="0F3B57"/>
                </a:solidFill>
                <a:latin typeface="Times New Roman" panose="02020603050405020304" pitchFamily="18" charset="0"/>
                <a:cs typeface="Times New Roman" panose="02020603050405020304" pitchFamily="18" charset="0"/>
              </a:rPr>
              <a:t>.</a:t>
            </a:r>
            <a:endParaRPr sz="2400" dirty="0">
              <a:solidFill>
                <a:srgbClr val="0F3B5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5665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61087-C946-43FA-BFB2-5A054E8B7A89}"/>
              </a:ext>
            </a:extLst>
          </p:cNvPr>
          <p:cNvSpPr>
            <a:spLocks noGrp="1"/>
          </p:cNvSpPr>
          <p:nvPr>
            <p:ph type="title"/>
          </p:nvPr>
        </p:nvSpPr>
        <p:spPr>
          <a:xfrm>
            <a:off x="456182" y="429491"/>
            <a:ext cx="8229600" cy="620760"/>
          </a:xfrm>
        </p:spPr>
        <p:txBody>
          <a:bodyPr/>
          <a:lstStyle/>
          <a:p>
            <a:r>
              <a:rPr lang="en-US" b="1" dirty="0">
                <a:solidFill>
                  <a:schemeClr val="accent6"/>
                </a:solidFill>
                <a:latin typeface="Times New Roman" panose="02020603050405020304" pitchFamily="18" charset="0"/>
                <a:cs typeface="Times New Roman" panose="02020603050405020304" pitchFamily="18" charset="0"/>
              </a:rPr>
              <a:t>Federal Arbitration Requirements</a:t>
            </a:r>
          </a:p>
        </p:txBody>
      </p:sp>
      <p:graphicFrame>
        <p:nvGraphicFramePr>
          <p:cNvPr id="8" name="Table 7">
            <a:extLst>
              <a:ext uri="{FF2B5EF4-FFF2-40B4-BE49-F238E27FC236}">
                <a16:creationId xmlns:a16="http://schemas.microsoft.com/office/drawing/2014/main" id="{622D5FCF-9664-4E54-9361-4700052B93F4}"/>
              </a:ext>
            </a:extLst>
          </p:cNvPr>
          <p:cNvGraphicFramePr>
            <a:graphicFrameLocks noGrp="1"/>
          </p:cNvGraphicFramePr>
          <p:nvPr>
            <p:extLst>
              <p:ext uri="{D42A27DB-BD31-4B8C-83A1-F6EECF244321}">
                <p14:modId xmlns:p14="http://schemas.microsoft.com/office/powerpoint/2010/main" val="816710802"/>
              </p:ext>
            </p:extLst>
          </p:nvPr>
        </p:nvGraphicFramePr>
        <p:xfrm>
          <a:off x="466818" y="987829"/>
          <a:ext cx="8218964" cy="5440680"/>
        </p:xfrm>
        <a:graphic>
          <a:graphicData uri="http://schemas.openxmlformats.org/drawingml/2006/table">
            <a:tbl>
              <a:tblPr firstRow="1" bandRow="1">
                <a:tableStyleId>{F5AB1C69-6EDB-4FF4-983F-18BD219EF322}</a:tableStyleId>
              </a:tblPr>
              <a:tblGrid>
                <a:gridCol w="8218964">
                  <a:extLst>
                    <a:ext uri="{9D8B030D-6E8A-4147-A177-3AD203B41FA5}">
                      <a16:colId xmlns:a16="http://schemas.microsoft.com/office/drawing/2014/main" val="1135247403"/>
                    </a:ext>
                  </a:extLst>
                </a:gridCol>
              </a:tblGrid>
              <a:tr h="342900">
                <a:tc>
                  <a:txBody>
                    <a:bodyPr/>
                    <a:lstStyle/>
                    <a:p>
                      <a:pPr marL="0" indent="0">
                        <a:buNone/>
                      </a:pPr>
                      <a:r>
                        <a:rPr lang="en-US" sz="2200" dirty="0">
                          <a:latin typeface="Times New Roman" panose="02020603050405020304" pitchFamily="18" charset="0"/>
                          <a:cs typeface="Times New Roman" panose="02020603050405020304" pitchFamily="18" charset="0"/>
                        </a:rPr>
                        <a:t>Independent Dispute Resolution (IDR) Process </a:t>
                      </a:r>
                      <a:endParaRPr lang="en-US" sz="2200" b="1" dirty="0">
                        <a:solidFill>
                          <a:schemeClr val="bg1"/>
                        </a:solidFill>
                        <a:latin typeface="Times New Roman" panose="02020603050405020304" pitchFamily="18" charset="0"/>
                        <a:cs typeface="Times New Roman" panose="02020603050405020304" pitchFamily="18" charset="0"/>
                      </a:endParaRPr>
                    </a:p>
                  </a:txBody>
                  <a:tcPr marL="68580" marR="68580" marT="34290" marB="34290">
                    <a:solidFill>
                      <a:srgbClr val="0F3B57"/>
                    </a:solidFill>
                  </a:tcPr>
                </a:tc>
                <a:extLst>
                  <a:ext uri="{0D108BD9-81ED-4DB2-BD59-A6C34878D82A}">
                    <a16:rowId xmlns:a16="http://schemas.microsoft.com/office/drawing/2014/main" val="1931296023"/>
                  </a:ext>
                </a:extLst>
              </a:tr>
              <a:tr h="848171">
                <a:tc>
                  <a:txBody>
                    <a:bodyPr/>
                    <a:lstStyle/>
                    <a:p>
                      <a:pPr marL="285750" indent="-285750">
                        <a:buClr>
                          <a:schemeClr val="accent6"/>
                        </a:buClr>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 provider that receives an initial payment or denial from a health plan for out-of-network services may </a:t>
                      </a:r>
                      <a:r>
                        <a:rPr lang="en-US" sz="2200" b="1" dirty="0">
                          <a:solidFill>
                            <a:srgbClr val="007377"/>
                          </a:solidFill>
                          <a:latin typeface="Times New Roman" panose="02020603050405020304" pitchFamily="18" charset="0"/>
                          <a:cs typeface="Times New Roman" panose="02020603050405020304" pitchFamily="18" charset="0"/>
                        </a:rPr>
                        <a:t>either accept the payment or open negotiations</a:t>
                      </a:r>
                      <a:r>
                        <a:rPr lang="en-US" sz="2200" dirty="0">
                          <a:latin typeface="Times New Roman" panose="02020603050405020304" pitchFamily="18" charset="0"/>
                          <a:cs typeface="Times New Roman" panose="02020603050405020304" pitchFamily="18" charset="0"/>
                        </a:rPr>
                        <a:t> with the health plan during a thirty (30) day period that begins with receipt of the initial payment or denial.  </a:t>
                      </a:r>
                    </a:p>
                  </a:txBody>
                  <a:tcPr marL="68580" marR="68580" marT="34290" marB="34290"/>
                </a:tc>
                <a:extLst>
                  <a:ext uri="{0D108BD9-81ED-4DB2-BD59-A6C34878D82A}">
                    <a16:rowId xmlns:a16="http://schemas.microsoft.com/office/drawing/2014/main" val="4087750196"/>
                  </a:ext>
                </a:extLst>
              </a:tr>
              <a:tr h="600489">
                <a:tc>
                  <a:txBody>
                    <a:bodyPr/>
                    <a:lstStyle/>
                    <a:p>
                      <a:pPr marL="285750" indent="-285750">
                        <a:buClr>
                          <a:schemeClr val="accent6"/>
                        </a:buClr>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If negotiations fail, </a:t>
                      </a:r>
                      <a:r>
                        <a:rPr lang="en-US" sz="2200" b="1" dirty="0">
                          <a:solidFill>
                            <a:srgbClr val="007377"/>
                          </a:solidFill>
                          <a:latin typeface="Times New Roman" panose="02020603050405020304" pitchFamily="18" charset="0"/>
                          <a:cs typeface="Times New Roman" panose="02020603050405020304" pitchFamily="18" charset="0"/>
                        </a:rPr>
                        <a:t>either party may request the Independent Dispute Resolution (IDR) process </a:t>
                      </a:r>
                      <a:r>
                        <a:rPr lang="en-US" sz="2200" dirty="0">
                          <a:latin typeface="Times New Roman" panose="02020603050405020304" pitchFamily="18" charset="0"/>
                          <a:cs typeface="Times New Roman" panose="02020603050405020304" pitchFamily="18" charset="0"/>
                        </a:rPr>
                        <a:t>during the four days after the initial 30-day negotiation period.  </a:t>
                      </a:r>
                    </a:p>
                  </a:txBody>
                  <a:tcPr marL="68580" marR="68580" marT="34290" marB="34290"/>
                </a:tc>
                <a:extLst>
                  <a:ext uri="{0D108BD9-81ED-4DB2-BD59-A6C34878D82A}">
                    <a16:rowId xmlns:a16="http://schemas.microsoft.com/office/drawing/2014/main" val="3309667060"/>
                  </a:ext>
                </a:extLst>
              </a:tr>
              <a:tr h="345316">
                <a:tc>
                  <a:txBody>
                    <a:bodyPr/>
                    <a:lstStyle/>
                    <a:p>
                      <a:pPr marL="285750" indent="-285750">
                        <a:buClr>
                          <a:schemeClr val="accent6"/>
                        </a:buClr>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This is termed </a:t>
                      </a:r>
                      <a:r>
                        <a:rPr lang="en-US" sz="2200" b="1" i="1" dirty="0">
                          <a:solidFill>
                            <a:srgbClr val="007377"/>
                          </a:solidFill>
                          <a:latin typeface="Times New Roman" panose="02020603050405020304" pitchFamily="18" charset="0"/>
                          <a:cs typeface="Times New Roman" panose="02020603050405020304" pitchFamily="18" charset="0"/>
                        </a:rPr>
                        <a:t>the notification. </a:t>
                      </a:r>
                    </a:p>
                  </a:txBody>
                  <a:tcPr marL="68580" marR="68580" marT="34290" marB="34290"/>
                </a:tc>
                <a:extLst>
                  <a:ext uri="{0D108BD9-81ED-4DB2-BD59-A6C34878D82A}">
                    <a16:rowId xmlns:a16="http://schemas.microsoft.com/office/drawing/2014/main" val="2298569904"/>
                  </a:ext>
                </a:extLst>
              </a:tr>
              <a:tr h="668185">
                <a:tc>
                  <a:txBody>
                    <a:bodyPr/>
                    <a:lstStyle/>
                    <a:p>
                      <a:pPr marL="285750" indent="-285750">
                        <a:buClr>
                          <a:schemeClr val="accent6"/>
                        </a:buClr>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parties then </a:t>
                      </a:r>
                      <a:r>
                        <a:rPr lang="en-US" sz="2200" b="1" dirty="0">
                          <a:solidFill>
                            <a:srgbClr val="007377"/>
                          </a:solidFill>
                          <a:latin typeface="Times New Roman" panose="02020603050405020304" pitchFamily="18" charset="0"/>
                          <a:cs typeface="Times New Roman" panose="02020603050405020304" pitchFamily="18" charset="0"/>
                        </a:rPr>
                        <a:t>have three (3) days to jointly choose an IDR entity, </a:t>
                      </a:r>
                      <a:r>
                        <a:rPr lang="en-US" sz="2200" dirty="0">
                          <a:latin typeface="Times New Roman" panose="02020603050405020304" pitchFamily="18" charset="0"/>
                          <a:cs typeface="Times New Roman" panose="02020603050405020304" pitchFamily="18" charset="0"/>
                        </a:rPr>
                        <a:t>or if they cannot, the Secretary of Health and Human Services (HHS) will choose one.  </a:t>
                      </a:r>
                    </a:p>
                  </a:txBody>
                  <a:tcPr marL="68580" marR="68580" marT="34290" marB="34290"/>
                </a:tc>
                <a:extLst>
                  <a:ext uri="{0D108BD9-81ED-4DB2-BD59-A6C34878D82A}">
                    <a16:rowId xmlns:a16="http://schemas.microsoft.com/office/drawing/2014/main" val="1252460425"/>
                  </a:ext>
                </a:extLst>
              </a:tr>
              <a:tr h="957388">
                <a:tc>
                  <a:txBody>
                    <a:bodyPr/>
                    <a:lstStyle/>
                    <a:p>
                      <a:pPr marL="285750" indent="-285750">
                        <a:buClr>
                          <a:schemeClr val="accent6"/>
                        </a:buClr>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provider and health plan may continue negotiating during the IDR process, and if an agreement is reached, the parties split the IDR fees.</a:t>
                      </a:r>
                    </a:p>
                  </a:txBody>
                  <a:tcPr marL="68580" marR="68580" marT="34290" marB="34290"/>
                </a:tc>
                <a:extLst>
                  <a:ext uri="{0D108BD9-81ED-4DB2-BD59-A6C34878D82A}">
                    <a16:rowId xmlns:a16="http://schemas.microsoft.com/office/drawing/2014/main" val="517904946"/>
                  </a:ext>
                </a:extLst>
              </a:tr>
            </a:tbl>
          </a:graphicData>
        </a:graphic>
      </p:graphicFrame>
    </p:spTree>
    <p:extLst>
      <p:ext uri="{BB962C8B-B14F-4D97-AF65-F5344CB8AC3E}">
        <p14:creationId xmlns:p14="http://schemas.microsoft.com/office/powerpoint/2010/main" val="2495154406"/>
      </p:ext>
    </p:extLst>
  </p:cSld>
  <p:clrMapOvr>
    <a:masterClrMapping/>
  </p:clrMapOvr>
  <p:transition spd="med">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61087-C946-43FA-BFB2-5A054E8B7A89}"/>
              </a:ext>
            </a:extLst>
          </p:cNvPr>
          <p:cNvSpPr>
            <a:spLocks noGrp="1"/>
          </p:cNvSpPr>
          <p:nvPr>
            <p:ph type="title"/>
          </p:nvPr>
        </p:nvSpPr>
        <p:spPr>
          <a:xfrm>
            <a:off x="457200" y="429602"/>
            <a:ext cx="8229600" cy="620760"/>
          </a:xfrm>
        </p:spPr>
        <p:txBody>
          <a:bodyPr/>
          <a:lstStyle/>
          <a:p>
            <a:r>
              <a:rPr lang="en-US" b="1" dirty="0">
                <a:solidFill>
                  <a:schemeClr val="accent6"/>
                </a:solidFill>
                <a:latin typeface="Times New Roman" panose="02020603050405020304" pitchFamily="18" charset="0"/>
                <a:cs typeface="Times New Roman" panose="02020603050405020304" pitchFamily="18" charset="0"/>
              </a:rPr>
              <a:t>How Arbitration will be carried out . . .</a:t>
            </a:r>
          </a:p>
        </p:txBody>
      </p:sp>
      <p:sp>
        <p:nvSpPr>
          <p:cNvPr id="3" name="Content Placeholder 2">
            <a:extLst>
              <a:ext uri="{FF2B5EF4-FFF2-40B4-BE49-F238E27FC236}">
                <a16:creationId xmlns:a16="http://schemas.microsoft.com/office/drawing/2014/main" id="{47D8E90C-37CC-4C11-A550-AB091B3D9E45}"/>
              </a:ext>
            </a:extLst>
          </p:cNvPr>
          <p:cNvSpPr>
            <a:spLocks noGrp="1"/>
          </p:cNvSpPr>
          <p:nvPr>
            <p:ph idx="1"/>
          </p:nvPr>
        </p:nvSpPr>
        <p:spPr>
          <a:xfrm>
            <a:off x="2790880" y="1296942"/>
            <a:ext cx="5587262" cy="5237422"/>
          </a:xfrm>
        </p:spPr>
        <p:txBody>
          <a:bodyPr/>
          <a:lstStyle/>
          <a:p>
            <a:pPr marL="214313" indent="-214313">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The initial legislation also placed some key guardrails on the arbitration process:</a:t>
            </a:r>
          </a:p>
          <a:p>
            <a:pPr marL="0" indent="0">
              <a:buNone/>
            </a:pPr>
            <a:endParaRPr lang="en-US" sz="1000" dirty="0">
              <a:solidFill>
                <a:schemeClr val="tx1"/>
              </a:solidFill>
              <a:latin typeface="Times New Roman" panose="02020603050405020304" pitchFamily="18" charset="0"/>
              <a:cs typeface="Times New Roman" panose="02020603050405020304" pitchFamily="18" charset="0"/>
            </a:endParaRPr>
          </a:p>
          <a:p>
            <a:pPr marL="346472" lvl="1" indent="-214313">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Instructions are provided to the arbitrator to </a:t>
            </a:r>
            <a:r>
              <a:rPr lang="en-US" sz="2400" b="1" dirty="0">
                <a:solidFill>
                  <a:srgbClr val="007377"/>
                </a:solidFill>
                <a:latin typeface="Times New Roman" panose="02020603050405020304" pitchFamily="18" charset="0"/>
                <a:cs typeface="Times New Roman" panose="02020603050405020304" pitchFamily="18" charset="0"/>
              </a:rPr>
              <a:t>consider the median in-network rate paid by the insurer –</a:t>
            </a:r>
          </a:p>
          <a:p>
            <a:pPr marL="132159" lvl="1" indent="0">
              <a:buNone/>
            </a:pPr>
            <a:endParaRPr lang="en-US" sz="1000" dirty="0">
              <a:solidFill>
                <a:schemeClr val="tx1"/>
              </a:solidFill>
              <a:latin typeface="Times New Roman" panose="02020603050405020304" pitchFamily="18" charset="0"/>
              <a:cs typeface="Times New Roman" panose="02020603050405020304" pitchFamily="18" charset="0"/>
            </a:endParaRPr>
          </a:p>
          <a:p>
            <a:pPr marL="346472" lvl="1" indent="-214313">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And </a:t>
            </a:r>
            <a:r>
              <a:rPr lang="en-US" sz="2400" b="1" dirty="0">
                <a:solidFill>
                  <a:schemeClr val="accent6"/>
                </a:solidFill>
                <a:latin typeface="Times New Roman" panose="02020603050405020304" pitchFamily="18" charset="0"/>
                <a:cs typeface="Times New Roman" panose="02020603050405020304" pitchFamily="18" charset="0"/>
              </a:rPr>
              <a:t>not a provider’s higher billed charges </a:t>
            </a:r>
            <a:r>
              <a:rPr lang="en-US" sz="2400" dirty="0">
                <a:solidFill>
                  <a:schemeClr val="tx1"/>
                </a:solidFill>
                <a:latin typeface="Times New Roman" panose="02020603050405020304" pitchFamily="18" charset="0"/>
                <a:cs typeface="Times New Roman" panose="02020603050405020304" pitchFamily="18" charset="0"/>
              </a:rPr>
              <a:t>– when selecting between the amounts submitted by the two parties.</a:t>
            </a:r>
          </a:p>
          <a:p>
            <a:pPr marL="132159" lvl="1" indent="0">
              <a:buNone/>
            </a:pPr>
            <a:endParaRPr lang="en-US" sz="1000" dirty="0">
              <a:solidFill>
                <a:schemeClr val="tx1"/>
              </a:solidFill>
              <a:latin typeface="Times New Roman" panose="02020603050405020304" pitchFamily="18" charset="0"/>
              <a:cs typeface="Times New Roman" panose="02020603050405020304" pitchFamily="18" charset="0"/>
            </a:endParaRPr>
          </a:p>
          <a:p>
            <a:pPr marL="346472" lvl="1" indent="-214313">
              <a:buFont typeface="Arial" panose="020B0604020202020204" pitchFamily="34" charset="0"/>
              <a:buChar char="•"/>
            </a:pPr>
            <a:r>
              <a:rPr lang="en-US" sz="2400" b="1" dirty="0">
                <a:solidFill>
                  <a:srgbClr val="007377"/>
                </a:solidFill>
                <a:latin typeface="Times New Roman" panose="02020603050405020304" pitchFamily="18" charset="0"/>
                <a:cs typeface="Times New Roman" panose="02020603050405020304" pitchFamily="18" charset="0"/>
              </a:rPr>
              <a:t>The losing party must pay the cost of arbitration –</a:t>
            </a:r>
            <a:r>
              <a:rPr lang="en-US" sz="2400" dirty="0">
                <a:solidFill>
                  <a:schemeClr val="tx1"/>
                </a:solidFill>
                <a:latin typeface="Times New Roman" panose="02020603050405020304" pitchFamily="18" charset="0"/>
                <a:cs typeface="Times New Roman" panose="02020603050405020304" pitchFamily="18" charset="0"/>
              </a:rPr>
              <a:t> as an incentive against seeking arbitration for weaker cases.</a:t>
            </a:r>
          </a:p>
        </p:txBody>
      </p:sp>
      <p:pic>
        <p:nvPicPr>
          <p:cNvPr id="4" name="Picture 3">
            <a:extLst>
              <a:ext uri="{FF2B5EF4-FFF2-40B4-BE49-F238E27FC236}">
                <a16:creationId xmlns:a16="http://schemas.microsoft.com/office/drawing/2014/main" id="{29864A78-2E05-4994-AEDE-852168A8C5B0}"/>
              </a:ext>
            </a:extLst>
          </p:cNvPr>
          <p:cNvPicPr>
            <a:picLocks noChangeAspect="1"/>
          </p:cNvPicPr>
          <p:nvPr/>
        </p:nvPicPr>
        <p:blipFill>
          <a:blip r:embed="rId2"/>
          <a:stretch>
            <a:fillRect/>
          </a:stretch>
        </p:blipFill>
        <p:spPr>
          <a:xfrm>
            <a:off x="242211" y="2185309"/>
            <a:ext cx="2432515" cy="2487383"/>
          </a:xfrm>
          <a:prstGeom prst="rect">
            <a:avLst/>
          </a:prstGeom>
        </p:spPr>
      </p:pic>
    </p:spTree>
    <p:extLst>
      <p:ext uri="{BB962C8B-B14F-4D97-AF65-F5344CB8AC3E}">
        <p14:creationId xmlns:p14="http://schemas.microsoft.com/office/powerpoint/2010/main" val="418351859"/>
      </p:ext>
    </p:extLst>
  </p:cSld>
  <p:clrMapOvr>
    <a:masterClrMapping/>
  </p:clrMapOvr>
  <p:transition spd="med">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BA254381-039D-DA51-B80D-2EAE48934901}"/>
              </a:ext>
            </a:extLst>
          </p:cNvPr>
          <p:cNvSpPr txBox="1">
            <a:spLocks/>
          </p:cNvSpPr>
          <p:nvPr/>
        </p:nvSpPr>
        <p:spPr>
          <a:xfrm>
            <a:off x="439827" y="508934"/>
            <a:ext cx="8519641" cy="443711"/>
          </a:xfrm>
          <a:prstGeom prst="rect">
            <a:avLst/>
          </a:prstGeom>
        </p:spPr>
        <p:txBody>
          <a:bodyPr vert="horz" wrap="square" lIns="0" tIns="12700" rIns="0" bIns="0" rtlCol="0" anchor="t">
            <a:spAutoFit/>
          </a:bodyPr>
          <a:lstStyle>
            <a:lvl1pPr algn="l" defTabSz="457200" rtl="0" eaLnBrk="1" latinLnBrk="0" hangingPunct="1">
              <a:spcBef>
                <a:spcPct val="0"/>
              </a:spcBef>
              <a:buNone/>
              <a:defRPr sz="2800" kern="1200">
                <a:solidFill>
                  <a:srgbClr val="0F3B57"/>
                </a:solidFill>
                <a:latin typeface="+mj-lt"/>
                <a:ea typeface="+mj-ea"/>
                <a:cs typeface="+mj-cs"/>
              </a:defRPr>
            </a:lvl1pPr>
          </a:lstStyle>
          <a:p>
            <a:pPr marL="12700">
              <a:spcBef>
                <a:spcPts val="100"/>
              </a:spcBef>
            </a:pPr>
            <a:r>
              <a:rPr lang="en-US" b="1" spc="-10" dirty="0">
                <a:solidFill>
                  <a:schemeClr val="accent6"/>
                </a:solidFill>
                <a:latin typeface="Times New Roman" panose="02020603050405020304" pitchFamily="18" charset="0"/>
                <a:cs typeface="Times New Roman" panose="02020603050405020304" pitchFamily="18" charset="0"/>
              </a:rPr>
              <a:t>No Surprises Act – Recent Developments</a:t>
            </a:r>
          </a:p>
        </p:txBody>
      </p:sp>
      <p:sp>
        <p:nvSpPr>
          <p:cNvPr id="6" name="TextBox 5">
            <a:extLst>
              <a:ext uri="{FF2B5EF4-FFF2-40B4-BE49-F238E27FC236}">
                <a16:creationId xmlns:a16="http://schemas.microsoft.com/office/drawing/2014/main" id="{D82B72BD-346D-4CA2-854F-BF9BE3D4123E}"/>
              </a:ext>
            </a:extLst>
          </p:cNvPr>
          <p:cNvSpPr txBox="1"/>
          <p:nvPr/>
        </p:nvSpPr>
        <p:spPr>
          <a:xfrm>
            <a:off x="439827" y="1086087"/>
            <a:ext cx="7748676" cy="5201424"/>
          </a:xfrm>
          <a:prstGeom prst="rect">
            <a:avLst/>
          </a:prstGeom>
          <a:noFill/>
        </p:spPr>
        <p:txBody>
          <a:bodyPr wrap="square">
            <a:spAutoFit/>
          </a:bodyPr>
          <a:lstStyle/>
          <a:p>
            <a:pPr marL="342900" marR="0" indent="-342900">
              <a:buFont typeface="Arial" panose="020B0604020202020204" pitchFamily="34" charset="0"/>
              <a:buChar char="•"/>
            </a:pPr>
            <a:r>
              <a:rPr lang="en-US" sz="2400" dirty="0">
                <a:solidFill>
                  <a:srgbClr val="404042"/>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sz="2400" dirty="0">
                <a:solidFill>
                  <a:srgbClr val="404042"/>
                </a:solidFill>
                <a:effectLst/>
                <a:latin typeface="Times New Roman" panose="02020603050405020304" pitchFamily="18" charset="0"/>
                <a:ea typeface="Times New Roman" panose="02020603050405020304" pitchFamily="18" charset="0"/>
                <a:cs typeface="Times New Roman" panose="02020603050405020304" pitchFamily="18" charset="0"/>
              </a:rPr>
              <a:t>ight lawsuits have challenged a prior Interim </a:t>
            </a:r>
            <a:r>
              <a:rPr lang="en-US" sz="2400" dirty="0">
                <a:solidFill>
                  <a:srgbClr val="404042"/>
                </a:solidFill>
                <a:latin typeface="Times New Roman" panose="02020603050405020304" pitchFamily="18" charset="0"/>
                <a:ea typeface="Times New Roman" panose="02020603050405020304" pitchFamily="18" charset="0"/>
                <a:cs typeface="Times New Roman" panose="02020603050405020304" pitchFamily="18" charset="0"/>
              </a:rPr>
              <a:t>F</a:t>
            </a:r>
            <a:r>
              <a:rPr lang="en-US" sz="2400" dirty="0">
                <a:solidFill>
                  <a:srgbClr val="404042"/>
                </a:solidFill>
                <a:effectLst/>
                <a:latin typeface="Times New Roman" panose="02020603050405020304" pitchFamily="18" charset="0"/>
                <a:ea typeface="Times New Roman" panose="02020603050405020304" pitchFamily="18" charset="0"/>
                <a:cs typeface="Times New Roman" panose="02020603050405020304" pitchFamily="18" charset="0"/>
              </a:rPr>
              <a:t>inal </a:t>
            </a:r>
            <a:r>
              <a:rPr lang="en-US" sz="2400" dirty="0">
                <a:solidFill>
                  <a:srgbClr val="404042"/>
                </a:solidFill>
                <a:latin typeface="Times New Roman" panose="02020603050405020304" pitchFamily="18" charset="0"/>
                <a:ea typeface="Times New Roman" panose="02020603050405020304" pitchFamily="18" charset="0"/>
                <a:cs typeface="Times New Roman" panose="02020603050405020304" pitchFamily="18" charset="0"/>
              </a:rPr>
              <a:t>R</a:t>
            </a:r>
            <a:r>
              <a:rPr lang="en-US" sz="2400" dirty="0">
                <a:solidFill>
                  <a:srgbClr val="404042"/>
                </a:solidFill>
                <a:effectLst/>
                <a:latin typeface="Times New Roman" panose="02020603050405020304" pitchFamily="18" charset="0"/>
                <a:ea typeface="Times New Roman" panose="02020603050405020304" pitchFamily="18" charset="0"/>
                <a:cs typeface="Times New Roman" panose="02020603050405020304" pitchFamily="18" charset="0"/>
              </a:rPr>
              <a:t>ule on the IDR process. </a:t>
            </a:r>
          </a:p>
          <a:p>
            <a:pPr marR="0"/>
            <a:endParaRPr lang="en-US" sz="1000" dirty="0">
              <a:solidFill>
                <a:srgbClr val="40404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buFont typeface="Arial" panose="020B0604020202020204" pitchFamily="34" charset="0"/>
              <a:buChar char="•"/>
            </a:pPr>
            <a:r>
              <a:rPr lang="en-US" sz="2400" dirty="0">
                <a:solidFill>
                  <a:srgbClr val="404042"/>
                </a:solidFill>
                <a:effectLst/>
                <a:latin typeface="Times New Roman" panose="02020603050405020304" pitchFamily="18" charset="0"/>
                <a:ea typeface="Times New Roman" panose="02020603050405020304" pitchFamily="18" charset="0"/>
                <a:cs typeface="Times New Roman" panose="02020603050405020304" pitchFamily="18" charset="0"/>
              </a:rPr>
              <a:t>In particular, they </a:t>
            </a:r>
            <a:r>
              <a:rPr lang="en-US" sz="2400" b="1"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take issue with the rule’s requirement that IDR entities presume that the qualifying payment amount (QPA) – </a:t>
            </a:r>
            <a:r>
              <a:rPr lang="en-US" sz="2400" dirty="0">
                <a:solidFill>
                  <a:srgbClr val="404042"/>
                </a:solidFill>
                <a:effectLst/>
                <a:latin typeface="Times New Roman" panose="02020603050405020304" pitchFamily="18" charset="0"/>
                <a:ea typeface="Times New Roman" panose="02020603050405020304" pitchFamily="18" charset="0"/>
                <a:cs typeface="Times New Roman" panose="02020603050405020304" pitchFamily="18" charset="0"/>
              </a:rPr>
              <a:t>the insurer or plan’s median in-network rate – </a:t>
            </a:r>
            <a:r>
              <a:rPr lang="en-US" sz="2400" b="1"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is the appropriate out-of-network payment amount unless a party submits credible information that clearly demonstrates that this amount is materially different from the appropriate out-of-network rate. </a:t>
            </a:r>
          </a:p>
          <a:p>
            <a:pPr marR="0"/>
            <a:endParaRPr lang="en-US" sz="1000" b="1"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buFont typeface="Arial" panose="020B0604020202020204" pitchFamily="34" charset="0"/>
              <a:buChar char="•"/>
            </a:pPr>
            <a:r>
              <a:rPr lang="en-US" sz="2400" dirty="0">
                <a:solidFill>
                  <a:srgbClr val="404042"/>
                </a:solidFill>
                <a:effectLst/>
                <a:latin typeface="Times New Roman" panose="02020603050405020304" pitchFamily="18" charset="0"/>
                <a:ea typeface="Times New Roman" panose="02020603050405020304" pitchFamily="18" charset="0"/>
                <a:cs typeface="Times New Roman" panose="02020603050405020304" pitchFamily="18" charset="0"/>
              </a:rPr>
              <a:t>This “rebuttable presumption,” they argue, violates the Administrative Procedure Act and is beyond the scope of the agencies’ legal authority, inconsistent with the NSA, or arbitrary and capricious. </a:t>
            </a:r>
          </a:p>
        </p:txBody>
      </p:sp>
    </p:spTree>
    <p:extLst>
      <p:ext uri="{BB962C8B-B14F-4D97-AF65-F5344CB8AC3E}">
        <p14:creationId xmlns:p14="http://schemas.microsoft.com/office/powerpoint/2010/main" val="28414927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BA254381-039D-DA51-B80D-2EAE48934901}"/>
              </a:ext>
            </a:extLst>
          </p:cNvPr>
          <p:cNvSpPr txBox="1">
            <a:spLocks/>
          </p:cNvSpPr>
          <p:nvPr/>
        </p:nvSpPr>
        <p:spPr>
          <a:xfrm>
            <a:off x="439827" y="508934"/>
            <a:ext cx="8519641" cy="443711"/>
          </a:xfrm>
          <a:prstGeom prst="rect">
            <a:avLst/>
          </a:prstGeom>
        </p:spPr>
        <p:txBody>
          <a:bodyPr vert="horz" wrap="square" lIns="0" tIns="12700" rIns="0" bIns="0" rtlCol="0" anchor="t">
            <a:spAutoFit/>
          </a:bodyPr>
          <a:lstStyle>
            <a:lvl1pPr algn="l" defTabSz="457200" rtl="0" eaLnBrk="1" latinLnBrk="0" hangingPunct="1">
              <a:spcBef>
                <a:spcPct val="0"/>
              </a:spcBef>
              <a:buNone/>
              <a:defRPr sz="2800" kern="1200">
                <a:solidFill>
                  <a:srgbClr val="0F3B57"/>
                </a:solidFill>
                <a:latin typeface="+mj-lt"/>
                <a:ea typeface="+mj-ea"/>
                <a:cs typeface="+mj-cs"/>
              </a:defRPr>
            </a:lvl1pPr>
          </a:lstStyle>
          <a:p>
            <a:pPr marL="12700">
              <a:spcBef>
                <a:spcPts val="100"/>
              </a:spcBef>
            </a:pPr>
            <a:r>
              <a:rPr lang="en-US" b="1" spc="-10" dirty="0">
                <a:solidFill>
                  <a:schemeClr val="accent6"/>
                </a:solidFill>
                <a:latin typeface="Times New Roman" panose="02020603050405020304" pitchFamily="18" charset="0"/>
                <a:cs typeface="Times New Roman" panose="02020603050405020304" pitchFamily="18" charset="0"/>
              </a:rPr>
              <a:t>No Surprises Act – Recent Developments</a:t>
            </a:r>
          </a:p>
        </p:txBody>
      </p:sp>
      <p:sp>
        <p:nvSpPr>
          <p:cNvPr id="6" name="TextBox 5">
            <a:extLst>
              <a:ext uri="{FF2B5EF4-FFF2-40B4-BE49-F238E27FC236}">
                <a16:creationId xmlns:a16="http://schemas.microsoft.com/office/drawing/2014/main" id="{D82B72BD-346D-4CA2-854F-BF9BE3D4123E}"/>
              </a:ext>
            </a:extLst>
          </p:cNvPr>
          <p:cNvSpPr txBox="1"/>
          <p:nvPr/>
        </p:nvSpPr>
        <p:spPr>
          <a:xfrm>
            <a:off x="439827" y="1086087"/>
            <a:ext cx="7461000" cy="3354765"/>
          </a:xfrm>
          <a:prstGeom prst="rect">
            <a:avLst/>
          </a:prstGeom>
          <a:noFill/>
        </p:spPr>
        <p:txBody>
          <a:bodyPr wrap="square">
            <a:spAutoFit/>
          </a:bodyPr>
          <a:lstStyle/>
          <a:p>
            <a:pPr marL="342900" marR="0" indent="-342900">
              <a:buFont typeface="Arial" panose="020B0604020202020204" pitchFamily="34" charset="0"/>
              <a:buChar char="•"/>
            </a:pPr>
            <a:r>
              <a:rPr lang="en-US" sz="2400" dirty="0">
                <a:solidFill>
                  <a:srgbClr val="404042"/>
                </a:solidFill>
                <a:effectLst/>
                <a:latin typeface="Times New Roman" panose="02020603050405020304" pitchFamily="18" charset="0"/>
                <a:ea typeface="Times New Roman" panose="02020603050405020304" pitchFamily="18" charset="0"/>
                <a:cs typeface="Times New Roman" panose="02020603050405020304" pitchFamily="18" charset="0"/>
              </a:rPr>
              <a:t>Some, such as PHI Health, go further to argue that this part of the rule is unconstitutional and violates the Fifth Amendment. </a:t>
            </a:r>
          </a:p>
          <a:p>
            <a:pPr marR="0"/>
            <a:endParaRPr lang="en-US" sz="1000" dirty="0">
              <a:solidFill>
                <a:srgbClr val="40404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buFont typeface="Arial" panose="020B0604020202020204" pitchFamily="34" charset="0"/>
              <a:buChar char="•"/>
            </a:pPr>
            <a:r>
              <a:rPr lang="en-US" sz="2400" dirty="0">
                <a:solidFill>
                  <a:srgbClr val="404042"/>
                </a:solidFill>
                <a:effectLst/>
                <a:latin typeface="Times New Roman" panose="02020603050405020304" pitchFamily="18" charset="0"/>
                <a:ea typeface="Times New Roman" panose="02020603050405020304" pitchFamily="18" charset="0"/>
                <a:cs typeface="Times New Roman" panose="02020603050405020304" pitchFamily="18" charset="0"/>
              </a:rPr>
              <a:t>And plaintiffs in six of the lawsuits—by the TMA, the AMA, the ASA, the GACEP, </a:t>
            </a:r>
            <a:r>
              <a:rPr lang="en-US" sz="2400" dirty="0" err="1">
                <a:solidFill>
                  <a:srgbClr val="404042"/>
                </a:solidFill>
                <a:effectLst/>
                <a:latin typeface="Times New Roman" panose="02020603050405020304" pitchFamily="18" charset="0"/>
                <a:ea typeface="Times New Roman" panose="02020603050405020304" pitchFamily="18" charset="0"/>
                <a:cs typeface="Times New Roman" panose="02020603050405020304" pitchFamily="18" charset="0"/>
              </a:rPr>
              <a:t>LifeNet</a:t>
            </a:r>
            <a:r>
              <a:rPr lang="en-US" sz="2400" dirty="0">
                <a:solidFill>
                  <a:srgbClr val="404042"/>
                </a:solidFill>
                <a:effectLst/>
                <a:latin typeface="Times New Roman" panose="02020603050405020304" pitchFamily="18" charset="0"/>
                <a:ea typeface="Times New Roman" panose="02020603050405020304" pitchFamily="18" charset="0"/>
                <a:cs typeface="Times New Roman" panose="02020603050405020304" pitchFamily="18" charset="0"/>
              </a:rPr>
              <a:t>, and PHI Health—</a:t>
            </a:r>
            <a:r>
              <a:rPr lang="en-US" sz="2400" b="1"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further argue that the interim final rule is improper because there was no opportunity for advance public notice and comment.</a:t>
            </a:r>
          </a:p>
          <a:p>
            <a:pPr marR="0"/>
            <a:endParaRPr lang="en-US" sz="1000" dirty="0">
              <a:solidFill>
                <a:srgbClr val="404042"/>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05928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61087-C946-43FA-BFB2-5A054E8B7A89}"/>
              </a:ext>
            </a:extLst>
          </p:cNvPr>
          <p:cNvSpPr>
            <a:spLocks noGrp="1"/>
          </p:cNvSpPr>
          <p:nvPr>
            <p:ph type="title"/>
          </p:nvPr>
        </p:nvSpPr>
        <p:spPr>
          <a:xfrm>
            <a:off x="466818" y="398669"/>
            <a:ext cx="8229600" cy="620760"/>
          </a:xfrm>
        </p:spPr>
        <p:txBody>
          <a:bodyPr/>
          <a:lstStyle/>
          <a:p>
            <a:r>
              <a:rPr lang="en-US" b="1" spc="-10" dirty="0">
                <a:solidFill>
                  <a:schemeClr val="accent6"/>
                </a:solidFill>
                <a:latin typeface="Times New Roman" panose="02020603050405020304" pitchFamily="18" charset="0"/>
                <a:cs typeface="Times New Roman" panose="02020603050405020304" pitchFamily="18" charset="0"/>
              </a:rPr>
              <a:t>No Surprises Act – Recent Developments</a:t>
            </a:r>
            <a:endParaRPr lang="en-US" dirty="0">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622D5FCF-9664-4E54-9361-4700052B93F4}"/>
              </a:ext>
            </a:extLst>
          </p:cNvPr>
          <p:cNvGraphicFramePr>
            <a:graphicFrameLocks noGrp="1"/>
          </p:cNvGraphicFramePr>
          <p:nvPr>
            <p:extLst>
              <p:ext uri="{D42A27DB-BD31-4B8C-83A1-F6EECF244321}">
                <p14:modId xmlns:p14="http://schemas.microsoft.com/office/powerpoint/2010/main" val="547301364"/>
              </p:ext>
            </p:extLst>
          </p:nvPr>
        </p:nvGraphicFramePr>
        <p:xfrm>
          <a:off x="538737" y="1169967"/>
          <a:ext cx="7762782" cy="4905336"/>
        </p:xfrm>
        <a:graphic>
          <a:graphicData uri="http://schemas.openxmlformats.org/drawingml/2006/table">
            <a:tbl>
              <a:tblPr firstRow="1" bandRow="1">
                <a:tableStyleId>{F5AB1C69-6EDB-4FF4-983F-18BD219EF322}</a:tableStyleId>
              </a:tblPr>
              <a:tblGrid>
                <a:gridCol w="7762782">
                  <a:extLst>
                    <a:ext uri="{9D8B030D-6E8A-4147-A177-3AD203B41FA5}">
                      <a16:colId xmlns:a16="http://schemas.microsoft.com/office/drawing/2014/main" val="1135247403"/>
                    </a:ext>
                  </a:extLst>
                </a:gridCol>
              </a:tblGrid>
              <a:tr h="39715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latin typeface="Times New Roman" panose="02020603050405020304" pitchFamily="18" charset="0"/>
                          <a:cs typeface="Times New Roman" panose="02020603050405020304" pitchFamily="18" charset="0"/>
                        </a:rPr>
                        <a:t>New 2022 Final Rule – August 26, 2022 </a:t>
                      </a:r>
                    </a:p>
                  </a:txBody>
                  <a:tcPr marL="68580" marR="68580" marT="34290" marB="34290">
                    <a:solidFill>
                      <a:srgbClr val="0F3B57"/>
                    </a:solidFill>
                  </a:tcPr>
                </a:tc>
                <a:extLst>
                  <a:ext uri="{0D108BD9-81ED-4DB2-BD59-A6C34878D82A}">
                    <a16:rowId xmlns:a16="http://schemas.microsoft.com/office/drawing/2014/main" val="1931296023"/>
                  </a:ext>
                </a:extLst>
              </a:tr>
              <a:tr h="781263">
                <a:tc>
                  <a:txBody>
                    <a:bodyPr/>
                    <a:lstStyle/>
                    <a:p>
                      <a:pPr marL="342900" marR="0" indent="-342900">
                        <a:buFont typeface="Arial" panose="020B0604020202020204" pitchFamily="34" charset="0"/>
                        <a:buChar char="•"/>
                      </a:pPr>
                      <a:r>
                        <a:rPr lang="en-US" sz="2400" b="1"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Very</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narrow</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subject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focuses almost exclusively on the Independent Dispute Resolution (IDR) process, which was first addressed in an</a:t>
                      </a:r>
                      <a:r>
                        <a:rPr lang="en-US" sz="2400"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ea typeface="Times New Roman" panose="02020603050405020304" pitchFamily="18" charset="0"/>
                          <a:cs typeface="Times New Roman" panose="02020603050405020304" pitchFamily="18" charset="0"/>
                        </a:rPr>
                        <a:t>I</a:t>
                      </a:r>
                      <a:r>
                        <a:rPr lang="en-US" sz="2400" u="sng" dirty="0">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nterim </a:t>
                      </a:r>
                      <a:r>
                        <a:rPr lang="en-US" sz="2400" u="sng" dirty="0">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Final Rule</a:t>
                      </a:r>
                      <a:r>
                        <a:rPr lang="en-US" sz="2400"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in fall 2021. </a:t>
                      </a:r>
                    </a:p>
                  </a:txBody>
                  <a:tcPr marL="68580" marR="68580" marT="34290" marB="34290"/>
                </a:tc>
                <a:extLst>
                  <a:ext uri="{0D108BD9-81ED-4DB2-BD59-A6C34878D82A}">
                    <a16:rowId xmlns:a16="http://schemas.microsoft.com/office/drawing/2014/main" val="4087750196"/>
                  </a:ext>
                </a:extLst>
              </a:tr>
              <a:tr h="544517">
                <a:tc>
                  <a:txBody>
                    <a:bodyPr/>
                    <a:lstStyle/>
                    <a:p>
                      <a:pPr marL="342900" marR="0" indent="-342900">
                        <a:buFont typeface="Arial" panose="020B0604020202020204" pitchFamily="34" charset="0"/>
                        <a:buChar char="•"/>
                      </a:pPr>
                      <a:r>
                        <a:rPr lang="en-US" sz="2400" b="1" dirty="0">
                          <a:solidFill>
                            <a:schemeClr val="accent6"/>
                          </a:solidFill>
                          <a:latin typeface="Times New Roman" panose="02020603050405020304" pitchFamily="18" charset="0"/>
                          <a:ea typeface="Times New Roman" panose="02020603050405020304" pitchFamily="18" charset="0"/>
                          <a:cs typeface="Times New Roman" panose="02020603050405020304" pitchFamily="18" charset="0"/>
                        </a:rPr>
                        <a:t>R</a:t>
                      </a:r>
                      <a:r>
                        <a:rPr lang="en-US" sz="2400" b="1"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equires payers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to provide additional information to out-of-network providers about the Qualifying Payment Amount (QPA). </a:t>
                      </a:r>
                    </a:p>
                  </a:txBody>
                  <a:tcPr marL="68580" marR="68580" marT="34290" marB="34290"/>
                </a:tc>
                <a:extLst>
                  <a:ext uri="{0D108BD9-81ED-4DB2-BD59-A6C34878D82A}">
                    <a16:rowId xmlns:a16="http://schemas.microsoft.com/office/drawing/2014/main" val="3309667060"/>
                  </a:ext>
                </a:extLst>
              </a:tr>
              <a:tr h="794303">
                <a:tc>
                  <a:txBody>
                    <a:bodyPr/>
                    <a:lstStyle/>
                    <a:p>
                      <a:pPr marL="285750" marR="0" lvl="0" indent="-285750" algn="l" defTabSz="457200" rtl="0" eaLnBrk="1" fontAlgn="auto" latinLnBrk="0" hangingPunct="1">
                        <a:lnSpc>
                          <a:spcPct val="100000"/>
                        </a:lnSpc>
                        <a:spcBef>
                          <a:spcPts val="0"/>
                        </a:spcBef>
                        <a:spcAft>
                          <a:spcPts val="0"/>
                        </a:spcAft>
                        <a:buClr>
                          <a:schemeClr val="accent6"/>
                        </a:buClr>
                        <a:buSzTx/>
                        <a:buFont typeface="Arial" panose="020B0604020202020204" pitchFamily="34" charset="0"/>
                        <a:buChar char="•"/>
                        <a:tabLst/>
                        <a:defRP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he QPA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defined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as the median of the plan or insurer’s contracted rates for the item or service in that geographic region.</a:t>
                      </a:r>
                    </a:p>
                  </a:txBody>
                  <a:tcPr marL="68580" marR="68580" marT="34290" marB="34290"/>
                </a:tc>
                <a:extLst>
                  <a:ext uri="{0D108BD9-81ED-4DB2-BD59-A6C34878D82A}">
                    <a16:rowId xmlns:a16="http://schemas.microsoft.com/office/drawing/2014/main" val="2298569904"/>
                  </a:ext>
                </a:extLst>
              </a:tr>
              <a:tr h="973416">
                <a:tc>
                  <a:txBody>
                    <a:bodyPr/>
                    <a:lstStyle/>
                    <a:p>
                      <a:pPr marL="342900" marR="0" lvl="0" indent="-342900" algn="l" defTabSz="457200" rtl="0" eaLnBrk="1" fontAlgn="auto" latinLnBrk="0" hangingPunct="1">
                        <a:lnSpc>
                          <a:spcPct val="100000"/>
                        </a:lnSpc>
                        <a:spcBef>
                          <a:spcPts val="0"/>
                        </a:spcBef>
                        <a:spcAft>
                          <a:spcPts val="0"/>
                        </a:spcAft>
                        <a:buClr>
                          <a:schemeClr val="accent6"/>
                        </a:buClr>
                        <a:buSzTx/>
                        <a:buFont typeface="Arial" panose="020B0604020202020204" pitchFamily="34" charset="0"/>
                        <a:buChar char="•"/>
                        <a:tabLst/>
                        <a:defRP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Final Rule goes into effect 60 days after publication in the Federal Register (October 25, 2022). </a:t>
                      </a:r>
                      <a:endParaRPr lang="en-US" sz="2400" dirty="0"/>
                    </a:p>
                  </a:txBody>
                  <a:tcPr marL="68580" marR="68580" marT="34290" marB="34290"/>
                </a:tc>
                <a:extLst>
                  <a:ext uri="{0D108BD9-81ED-4DB2-BD59-A6C34878D82A}">
                    <a16:rowId xmlns:a16="http://schemas.microsoft.com/office/drawing/2014/main" val="1252460425"/>
                  </a:ext>
                </a:extLst>
              </a:tr>
            </a:tbl>
          </a:graphicData>
        </a:graphic>
      </p:graphicFrame>
    </p:spTree>
    <p:extLst>
      <p:ext uri="{BB962C8B-B14F-4D97-AF65-F5344CB8AC3E}">
        <p14:creationId xmlns:p14="http://schemas.microsoft.com/office/powerpoint/2010/main" val="2999308110"/>
      </p:ext>
    </p:extLst>
  </p:cSld>
  <p:clrMapOvr>
    <a:masterClrMapping/>
  </p:clrMapOvr>
  <p:transition spd="med">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BA254381-039D-DA51-B80D-2EAE48934901}"/>
              </a:ext>
            </a:extLst>
          </p:cNvPr>
          <p:cNvSpPr txBox="1">
            <a:spLocks/>
          </p:cNvSpPr>
          <p:nvPr/>
        </p:nvSpPr>
        <p:spPr>
          <a:xfrm>
            <a:off x="439827" y="508934"/>
            <a:ext cx="8519641" cy="443711"/>
          </a:xfrm>
          <a:prstGeom prst="rect">
            <a:avLst/>
          </a:prstGeom>
        </p:spPr>
        <p:txBody>
          <a:bodyPr vert="horz" wrap="square" lIns="0" tIns="12700" rIns="0" bIns="0" rtlCol="0" anchor="t">
            <a:spAutoFit/>
          </a:bodyPr>
          <a:lstStyle>
            <a:lvl1pPr algn="l" defTabSz="457200" rtl="0" eaLnBrk="1" latinLnBrk="0" hangingPunct="1">
              <a:spcBef>
                <a:spcPct val="0"/>
              </a:spcBef>
              <a:buNone/>
              <a:defRPr sz="2800" kern="1200">
                <a:solidFill>
                  <a:srgbClr val="0F3B57"/>
                </a:solidFill>
                <a:latin typeface="+mj-lt"/>
                <a:ea typeface="+mj-ea"/>
                <a:cs typeface="+mj-cs"/>
              </a:defRPr>
            </a:lvl1pPr>
          </a:lstStyle>
          <a:p>
            <a:pPr marL="12700">
              <a:spcBef>
                <a:spcPts val="100"/>
              </a:spcBef>
            </a:pPr>
            <a:r>
              <a:rPr lang="en-US" b="1" spc="-10" dirty="0">
                <a:solidFill>
                  <a:schemeClr val="accent6"/>
                </a:solidFill>
                <a:latin typeface="Times New Roman" panose="02020603050405020304" pitchFamily="18" charset="0"/>
                <a:cs typeface="Times New Roman" panose="02020603050405020304" pitchFamily="18" charset="0"/>
              </a:rPr>
              <a:t>No Surprises Act – Recent Developments</a:t>
            </a:r>
          </a:p>
        </p:txBody>
      </p:sp>
      <p:sp>
        <p:nvSpPr>
          <p:cNvPr id="6" name="TextBox 5">
            <a:extLst>
              <a:ext uri="{FF2B5EF4-FFF2-40B4-BE49-F238E27FC236}">
                <a16:creationId xmlns:a16="http://schemas.microsoft.com/office/drawing/2014/main" id="{E7540831-4A7C-4F19-BE2F-6E526B514C1F}"/>
              </a:ext>
            </a:extLst>
          </p:cNvPr>
          <p:cNvSpPr txBox="1"/>
          <p:nvPr/>
        </p:nvSpPr>
        <p:spPr>
          <a:xfrm>
            <a:off x="439827" y="1166842"/>
            <a:ext cx="6536326" cy="4678204"/>
          </a:xfrm>
          <a:prstGeom prst="rect">
            <a:avLst/>
          </a:prstGeom>
          <a:noFill/>
        </p:spPr>
        <p:txBody>
          <a:bodyPr wrap="square">
            <a:spAutoFit/>
          </a:bodyPr>
          <a:lstStyle/>
          <a:p>
            <a:pPr marL="342900" marR="0" indent="-342900">
              <a:buFont typeface="Arial" panose="020B0604020202020204" pitchFamily="34" charset="0"/>
              <a:buChar char="•"/>
            </a:pPr>
            <a:r>
              <a:rPr lang="en-US" sz="2400" dirty="0">
                <a:solidFill>
                  <a:srgbClr val="404042"/>
                </a:solidFill>
                <a:effectLst/>
                <a:latin typeface="Times New Roman" panose="02020603050405020304" pitchFamily="18" charset="0"/>
                <a:ea typeface="Times New Roman" panose="02020603050405020304" pitchFamily="18" charset="0"/>
                <a:cs typeface="Times New Roman" panose="02020603050405020304" pitchFamily="18" charset="0"/>
              </a:rPr>
              <a:t>The 2022 “new” Final Rule’s most significant change is elimination of the </a:t>
            </a:r>
            <a:r>
              <a:rPr lang="en-US" sz="2400" b="1"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“rebuttable presumption” in favor of the QPA.</a:t>
            </a:r>
          </a:p>
          <a:p>
            <a:pPr marR="0"/>
            <a:endParaRPr lang="en-US" sz="1000" u="sng"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buFont typeface="Arial" panose="020B0604020202020204" pitchFamily="34" charset="0"/>
              <a:buChar char="•"/>
            </a:pPr>
            <a:r>
              <a:rPr lang="en-US" sz="2400" dirty="0">
                <a:solidFill>
                  <a:srgbClr val="404042"/>
                </a:solidFill>
                <a:latin typeface="Times New Roman" panose="02020603050405020304" pitchFamily="18" charset="0"/>
                <a:ea typeface="Times New Roman" panose="02020603050405020304" pitchFamily="18" charset="0"/>
                <a:cs typeface="Times New Roman" panose="02020603050405020304" pitchFamily="18" charset="0"/>
              </a:rPr>
              <a:t>U</a:t>
            </a:r>
            <a:r>
              <a:rPr lang="en-US" sz="2400" dirty="0">
                <a:solidFill>
                  <a:srgbClr val="404042"/>
                </a:solidFill>
                <a:effectLst/>
                <a:latin typeface="Times New Roman" panose="02020603050405020304" pitchFamily="18" charset="0"/>
                <a:ea typeface="Times New Roman" panose="02020603050405020304" pitchFamily="18" charset="0"/>
                <a:cs typeface="Times New Roman" panose="02020603050405020304" pitchFamily="18" charset="0"/>
              </a:rPr>
              <a:t>nder the most recent interim Final Rule in 2021, IDR entities were directed to </a:t>
            </a:r>
            <a:r>
              <a:rPr lang="en-US" sz="2400" b="1"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select the offer closest to the QPA </a:t>
            </a:r>
          </a:p>
          <a:p>
            <a:pPr marR="0"/>
            <a:endParaRPr lang="en-US" sz="2400" b="1" i="1" dirty="0">
              <a:solidFill>
                <a:schemeClr val="accent6"/>
              </a:solidFill>
              <a:latin typeface="Times New Roman" panose="02020603050405020304" pitchFamily="18" charset="0"/>
              <a:ea typeface="Times New Roman" panose="02020603050405020304" pitchFamily="18" charset="0"/>
              <a:cs typeface="Times New Roman" panose="02020603050405020304" pitchFamily="18" charset="0"/>
            </a:endParaRPr>
          </a:p>
          <a:p>
            <a:pPr marR="0"/>
            <a:r>
              <a:rPr lang="en-US" sz="2400" b="1" i="1"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unless</a:t>
            </a:r>
            <a:r>
              <a:rPr lang="en-US" sz="2400" b="1"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the parties submitted credible 			information about additional 					circumstances that clearly demonstrated </a:t>
            </a:r>
          </a:p>
          <a:p>
            <a:pPr marR="0"/>
            <a:r>
              <a:rPr lang="en-US" sz="2400" b="1" dirty="0">
                <a:solidFill>
                  <a:schemeClr val="accent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that the QPA is materially different from </a:t>
            </a:r>
          </a:p>
          <a:p>
            <a:pPr marR="0"/>
            <a:r>
              <a:rPr lang="en-US" sz="2400" b="1" dirty="0">
                <a:solidFill>
                  <a:schemeClr val="accent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the appropriate out-of-network rate.</a:t>
            </a:r>
          </a:p>
        </p:txBody>
      </p:sp>
      <p:sp>
        <p:nvSpPr>
          <p:cNvPr id="3" name="Star: 5 Points 2">
            <a:extLst>
              <a:ext uri="{FF2B5EF4-FFF2-40B4-BE49-F238E27FC236}">
                <a16:creationId xmlns:a16="http://schemas.microsoft.com/office/drawing/2014/main" id="{B3EA1D00-1B04-41F2-8F0E-663337A15DDD}"/>
              </a:ext>
            </a:extLst>
          </p:cNvPr>
          <p:cNvSpPr/>
          <p:nvPr/>
        </p:nvSpPr>
        <p:spPr>
          <a:xfrm>
            <a:off x="6832315" y="3505944"/>
            <a:ext cx="914400" cy="9144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75576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BA254381-039D-DA51-B80D-2EAE48934901}"/>
              </a:ext>
            </a:extLst>
          </p:cNvPr>
          <p:cNvSpPr txBox="1">
            <a:spLocks/>
          </p:cNvSpPr>
          <p:nvPr/>
        </p:nvSpPr>
        <p:spPr>
          <a:xfrm>
            <a:off x="439827" y="508934"/>
            <a:ext cx="8519641" cy="443711"/>
          </a:xfrm>
          <a:prstGeom prst="rect">
            <a:avLst/>
          </a:prstGeom>
        </p:spPr>
        <p:txBody>
          <a:bodyPr vert="horz" wrap="square" lIns="0" tIns="12700" rIns="0" bIns="0" rtlCol="0" anchor="t">
            <a:spAutoFit/>
          </a:bodyPr>
          <a:lstStyle>
            <a:lvl1pPr algn="l" defTabSz="457200" rtl="0" eaLnBrk="1" latinLnBrk="0" hangingPunct="1">
              <a:spcBef>
                <a:spcPct val="0"/>
              </a:spcBef>
              <a:buNone/>
              <a:defRPr sz="2800" kern="1200">
                <a:solidFill>
                  <a:srgbClr val="0F3B57"/>
                </a:solidFill>
                <a:latin typeface="+mj-lt"/>
                <a:ea typeface="+mj-ea"/>
                <a:cs typeface="+mj-cs"/>
              </a:defRPr>
            </a:lvl1pPr>
          </a:lstStyle>
          <a:p>
            <a:pPr marL="12700">
              <a:spcBef>
                <a:spcPts val="100"/>
              </a:spcBef>
            </a:pPr>
            <a:r>
              <a:rPr lang="en-US" b="1" spc="-10" dirty="0">
                <a:solidFill>
                  <a:schemeClr val="accent6"/>
                </a:solidFill>
                <a:latin typeface="Times New Roman" panose="02020603050405020304" pitchFamily="18" charset="0"/>
                <a:cs typeface="Times New Roman" panose="02020603050405020304" pitchFamily="18" charset="0"/>
              </a:rPr>
              <a:t>NSA – Recent Developments</a:t>
            </a:r>
          </a:p>
        </p:txBody>
      </p:sp>
      <p:sp>
        <p:nvSpPr>
          <p:cNvPr id="6" name="TextBox 5">
            <a:extLst>
              <a:ext uri="{FF2B5EF4-FFF2-40B4-BE49-F238E27FC236}">
                <a16:creationId xmlns:a16="http://schemas.microsoft.com/office/drawing/2014/main" id="{D82B72BD-346D-4CA2-854F-BF9BE3D4123E}"/>
              </a:ext>
            </a:extLst>
          </p:cNvPr>
          <p:cNvSpPr txBox="1"/>
          <p:nvPr/>
        </p:nvSpPr>
        <p:spPr>
          <a:xfrm>
            <a:off x="439827" y="1086087"/>
            <a:ext cx="7471274" cy="5355312"/>
          </a:xfrm>
          <a:prstGeom prst="rect">
            <a:avLst/>
          </a:prstGeom>
          <a:noFill/>
        </p:spPr>
        <p:txBody>
          <a:bodyPr wrap="square">
            <a:spAutoFit/>
          </a:bodyPr>
          <a:lstStyle/>
          <a:p>
            <a:pPr marL="342900" marR="0" indent="-342900">
              <a:buFont typeface="Arial" panose="020B0604020202020204" pitchFamily="34" charset="0"/>
              <a:buChar char="•"/>
            </a:pPr>
            <a:r>
              <a:rPr lang="en-US" sz="2400" dirty="0">
                <a:solidFill>
                  <a:srgbClr val="404042"/>
                </a:solidFill>
                <a:effectLst/>
                <a:latin typeface="Times New Roman" panose="02020603050405020304" pitchFamily="18" charset="0"/>
                <a:ea typeface="Times New Roman" panose="02020603050405020304" pitchFamily="18" charset="0"/>
                <a:cs typeface="Times New Roman" panose="02020603050405020304" pitchFamily="18" charset="0"/>
              </a:rPr>
              <a:t>The 2022 Final Rule, in contrast, </a:t>
            </a:r>
            <a:r>
              <a:rPr lang="en-US" sz="2400" b="1"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does not dictate which offer the IDR entity should select. </a:t>
            </a:r>
          </a:p>
          <a:p>
            <a:pPr marR="0"/>
            <a:endParaRPr lang="en-US" sz="1000" dirty="0">
              <a:solidFill>
                <a:srgbClr val="40404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buFont typeface="Arial" panose="020B0604020202020204" pitchFamily="34" charset="0"/>
              <a:buChar char="•"/>
            </a:pPr>
            <a:r>
              <a:rPr lang="en-US" sz="2400" dirty="0">
                <a:solidFill>
                  <a:srgbClr val="404042"/>
                </a:solidFill>
                <a:effectLst/>
                <a:latin typeface="Times New Roman" panose="02020603050405020304" pitchFamily="18" charset="0"/>
                <a:ea typeface="Times New Roman" panose="02020603050405020304" pitchFamily="18" charset="0"/>
                <a:cs typeface="Times New Roman" panose="02020603050405020304" pitchFamily="18" charset="0"/>
              </a:rPr>
              <a:t>It instead </a:t>
            </a:r>
            <a:r>
              <a:rPr lang="en-US" sz="2400" b="1"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focuses on the process that IDR entities should use when choosing between two competing offers.</a:t>
            </a:r>
          </a:p>
          <a:p>
            <a:pPr marR="0"/>
            <a:endParaRPr lang="en-US" sz="1000" b="1"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buFont typeface="Arial" panose="020B0604020202020204" pitchFamily="34" charset="0"/>
              <a:buChar char="•"/>
            </a:pPr>
            <a:r>
              <a:rPr lang="en-US" sz="2400" dirty="0">
                <a:solidFill>
                  <a:srgbClr val="404042"/>
                </a:solidFill>
                <a:effectLst/>
                <a:latin typeface="Times New Roman" panose="02020603050405020304" pitchFamily="18" charset="0"/>
                <a:ea typeface="Times New Roman" panose="02020603050405020304" pitchFamily="18" charset="0"/>
                <a:cs typeface="Times New Roman" panose="02020603050405020304" pitchFamily="18" charset="0"/>
              </a:rPr>
              <a:t>In particular, the Final Rule </a:t>
            </a:r>
            <a:r>
              <a:rPr lang="en-US" sz="2400" b="1"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directs IDR entities to select the offer that best represents the value of the item or service under dispute. </a:t>
            </a:r>
          </a:p>
          <a:p>
            <a:pPr marR="0"/>
            <a:endParaRPr lang="en-US" sz="1000" b="1"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buFont typeface="Arial" panose="020B0604020202020204" pitchFamily="34" charset="0"/>
              <a:buChar char="•"/>
            </a:pPr>
            <a:r>
              <a:rPr lang="en-US" sz="2400" dirty="0">
                <a:solidFill>
                  <a:srgbClr val="404042"/>
                </a:solidFill>
                <a:effectLst/>
                <a:latin typeface="Times New Roman" panose="02020603050405020304" pitchFamily="18" charset="0"/>
                <a:ea typeface="Times New Roman" panose="02020603050405020304" pitchFamily="18" charset="0"/>
                <a:cs typeface="Times New Roman" panose="02020603050405020304" pitchFamily="18" charset="0"/>
              </a:rPr>
              <a:t>In determining which offer best represents this value, </a:t>
            </a:r>
            <a:r>
              <a:rPr lang="en-US" sz="2400" b="1"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IDR entities must consider the QPA and then consider all additional information submitted by a party (or requested by the IDR entity), subject to certain limitations. </a:t>
            </a:r>
          </a:p>
        </p:txBody>
      </p:sp>
      <p:sp>
        <p:nvSpPr>
          <p:cNvPr id="2" name="Star: 5 Points 1">
            <a:extLst>
              <a:ext uri="{FF2B5EF4-FFF2-40B4-BE49-F238E27FC236}">
                <a16:creationId xmlns:a16="http://schemas.microsoft.com/office/drawing/2014/main" id="{3C123E0C-E5FA-41AA-9B00-BF6A9D76A659}"/>
              </a:ext>
            </a:extLst>
          </p:cNvPr>
          <p:cNvSpPr/>
          <p:nvPr/>
        </p:nvSpPr>
        <p:spPr>
          <a:xfrm>
            <a:off x="7274103" y="1263721"/>
            <a:ext cx="914400" cy="9144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05910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BA254381-039D-DA51-B80D-2EAE48934901}"/>
              </a:ext>
            </a:extLst>
          </p:cNvPr>
          <p:cNvSpPr txBox="1">
            <a:spLocks/>
          </p:cNvSpPr>
          <p:nvPr/>
        </p:nvSpPr>
        <p:spPr>
          <a:xfrm>
            <a:off x="511746" y="457563"/>
            <a:ext cx="8519641" cy="443711"/>
          </a:xfrm>
          <a:prstGeom prst="rect">
            <a:avLst/>
          </a:prstGeom>
        </p:spPr>
        <p:txBody>
          <a:bodyPr vert="horz" wrap="square" lIns="0" tIns="12700" rIns="0" bIns="0" rtlCol="0" anchor="t">
            <a:spAutoFit/>
          </a:bodyPr>
          <a:lstStyle>
            <a:lvl1pPr algn="l" defTabSz="457200" rtl="0" eaLnBrk="1" latinLnBrk="0" hangingPunct="1">
              <a:spcBef>
                <a:spcPct val="0"/>
              </a:spcBef>
              <a:buNone/>
              <a:defRPr sz="2800" kern="1200">
                <a:solidFill>
                  <a:srgbClr val="0F3B57"/>
                </a:solidFill>
                <a:latin typeface="+mj-lt"/>
                <a:ea typeface="+mj-ea"/>
                <a:cs typeface="+mj-cs"/>
              </a:defRPr>
            </a:lvl1pPr>
          </a:lstStyle>
          <a:p>
            <a:pPr marL="12700">
              <a:spcBef>
                <a:spcPts val="100"/>
              </a:spcBef>
            </a:pPr>
            <a:r>
              <a:rPr lang="en-US" b="1" spc="-10" dirty="0">
                <a:solidFill>
                  <a:schemeClr val="accent6"/>
                </a:solidFill>
                <a:latin typeface="Times New Roman" panose="02020603050405020304" pitchFamily="18" charset="0"/>
                <a:cs typeface="Times New Roman" panose="02020603050405020304" pitchFamily="18" charset="0"/>
              </a:rPr>
              <a:t>No Surprises Act – Recent Developments</a:t>
            </a:r>
          </a:p>
        </p:txBody>
      </p:sp>
      <p:sp>
        <p:nvSpPr>
          <p:cNvPr id="6" name="TextBox 5">
            <a:extLst>
              <a:ext uri="{FF2B5EF4-FFF2-40B4-BE49-F238E27FC236}">
                <a16:creationId xmlns:a16="http://schemas.microsoft.com/office/drawing/2014/main" id="{D82B72BD-346D-4CA2-854F-BF9BE3D4123E}"/>
              </a:ext>
            </a:extLst>
          </p:cNvPr>
          <p:cNvSpPr txBox="1"/>
          <p:nvPr/>
        </p:nvSpPr>
        <p:spPr>
          <a:xfrm>
            <a:off x="439827" y="1271021"/>
            <a:ext cx="7748676" cy="5262979"/>
          </a:xfrm>
          <a:prstGeom prst="rect">
            <a:avLst/>
          </a:prstGeom>
          <a:noFill/>
        </p:spPr>
        <p:txBody>
          <a:bodyPr wrap="square">
            <a:spAutoFit/>
          </a:bodyPr>
          <a:lstStyle/>
          <a:p>
            <a:pPr marL="342900" marR="0" indent="-342900">
              <a:buFont typeface="Arial" panose="020B0604020202020204" pitchFamily="34" charset="0"/>
              <a:buChar char="•"/>
            </a:pPr>
            <a:r>
              <a:rPr lang="en-US" sz="2400" dirty="0">
                <a:solidFill>
                  <a:srgbClr val="404042"/>
                </a:solidFill>
                <a:effectLst/>
                <a:latin typeface="Times New Roman" panose="02020603050405020304" pitchFamily="18" charset="0"/>
                <a:ea typeface="Times New Roman" panose="02020603050405020304" pitchFamily="18" charset="0"/>
                <a:cs typeface="Times New Roman" panose="02020603050405020304" pitchFamily="18" charset="0"/>
              </a:rPr>
              <a:t>Importantly, the additional information </a:t>
            </a:r>
            <a:r>
              <a:rPr lang="en-US" sz="2400" dirty="0">
                <a:solidFill>
                  <a:srgbClr val="404042"/>
                </a:solidFill>
                <a:latin typeface="Times New Roman" panose="02020603050405020304" pitchFamily="18" charset="0"/>
                <a:ea typeface="Times New Roman" panose="02020603050405020304" pitchFamily="18" charset="0"/>
                <a:cs typeface="Times New Roman" panose="02020603050405020304" pitchFamily="18" charset="0"/>
              </a:rPr>
              <a:t>from either competing party </a:t>
            </a:r>
            <a:r>
              <a:rPr lang="en-US" sz="2400" dirty="0">
                <a:solidFill>
                  <a:srgbClr val="404042"/>
                </a:solidFill>
                <a:effectLst/>
                <a:latin typeface="Times New Roman" panose="02020603050405020304" pitchFamily="18" charset="0"/>
                <a:ea typeface="Times New Roman" panose="02020603050405020304" pitchFamily="18" charset="0"/>
                <a:cs typeface="Times New Roman" panose="02020603050405020304" pitchFamily="18" charset="0"/>
              </a:rPr>
              <a:t>must be:</a:t>
            </a:r>
          </a:p>
          <a:p>
            <a:pPr marL="1257300" lvl="2" indent="-342900">
              <a:buFont typeface="Arial" panose="020B0604020202020204" pitchFamily="34" charset="0"/>
              <a:buChar char="•"/>
            </a:pPr>
            <a:r>
              <a:rPr lang="en-US" sz="2400" dirty="0">
                <a:solidFill>
                  <a:srgbClr val="404042"/>
                </a:solidFill>
                <a:effectLst/>
                <a:latin typeface="Times New Roman" panose="02020603050405020304" pitchFamily="18" charset="0"/>
                <a:ea typeface="Times New Roman" panose="02020603050405020304" pitchFamily="18" charset="0"/>
                <a:cs typeface="Times New Roman" panose="02020603050405020304" pitchFamily="18" charset="0"/>
              </a:rPr>
              <a:t>related to a party’s offer, </a:t>
            </a:r>
          </a:p>
          <a:p>
            <a:pPr marL="1257300" lvl="2" indent="-342900">
              <a:buFont typeface="Arial" panose="020B0604020202020204" pitchFamily="34" charset="0"/>
              <a:buChar char="•"/>
            </a:pPr>
            <a:r>
              <a:rPr lang="en-US" sz="2400" dirty="0">
                <a:solidFill>
                  <a:srgbClr val="404042"/>
                </a:solidFill>
                <a:effectLst/>
                <a:latin typeface="Times New Roman" panose="02020603050405020304" pitchFamily="18" charset="0"/>
                <a:ea typeface="Times New Roman" panose="02020603050405020304" pitchFamily="18" charset="0"/>
                <a:cs typeface="Times New Roman" panose="02020603050405020304" pitchFamily="18" charset="0"/>
              </a:rPr>
              <a:t>deemed credible by the IDR entity, and </a:t>
            </a:r>
          </a:p>
          <a:p>
            <a:pPr marL="1257300" lvl="2" indent="-342900">
              <a:buFont typeface="Arial" panose="020B0604020202020204" pitchFamily="34" charset="0"/>
              <a:buChar char="•"/>
            </a:pPr>
            <a:r>
              <a:rPr lang="en-US" sz="2400" dirty="0">
                <a:solidFill>
                  <a:srgbClr val="404042"/>
                </a:solidFill>
                <a:effectLst/>
                <a:latin typeface="Times New Roman" panose="02020603050405020304" pitchFamily="18" charset="0"/>
                <a:ea typeface="Times New Roman" panose="02020603050405020304" pitchFamily="18" charset="0"/>
                <a:cs typeface="Times New Roman" panose="02020603050405020304" pitchFamily="18" charset="0"/>
              </a:rPr>
              <a:t>not already accounted for in other information that is already before the IDR entity.</a:t>
            </a:r>
            <a:endParaRPr lang="en-US" sz="2400" dirty="0">
              <a:solidFill>
                <a:srgbClr val="404042"/>
              </a:solidFill>
              <a:latin typeface="Times New Roman" panose="02020603050405020304" pitchFamily="18" charset="0"/>
              <a:ea typeface="Times New Roman" panose="02020603050405020304" pitchFamily="18" charset="0"/>
              <a:cs typeface="Times New Roman" panose="02020603050405020304" pitchFamily="18" charset="0"/>
            </a:endParaRPr>
          </a:p>
          <a:p>
            <a:pPr lvl="2"/>
            <a:endParaRPr lang="en-US" sz="2400" dirty="0">
              <a:solidFill>
                <a:srgbClr val="40404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2"/>
            <a:endParaRPr lang="en-US" sz="2400" dirty="0">
              <a:solidFill>
                <a:srgbClr val="404042"/>
              </a:solidFill>
              <a:latin typeface="Times New Roman" panose="02020603050405020304" pitchFamily="18" charset="0"/>
              <a:ea typeface="Times New Roman" panose="02020603050405020304" pitchFamily="18" charset="0"/>
              <a:cs typeface="Times New Roman" panose="02020603050405020304" pitchFamily="18" charset="0"/>
            </a:endParaRPr>
          </a:p>
          <a:p>
            <a:pPr lvl="2"/>
            <a:endParaRPr lang="en-US" sz="2400" dirty="0">
              <a:solidFill>
                <a:srgbClr val="40404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2"/>
            <a:endParaRPr lang="en-US" sz="2400" dirty="0">
              <a:solidFill>
                <a:srgbClr val="404042"/>
              </a:solidFill>
              <a:latin typeface="Times New Roman" panose="02020603050405020304" pitchFamily="18" charset="0"/>
              <a:ea typeface="Times New Roman" panose="02020603050405020304" pitchFamily="18" charset="0"/>
              <a:cs typeface="Times New Roman" panose="02020603050405020304" pitchFamily="18" charset="0"/>
            </a:endParaRPr>
          </a:p>
          <a:p>
            <a:pPr lvl="2"/>
            <a:r>
              <a:rPr lang="en-US" sz="2400" dirty="0">
                <a:latin typeface="Times New Roman" panose="02020603050405020304" pitchFamily="18" charset="0"/>
                <a:ea typeface="Times New Roman" panose="02020603050405020304" pitchFamily="18" charset="0"/>
                <a:cs typeface="Times New Roman" panose="02020603050405020304" pitchFamily="18" charset="0"/>
              </a:rPr>
              <a:t>Note: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remaining parts of the Interim Final Rules will be addressed in a future Final Rule after consideration of stakeholder comments.”</a:t>
            </a:r>
          </a:p>
          <a:p>
            <a:pPr lvl="2"/>
            <a:endParaRPr lang="en-US" sz="2400" dirty="0">
              <a:solidFill>
                <a:srgbClr val="404042"/>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29501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BA254381-039D-DA51-B80D-2EAE48934901}"/>
              </a:ext>
            </a:extLst>
          </p:cNvPr>
          <p:cNvSpPr txBox="1">
            <a:spLocks/>
          </p:cNvSpPr>
          <p:nvPr/>
        </p:nvSpPr>
        <p:spPr>
          <a:xfrm>
            <a:off x="511746" y="457563"/>
            <a:ext cx="8519641" cy="443711"/>
          </a:xfrm>
          <a:prstGeom prst="rect">
            <a:avLst/>
          </a:prstGeom>
        </p:spPr>
        <p:txBody>
          <a:bodyPr vert="horz" wrap="square" lIns="0" tIns="12700" rIns="0" bIns="0" rtlCol="0" anchor="t">
            <a:spAutoFit/>
          </a:bodyPr>
          <a:lstStyle>
            <a:lvl1pPr algn="l" defTabSz="457200" rtl="0" eaLnBrk="1" latinLnBrk="0" hangingPunct="1">
              <a:spcBef>
                <a:spcPct val="0"/>
              </a:spcBef>
              <a:buNone/>
              <a:defRPr sz="2800" kern="1200">
                <a:solidFill>
                  <a:srgbClr val="0F3B57"/>
                </a:solidFill>
                <a:latin typeface="+mj-lt"/>
                <a:ea typeface="+mj-ea"/>
                <a:cs typeface="+mj-cs"/>
              </a:defRPr>
            </a:lvl1pPr>
          </a:lstStyle>
          <a:p>
            <a:pPr marL="12700">
              <a:spcBef>
                <a:spcPts val="100"/>
              </a:spcBef>
            </a:pPr>
            <a:r>
              <a:rPr lang="en-US" b="1" spc="-10" dirty="0">
                <a:solidFill>
                  <a:schemeClr val="accent6"/>
                </a:solidFill>
                <a:latin typeface="Times New Roman" panose="02020603050405020304" pitchFamily="18" charset="0"/>
                <a:cs typeface="Times New Roman" panose="02020603050405020304" pitchFamily="18" charset="0"/>
              </a:rPr>
              <a:t>No Surprises Act – Recent Developments</a:t>
            </a:r>
          </a:p>
        </p:txBody>
      </p:sp>
      <p:sp>
        <p:nvSpPr>
          <p:cNvPr id="6" name="TextBox 5">
            <a:extLst>
              <a:ext uri="{FF2B5EF4-FFF2-40B4-BE49-F238E27FC236}">
                <a16:creationId xmlns:a16="http://schemas.microsoft.com/office/drawing/2014/main" id="{D82B72BD-346D-4CA2-854F-BF9BE3D4123E}"/>
              </a:ext>
            </a:extLst>
          </p:cNvPr>
          <p:cNvSpPr txBox="1"/>
          <p:nvPr/>
        </p:nvSpPr>
        <p:spPr>
          <a:xfrm>
            <a:off x="439827" y="1271021"/>
            <a:ext cx="7748676" cy="5139869"/>
          </a:xfrm>
          <a:prstGeom prst="rect">
            <a:avLst/>
          </a:prstGeom>
          <a:noFill/>
        </p:spPr>
        <p:txBody>
          <a:bodyPr wrap="square">
            <a:spAutoFit/>
          </a:bodyPr>
          <a:lstStyle/>
          <a:p>
            <a:pPr marL="342900" marR="0" indent="-342900">
              <a:buFont typeface="Arial" panose="020B0604020202020204" pitchFamily="34" charset="0"/>
              <a:buChar char="•"/>
            </a:pPr>
            <a:r>
              <a:rPr lang="en-US" sz="2200" dirty="0">
                <a:solidFill>
                  <a:srgbClr val="404042"/>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2200" dirty="0">
                <a:solidFill>
                  <a:srgbClr val="404042"/>
                </a:solidFill>
                <a:effectLst/>
                <a:latin typeface="Times New Roman" panose="02020603050405020304" pitchFamily="18" charset="0"/>
                <a:ea typeface="Times New Roman" panose="02020603050405020304" pitchFamily="18" charset="0"/>
                <a:cs typeface="Times New Roman" panose="02020603050405020304" pitchFamily="18" charset="0"/>
              </a:rPr>
              <a:t>here has only been one court decision so far. </a:t>
            </a:r>
          </a:p>
          <a:p>
            <a:pPr marR="0"/>
            <a:endParaRPr lang="en-US" sz="1000" dirty="0">
              <a:solidFill>
                <a:srgbClr val="40404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buFont typeface="Arial" panose="020B0604020202020204" pitchFamily="34" charset="0"/>
              <a:buChar char="•"/>
            </a:pPr>
            <a:r>
              <a:rPr lang="en-US" sz="2200" dirty="0">
                <a:solidFill>
                  <a:srgbClr val="404042"/>
                </a:solidFill>
                <a:effectLst/>
                <a:latin typeface="Times New Roman" panose="02020603050405020304" pitchFamily="18" charset="0"/>
                <a:ea typeface="Times New Roman" panose="02020603050405020304" pitchFamily="18" charset="0"/>
                <a:cs typeface="Times New Roman" panose="02020603050405020304" pitchFamily="18" charset="0"/>
              </a:rPr>
              <a:t>In February 2022, Judge </a:t>
            </a:r>
            <a:r>
              <a:rPr lang="en-US" sz="2200" dirty="0" err="1">
                <a:solidFill>
                  <a:srgbClr val="404042"/>
                </a:solidFill>
                <a:effectLst/>
                <a:latin typeface="Times New Roman" panose="02020603050405020304" pitchFamily="18" charset="0"/>
                <a:ea typeface="Times New Roman" panose="02020603050405020304" pitchFamily="18" charset="0"/>
                <a:cs typeface="Times New Roman" panose="02020603050405020304" pitchFamily="18" charset="0"/>
              </a:rPr>
              <a:t>Kernodle</a:t>
            </a:r>
            <a:r>
              <a:rPr lang="en-US" sz="2200" dirty="0">
                <a:solidFill>
                  <a:srgbClr val="404042"/>
                </a:solidFill>
                <a:effectLst/>
                <a:latin typeface="Times New Roman" panose="02020603050405020304" pitchFamily="18" charset="0"/>
                <a:ea typeface="Times New Roman" panose="02020603050405020304" pitchFamily="18" charset="0"/>
                <a:cs typeface="Times New Roman" panose="02020603050405020304" pitchFamily="18" charset="0"/>
              </a:rPr>
              <a:t> in the TMA challenge invalidated parts of the IDR rule, vacating provisions related to the rebuttable presumption in favor of the QPA. </a:t>
            </a:r>
          </a:p>
          <a:p>
            <a:pPr marR="0"/>
            <a:endParaRPr lang="en-US" sz="1000" dirty="0">
              <a:solidFill>
                <a:srgbClr val="40404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200" dirty="0">
                <a:solidFill>
                  <a:srgbClr val="404042"/>
                </a:solidFill>
                <a:effectLst/>
                <a:latin typeface="Times New Roman" panose="02020603050405020304" pitchFamily="18" charset="0"/>
                <a:ea typeface="Times New Roman" panose="02020603050405020304" pitchFamily="18" charset="0"/>
                <a:cs typeface="Times New Roman" panose="02020603050405020304" pitchFamily="18" charset="0"/>
              </a:rPr>
              <a:t>He held that the plaintiffs </a:t>
            </a:r>
            <a:r>
              <a:rPr lang="en-US" sz="2200" b="1"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had standing to challenge the rule, that the rule is inconsistent with the NSA, that the federal agencies should not have bypassed notice and comment procedures, and that the challenged provisions should be vacated and remanded to the agencies for revisions. </a:t>
            </a:r>
          </a:p>
          <a:p>
            <a:endParaRPr lang="en-US" sz="1000" b="1"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buFont typeface="Arial" panose="020B0604020202020204" pitchFamily="34" charset="0"/>
              <a:buChar char="•"/>
            </a:pPr>
            <a:r>
              <a:rPr lang="en-US" sz="2200" dirty="0">
                <a:solidFill>
                  <a:srgbClr val="404042"/>
                </a:solidFill>
                <a:effectLst/>
                <a:latin typeface="Times New Roman" panose="02020603050405020304" pitchFamily="18" charset="0"/>
                <a:ea typeface="Times New Roman" panose="02020603050405020304" pitchFamily="18" charset="0"/>
                <a:cs typeface="Times New Roman" panose="02020603050405020304" pitchFamily="18" charset="0"/>
              </a:rPr>
              <a:t>Judge </a:t>
            </a:r>
            <a:r>
              <a:rPr lang="en-US" sz="2200" dirty="0" err="1">
                <a:solidFill>
                  <a:srgbClr val="404042"/>
                </a:solidFill>
                <a:effectLst/>
                <a:latin typeface="Times New Roman" panose="02020603050405020304" pitchFamily="18" charset="0"/>
                <a:ea typeface="Times New Roman" panose="02020603050405020304" pitchFamily="18" charset="0"/>
                <a:cs typeface="Times New Roman" panose="02020603050405020304" pitchFamily="18" charset="0"/>
              </a:rPr>
              <a:t>Kernodle</a:t>
            </a:r>
            <a:r>
              <a:rPr lang="en-US" sz="2200" dirty="0">
                <a:solidFill>
                  <a:srgbClr val="404042"/>
                </a:solidFill>
                <a:effectLst/>
                <a:latin typeface="Times New Roman" panose="02020603050405020304" pitchFamily="18" charset="0"/>
                <a:ea typeface="Times New Roman" panose="02020603050405020304" pitchFamily="18" charset="0"/>
                <a:cs typeface="Times New Roman" panose="02020603050405020304" pitchFamily="18" charset="0"/>
              </a:rPr>
              <a:t> did not disturb the overall IDR process, which is currently being used to resolve payment disputes between payers and out-of-network providers. </a:t>
            </a:r>
          </a:p>
        </p:txBody>
      </p:sp>
    </p:spTree>
    <p:extLst>
      <p:ext uri="{BB962C8B-B14F-4D97-AF65-F5344CB8AC3E}">
        <p14:creationId xmlns:p14="http://schemas.microsoft.com/office/powerpoint/2010/main" val="18767901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537" y="412516"/>
            <a:ext cx="8221336" cy="924794"/>
          </a:xfrm>
        </p:spPr>
        <p:txBody>
          <a:bodyPr/>
          <a:lstStyle/>
          <a:p>
            <a:r>
              <a:rPr lang="en-US" b="1" dirty="0">
                <a:solidFill>
                  <a:schemeClr val="accent6"/>
                </a:solidFill>
                <a:latin typeface="Times New Roman" panose="02020603050405020304" pitchFamily="18" charset="0"/>
                <a:cs typeface="Times New Roman" panose="02020603050405020304" pitchFamily="18" charset="0"/>
              </a:rPr>
              <a:t>For now . . . Continuing questions for consideration </a:t>
            </a:r>
            <a:br>
              <a:rPr lang="en-US" b="1" dirty="0">
                <a:solidFill>
                  <a:schemeClr val="accent6"/>
                </a:solidFill>
                <a:latin typeface="Times New Roman" panose="02020603050405020304" pitchFamily="18" charset="0"/>
                <a:cs typeface="Times New Roman" panose="02020603050405020304" pitchFamily="18" charset="0"/>
              </a:rPr>
            </a:br>
            <a:r>
              <a:rPr lang="en-US" b="1" dirty="0">
                <a:solidFill>
                  <a:schemeClr val="accent6"/>
                </a:solidFill>
                <a:latin typeface="Times New Roman" panose="02020603050405020304" pitchFamily="18" charset="0"/>
                <a:cs typeface="Times New Roman" panose="02020603050405020304" pitchFamily="18" charset="0"/>
              </a:rPr>
              <a:t>				 and preparation</a:t>
            </a:r>
          </a:p>
        </p:txBody>
      </p:sp>
      <p:sp>
        <p:nvSpPr>
          <p:cNvPr id="3" name="Content Placeholder 2"/>
          <p:cNvSpPr>
            <a:spLocks noGrp="1"/>
          </p:cNvSpPr>
          <p:nvPr>
            <p:ph idx="1"/>
          </p:nvPr>
        </p:nvSpPr>
        <p:spPr>
          <a:xfrm>
            <a:off x="4471394" y="2404934"/>
            <a:ext cx="3149400" cy="3600450"/>
          </a:xfrm>
        </p:spPr>
        <p:txBody>
          <a:bodyPr/>
          <a:lstStyle/>
          <a:p>
            <a:pPr marL="177404" indent="-177404" defTabSz="684807" fontAlgn="base">
              <a:spcBef>
                <a:spcPts val="450"/>
              </a:spcBef>
              <a:spcAft>
                <a:spcPts val="450"/>
              </a:spcAft>
              <a:buFont typeface="Arial" pitchFamily="34" charset="0"/>
              <a:buChar char="•"/>
            </a:pPr>
            <a:endParaRPr lang="en-US" sz="1200" dirty="0">
              <a:solidFill>
                <a:prstClr val="black"/>
              </a:solidFill>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73DED223-D6CD-5C49-952E-69EC4A4AF0DF}"/>
              </a:ext>
            </a:extLst>
          </p:cNvPr>
          <p:cNvSpPr/>
          <p:nvPr/>
        </p:nvSpPr>
        <p:spPr>
          <a:xfrm>
            <a:off x="1791635" y="1868613"/>
            <a:ext cx="1577596" cy="738664"/>
          </a:xfrm>
          <a:prstGeom prst="rect">
            <a:avLst/>
          </a:prstGeom>
        </p:spPr>
        <p:txBody>
          <a:bodyPr wrap="square">
            <a:spAutoFit/>
          </a:bodyPr>
          <a:lstStyle/>
          <a:p>
            <a:pPr>
              <a:defRPr/>
            </a:pPr>
            <a:r>
              <a:rPr lang="en-US" sz="2100" b="1" dirty="0">
                <a:solidFill>
                  <a:prstClr val="white"/>
                </a:solidFill>
                <a:latin typeface="Arial" panose="020B0604020202020204" pitchFamily="34" charset="0"/>
                <a:cs typeface="Arial" panose="020B0604020202020204" pitchFamily="34" charset="0"/>
              </a:rPr>
              <a:t>Challenges</a:t>
            </a:r>
            <a:endParaRPr lang="en-US" sz="2100" dirty="0">
              <a:solidFill>
                <a:prstClr val="white"/>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8076729C-83A4-2445-A40B-671FFD59285A}"/>
              </a:ext>
            </a:extLst>
          </p:cNvPr>
          <p:cNvSpPr/>
          <p:nvPr/>
        </p:nvSpPr>
        <p:spPr>
          <a:xfrm>
            <a:off x="4627205" y="1891732"/>
            <a:ext cx="1365999" cy="738664"/>
          </a:xfrm>
          <a:prstGeom prst="rect">
            <a:avLst/>
          </a:prstGeom>
        </p:spPr>
        <p:txBody>
          <a:bodyPr wrap="square">
            <a:spAutoFit/>
          </a:bodyPr>
          <a:lstStyle/>
          <a:p>
            <a:pPr>
              <a:defRPr/>
            </a:pPr>
            <a:r>
              <a:rPr lang="en-US" sz="2100" b="1" dirty="0">
                <a:solidFill>
                  <a:prstClr val="white"/>
                </a:solidFill>
                <a:latin typeface="Arial" panose="020B0604020202020204" pitchFamily="34" charset="0"/>
                <a:cs typeface="Arial" panose="020B0604020202020204" pitchFamily="34" charset="0"/>
              </a:rPr>
              <a:t>Solutions</a:t>
            </a:r>
            <a:endParaRPr lang="en-US" sz="2100" dirty="0">
              <a:solidFill>
                <a:prstClr val="white"/>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CC76690D-2910-904E-AA7B-A7E3DAF41A9E}"/>
              </a:ext>
            </a:extLst>
          </p:cNvPr>
          <p:cNvSpPr/>
          <p:nvPr/>
        </p:nvSpPr>
        <p:spPr>
          <a:xfrm>
            <a:off x="1637819" y="2613961"/>
            <a:ext cx="2586941" cy="1015663"/>
          </a:xfrm>
          <a:prstGeom prst="rect">
            <a:avLst/>
          </a:prstGeom>
        </p:spPr>
        <p:txBody>
          <a:bodyPr wrap="square">
            <a:spAutoFit/>
          </a:bodyPr>
          <a:lstStyle/>
          <a:p>
            <a:pPr marL="214313" indent="-214313">
              <a:buFont typeface="Arial" panose="020B0604020202020204" pitchFamily="34" charset="0"/>
              <a:buChar char="•"/>
              <a:defRPr/>
            </a:pPr>
            <a:endParaRPr lang="en-US" sz="1500" dirty="0">
              <a:solidFill>
                <a:srgbClr val="414141"/>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defRPr/>
            </a:pPr>
            <a:endParaRPr lang="en-US" sz="1500" b="1" dirty="0">
              <a:solidFill>
                <a:srgbClr val="414141"/>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defRPr/>
            </a:pPr>
            <a:endParaRPr lang="en-US" sz="1500" dirty="0">
              <a:solidFill>
                <a:srgbClr val="414141"/>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defRPr/>
            </a:pPr>
            <a:endParaRPr lang="en-US" sz="1500" dirty="0">
              <a:solidFill>
                <a:srgbClr val="414141"/>
              </a:solidFill>
              <a:latin typeface="Arial" panose="020B0604020202020204" pitchFamily="34" charset="0"/>
              <a:cs typeface="Arial" panose="020B0604020202020204" pitchFamily="34" charset="0"/>
            </a:endParaRPr>
          </a:p>
        </p:txBody>
      </p:sp>
      <p:graphicFrame>
        <p:nvGraphicFramePr>
          <p:cNvPr id="19" name="Content Placeholder 3">
            <a:extLst>
              <a:ext uri="{FF2B5EF4-FFF2-40B4-BE49-F238E27FC236}">
                <a16:creationId xmlns:a16="http://schemas.microsoft.com/office/drawing/2014/main" id="{1E41AC5D-244A-4F4D-87EC-E4D10839CBBC}"/>
              </a:ext>
            </a:extLst>
          </p:cNvPr>
          <p:cNvGraphicFramePr>
            <a:graphicFrameLocks/>
          </p:cNvGraphicFramePr>
          <p:nvPr>
            <p:extLst>
              <p:ext uri="{D42A27DB-BD31-4B8C-83A1-F6EECF244321}">
                <p14:modId xmlns:p14="http://schemas.microsoft.com/office/powerpoint/2010/main" val="3922942389"/>
              </p:ext>
            </p:extLst>
          </p:nvPr>
        </p:nvGraphicFramePr>
        <p:xfrm>
          <a:off x="550600" y="1392347"/>
          <a:ext cx="8221336" cy="4798756"/>
        </p:xfrm>
        <a:graphic>
          <a:graphicData uri="http://schemas.openxmlformats.org/drawingml/2006/table">
            <a:tbl>
              <a:tblPr firstRow="1" bandRow="1">
                <a:tableStyleId>{93296810-A885-4BE3-A3E7-6D5BEEA58F35}</a:tableStyleId>
              </a:tblPr>
              <a:tblGrid>
                <a:gridCol w="2634389">
                  <a:extLst>
                    <a:ext uri="{9D8B030D-6E8A-4147-A177-3AD203B41FA5}">
                      <a16:colId xmlns:a16="http://schemas.microsoft.com/office/drawing/2014/main" val="972902738"/>
                    </a:ext>
                  </a:extLst>
                </a:gridCol>
                <a:gridCol w="5586947">
                  <a:extLst>
                    <a:ext uri="{9D8B030D-6E8A-4147-A177-3AD203B41FA5}">
                      <a16:colId xmlns:a16="http://schemas.microsoft.com/office/drawing/2014/main" val="2518938987"/>
                    </a:ext>
                  </a:extLst>
                </a:gridCol>
              </a:tblGrid>
              <a:tr h="706816">
                <a:tc>
                  <a:txBody>
                    <a:bodyPr/>
                    <a:lstStyle/>
                    <a:p>
                      <a:pPr algn="ctr"/>
                      <a:r>
                        <a:rPr lang="en-US" sz="2200" dirty="0">
                          <a:latin typeface="Times New Roman" panose="02020603050405020304" pitchFamily="18" charset="0"/>
                          <a:cs typeface="Times New Roman" panose="02020603050405020304" pitchFamily="18" charset="0"/>
                        </a:rPr>
                        <a:t>Question</a:t>
                      </a:r>
                    </a:p>
                  </a:txBody>
                  <a:tcPr marL="68580" marR="68580" marT="34290" marB="34290" anchor="ctr">
                    <a:lnL w="12700" cmpd="sng">
                      <a:noFill/>
                    </a:lnL>
                    <a:lnR w="381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F3B57"/>
                    </a:solidFill>
                  </a:tcPr>
                </a:tc>
                <a:tc>
                  <a:txBody>
                    <a:bodyPr/>
                    <a:lstStyle/>
                    <a:p>
                      <a:pPr algn="ctr"/>
                      <a:r>
                        <a:rPr lang="en-US" sz="2200" b="1" dirty="0">
                          <a:solidFill>
                            <a:schemeClr val="bg1"/>
                          </a:solidFill>
                          <a:latin typeface="Times New Roman" panose="02020603050405020304" pitchFamily="18" charset="0"/>
                          <a:cs typeface="Times New Roman" panose="02020603050405020304" pitchFamily="18" charset="0"/>
                        </a:rPr>
                        <a:t>Response -  Actions to consider</a:t>
                      </a:r>
                    </a:p>
                  </a:txBody>
                  <a:tcPr marL="68580" marR="68580" marT="34290" marB="3429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0F3B57"/>
                    </a:solidFill>
                  </a:tcPr>
                </a:tc>
                <a:extLst>
                  <a:ext uri="{0D108BD9-81ED-4DB2-BD59-A6C34878D82A}">
                    <a16:rowId xmlns:a16="http://schemas.microsoft.com/office/drawing/2014/main" val="3686564017"/>
                  </a:ext>
                </a:extLst>
              </a:tr>
              <a:tr h="3138476">
                <a:tc>
                  <a:txBody>
                    <a:bodyPr/>
                    <a:lstStyle/>
                    <a:p>
                      <a:pPr lvl="0"/>
                      <a:r>
                        <a:rPr lang="en-US" sz="2200" b="0" dirty="0">
                          <a:solidFill>
                            <a:schemeClr val="tx1"/>
                          </a:solidFill>
                          <a:latin typeface="Times New Roman" panose="02020603050405020304" pitchFamily="18" charset="0"/>
                          <a:cs typeface="Times New Roman" panose="02020603050405020304" pitchFamily="18" charset="0"/>
                        </a:rPr>
                        <a:t>Who will be responsible for:</a:t>
                      </a:r>
                    </a:p>
                    <a:p>
                      <a:pPr marL="342900" lvl="0" indent="-342900">
                        <a:buFont typeface="Arial" panose="020B0604020202020204" pitchFamily="34" charset="0"/>
                        <a:buChar char="•"/>
                      </a:pPr>
                      <a:r>
                        <a:rPr lang="en-US" sz="2200" b="0" dirty="0">
                          <a:solidFill>
                            <a:schemeClr val="tx1"/>
                          </a:solidFill>
                          <a:latin typeface="Times New Roman" panose="02020603050405020304" pitchFamily="18" charset="0"/>
                          <a:cs typeface="Times New Roman" panose="02020603050405020304" pitchFamily="18" charset="0"/>
                        </a:rPr>
                        <a:t>negotiations     with out-of-network payers? </a:t>
                      </a:r>
                    </a:p>
                    <a:p>
                      <a:pPr marL="342900" lvl="0" indent="-342900">
                        <a:buFont typeface="Arial" panose="020B0604020202020204" pitchFamily="34" charset="0"/>
                        <a:buChar char="•"/>
                      </a:pPr>
                      <a:r>
                        <a:rPr lang="en-US" sz="2200" b="0" dirty="0">
                          <a:solidFill>
                            <a:schemeClr val="tx1"/>
                          </a:solidFill>
                          <a:latin typeface="Times New Roman" panose="02020603050405020304" pitchFamily="18" charset="0"/>
                          <a:cs typeface="Times New Roman" panose="02020603050405020304" pitchFamily="18" charset="0"/>
                        </a:rPr>
                        <a:t>determining      “in-network”     rates to be shared with payers for agreement on   out-of-network payments?</a:t>
                      </a:r>
                    </a:p>
                  </a:txBody>
                  <a:tcPr marL="68580" marR="68580" marT="34290" marB="34290">
                    <a:lnL w="12700" cmpd="sng">
                      <a:noFill/>
                    </a:lnL>
                    <a:lnR w="381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pPr marL="342900" indent="-342900">
                        <a:buFont typeface="Arial" panose="020B0604020202020204" pitchFamily="34" charset="0"/>
                        <a:buChar char="•"/>
                      </a:pPr>
                      <a:endParaRPr lang="en-US" sz="2200" b="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b="0" dirty="0">
                          <a:solidFill>
                            <a:schemeClr val="tx1"/>
                          </a:solidFill>
                          <a:latin typeface="Times New Roman" panose="02020603050405020304" pitchFamily="18" charset="0"/>
                          <a:cs typeface="Times New Roman" panose="02020603050405020304" pitchFamily="18" charset="0"/>
                        </a:rPr>
                        <a:t>Generally being discussed by representative   from Contracting or Risk Management.</a:t>
                      </a:r>
                    </a:p>
                    <a:p>
                      <a:pPr marL="342900" indent="-342900">
                        <a:buFont typeface="Arial" panose="020B0604020202020204" pitchFamily="34" charset="0"/>
                        <a:buChar char="•"/>
                      </a:pPr>
                      <a:endParaRPr lang="en-US" sz="2200" b="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b="0" dirty="0">
                          <a:solidFill>
                            <a:schemeClr val="tx1"/>
                          </a:solidFill>
                          <a:latin typeface="Times New Roman" panose="02020603050405020304" pitchFamily="18" charset="0"/>
                          <a:cs typeface="Times New Roman" panose="02020603050405020304" pitchFamily="18" charset="0"/>
                        </a:rPr>
                        <a:t>Should benefit from recent Price Transparency requirements for posting minimum and maximum negotiated rates.</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77187185"/>
                  </a:ext>
                </a:extLst>
              </a:tr>
            </a:tbl>
          </a:graphicData>
        </a:graphic>
      </p:graphicFrame>
      <p:sp>
        <p:nvSpPr>
          <p:cNvPr id="20" name="Rectangle 19">
            <a:extLst>
              <a:ext uri="{FF2B5EF4-FFF2-40B4-BE49-F238E27FC236}">
                <a16:creationId xmlns:a16="http://schemas.microsoft.com/office/drawing/2014/main" id="{B6DAA648-44CC-4EA5-9FD4-2DFC46DF2B7D}"/>
              </a:ext>
            </a:extLst>
          </p:cNvPr>
          <p:cNvSpPr/>
          <p:nvPr/>
        </p:nvSpPr>
        <p:spPr>
          <a:xfrm>
            <a:off x="3173738" y="2112196"/>
            <a:ext cx="5419662" cy="3508070"/>
          </a:xfrm>
          <a:prstGeom prst="rect">
            <a:avLst/>
          </a:prstGeom>
          <a:no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0" name="Picture 9" descr="Icon&#10;&#10;Description automatically generated">
            <a:extLst>
              <a:ext uri="{FF2B5EF4-FFF2-40B4-BE49-F238E27FC236}">
                <a16:creationId xmlns:a16="http://schemas.microsoft.com/office/drawing/2014/main" id="{3AFE2994-5689-4BA9-919D-0E60C2CBCC5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23256" y="4519057"/>
            <a:ext cx="1048739" cy="1023203"/>
          </a:xfrm>
          <a:prstGeom prst="rect">
            <a:avLst/>
          </a:prstGeom>
        </p:spPr>
      </p:pic>
    </p:spTree>
    <p:extLst>
      <p:ext uri="{BB962C8B-B14F-4D97-AF65-F5344CB8AC3E}">
        <p14:creationId xmlns:p14="http://schemas.microsoft.com/office/powerpoint/2010/main" val="3851280498"/>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1B4DC1A0-CE41-7FD4-085B-3D769EC9DB04}"/>
              </a:ext>
            </a:extLst>
          </p:cNvPr>
          <p:cNvSpPr txBox="1">
            <a:spLocks noGrp="1"/>
          </p:cNvSpPr>
          <p:nvPr>
            <p:ph type="title"/>
          </p:nvPr>
        </p:nvSpPr>
        <p:spPr>
          <a:xfrm>
            <a:off x="319131" y="415888"/>
            <a:ext cx="8505738" cy="474489"/>
          </a:xfrm>
          <a:prstGeom prst="rect">
            <a:avLst/>
          </a:prstGeom>
        </p:spPr>
        <p:txBody>
          <a:bodyPr vert="horz" wrap="square" lIns="0" tIns="12700" rIns="0" bIns="0" rtlCol="0">
            <a:spAutoFit/>
          </a:bodyPr>
          <a:lstStyle/>
          <a:p>
            <a:pPr marL="268605">
              <a:lnSpc>
                <a:spcPct val="100000"/>
              </a:lnSpc>
              <a:spcBef>
                <a:spcPts val="100"/>
              </a:spcBef>
            </a:pPr>
            <a:r>
              <a:rPr sz="3000" b="1" spc="-10" dirty="0">
                <a:latin typeface="Times New Roman" panose="02020603050405020304" pitchFamily="18" charset="0"/>
                <a:cs typeface="Times New Roman" panose="02020603050405020304" pitchFamily="18" charset="0"/>
              </a:rPr>
              <a:t>Price</a:t>
            </a:r>
            <a:r>
              <a:rPr sz="3000" b="1" spc="-600" dirty="0">
                <a:latin typeface="Times New Roman" panose="02020603050405020304" pitchFamily="18" charset="0"/>
                <a:cs typeface="Times New Roman" panose="02020603050405020304" pitchFamily="18" charset="0"/>
              </a:rPr>
              <a:t> </a:t>
            </a:r>
            <a:r>
              <a:rPr sz="3000" b="1" spc="-580" dirty="0">
                <a:latin typeface="Times New Roman" panose="02020603050405020304" pitchFamily="18" charset="0"/>
                <a:cs typeface="Times New Roman" panose="02020603050405020304" pitchFamily="18" charset="0"/>
              </a:rPr>
              <a:t>T</a:t>
            </a:r>
            <a:r>
              <a:rPr lang="en-US" sz="3000" b="1" spc="-580" dirty="0">
                <a:latin typeface="Times New Roman" panose="02020603050405020304" pitchFamily="18" charset="0"/>
                <a:cs typeface="Times New Roman" panose="02020603050405020304" pitchFamily="18" charset="0"/>
              </a:rPr>
              <a:t>  </a:t>
            </a:r>
            <a:r>
              <a:rPr sz="3000" b="1" spc="15" dirty="0" err="1">
                <a:latin typeface="Times New Roman" panose="02020603050405020304" pitchFamily="18" charset="0"/>
                <a:cs typeface="Times New Roman" panose="02020603050405020304" pitchFamily="18" charset="0"/>
              </a:rPr>
              <a:t>r</a:t>
            </a:r>
            <a:r>
              <a:rPr sz="3000" b="1" spc="20" dirty="0" err="1">
                <a:latin typeface="Times New Roman" panose="02020603050405020304" pitchFamily="18" charset="0"/>
                <a:cs typeface="Times New Roman" panose="02020603050405020304" pitchFamily="18" charset="0"/>
              </a:rPr>
              <a:t>anspa</a:t>
            </a:r>
            <a:r>
              <a:rPr sz="3000" b="1" spc="-80" dirty="0" err="1">
                <a:latin typeface="Times New Roman" panose="02020603050405020304" pitchFamily="18" charset="0"/>
                <a:cs typeface="Times New Roman" panose="02020603050405020304" pitchFamily="18" charset="0"/>
              </a:rPr>
              <a:t>r</a:t>
            </a:r>
            <a:r>
              <a:rPr sz="3000" b="1" spc="20" dirty="0" err="1">
                <a:latin typeface="Times New Roman" panose="02020603050405020304" pitchFamily="18" charset="0"/>
                <a:cs typeface="Times New Roman" panose="02020603050405020304" pitchFamily="18" charset="0"/>
              </a:rPr>
              <a:t>en</a:t>
            </a:r>
            <a:r>
              <a:rPr sz="3000" b="1" spc="15" dirty="0" err="1">
                <a:latin typeface="Times New Roman" panose="02020603050405020304" pitchFamily="18" charset="0"/>
                <a:cs typeface="Times New Roman" panose="02020603050405020304" pitchFamily="18" charset="0"/>
              </a:rPr>
              <a:t>c</a:t>
            </a:r>
            <a:r>
              <a:rPr sz="3000" b="1" spc="20" dirty="0" err="1">
                <a:latin typeface="Times New Roman" panose="02020603050405020304" pitchFamily="18" charset="0"/>
                <a:cs typeface="Times New Roman" panose="02020603050405020304" pitchFamily="18" charset="0"/>
              </a:rPr>
              <a:t>y</a:t>
            </a:r>
            <a:r>
              <a:rPr lang="en-US" sz="3000" b="1" spc="-45" dirty="0">
                <a:latin typeface="Times New Roman" panose="02020603050405020304" pitchFamily="18" charset="0"/>
                <a:cs typeface="Times New Roman" panose="02020603050405020304" pitchFamily="18" charset="0"/>
              </a:rPr>
              <a:t>        </a:t>
            </a:r>
            <a:r>
              <a:rPr sz="3000" b="1" dirty="0">
                <a:solidFill>
                  <a:srgbClr val="086B6E"/>
                </a:solidFill>
                <a:latin typeface="Times New Roman" panose="02020603050405020304" pitchFamily="18" charset="0"/>
                <a:cs typeface="Times New Roman" panose="02020603050405020304" pitchFamily="18" charset="0"/>
              </a:rPr>
              <a:t>Machine</a:t>
            </a:r>
            <a:r>
              <a:rPr sz="3000" b="1" spc="-50" dirty="0">
                <a:solidFill>
                  <a:srgbClr val="086B6E"/>
                </a:solidFill>
                <a:latin typeface="Times New Roman" panose="02020603050405020304" pitchFamily="18" charset="0"/>
                <a:cs typeface="Times New Roman" panose="02020603050405020304" pitchFamily="18" charset="0"/>
              </a:rPr>
              <a:t> </a:t>
            </a:r>
            <a:r>
              <a:rPr sz="3000" b="1" dirty="0">
                <a:solidFill>
                  <a:srgbClr val="086B6E"/>
                </a:solidFill>
                <a:latin typeface="Times New Roman" panose="02020603050405020304" pitchFamily="18" charset="0"/>
                <a:cs typeface="Times New Roman" panose="02020603050405020304" pitchFamily="18" charset="0"/>
              </a:rPr>
              <a:t>Readable</a:t>
            </a:r>
            <a:r>
              <a:rPr sz="3000" b="1" spc="-45" dirty="0">
                <a:solidFill>
                  <a:srgbClr val="086B6E"/>
                </a:solidFill>
                <a:latin typeface="Times New Roman" panose="02020603050405020304" pitchFamily="18" charset="0"/>
                <a:cs typeface="Times New Roman" panose="02020603050405020304" pitchFamily="18" charset="0"/>
              </a:rPr>
              <a:t> </a:t>
            </a:r>
            <a:r>
              <a:rPr sz="3000" b="1" spc="-20" dirty="0">
                <a:solidFill>
                  <a:srgbClr val="086B6E"/>
                </a:solidFill>
                <a:latin typeface="Times New Roman" panose="02020603050405020304" pitchFamily="18" charset="0"/>
                <a:cs typeface="Times New Roman" panose="02020603050405020304" pitchFamily="18" charset="0"/>
              </a:rPr>
              <a:t>File</a:t>
            </a:r>
            <a:endParaRPr sz="3000" b="1" dirty="0">
              <a:solidFill>
                <a:srgbClr val="086B6E"/>
              </a:solidFill>
              <a:latin typeface="Times New Roman" panose="02020603050405020304" pitchFamily="18" charset="0"/>
              <a:cs typeface="Times New Roman" panose="02020603050405020304" pitchFamily="18" charset="0"/>
            </a:endParaRPr>
          </a:p>
        </p:txBody>
      </p:sp>
      <p:sp>
        <p:nvSpPr>
          <p:cNvPr id="5" name="object 3">
            <a:extLst>
              <a:ext uri="{FF2B5EF4-FFF2-40B4-BE49-F238E27FC236}">
                <a16:creationId xmlns:a16="http://schemas.microsoft.com/office/drawing/2014/main" id="{3D66E0C2-A1DA-AC4A-27F1-679CD8567E55}"/>
              </a:ext>
            </a:extLst>
          </p:cNvPr>
          <p:cNvSpPr txBox="1"/>
          <p:nvPr/>
        </p:nvSpPr>
        <p:spPr>
          <a:xfrm>
            <a:off x="457300" y="1445182"/>
            <a:ext cx="7433253" cy="4270785"/>
          </a:xfrm>
          <a:prstGeom prst="rect">
            <a:avLst/>
          </a:prstGeom>
        </p:spPr>
        <p:txBody>
          <a:bodyPr vert="horz" wrap="square" lIns="0" tIns="9525" rIns="0" bIns="0" rtlCol="0">
            <a:spAutoFit/>
          </a:bodyPr>
          <a:lstStyle/>
          <a:p>
            <a:pPr marL="469900" marR="400685" indent="-457200">
              <a:lnSpc>
                <a:spcPct val="100800"/>
              </a:lnSpc>
              <a:spcBef>
                <a:spcPts val="75"/>
              </a:spcBef>
              <a:buFont typeface="Arial" panose="020B0604020202020204" pitchFamily="34" charset="0"/>
              <a:buChar char="•"/>
              <a:tabLst>
                <a:tab pos="354965" algn="l"/>
                <a:tab pos="355600" algn="l"/>
              </a:tabLst>
            </a:pPr>
            <a:r>
              <a:rPr sz="2400" dirty="0">
                <a:solidFill>
                  <a:srgbClr val="0F3B57"/>
                </a:solidFill>
                <a:latin typeface="Times New Roman" panose="02020603050405020304" pitchFamily="18" charset="0"/>
                <a:cs typeface="Times New Roman" panose="02020603050405020304" pitchFamily="18" charset="0"/>
              </a:rPr>
              <a:t>A</a:t>
            </a:r>
            <a:r>
              <a:rPr sz="2400" spc="-15" dirty="0">
                <a:solidFill>
                  <a:srgbClr val="0F3B57"/>
                </a:solidFill>
                <a:latin typeface="Times New Roman" panose="02020603050405020304" pitchFamily="18" charset="0"/>
                <a:cs typeface="Times New Roman" panose="02020603050405020304" pitchFamily="18" charset="0"/>
              </a:rPr>
              <a:t> </a:t>
            </a:r>
            <a:r>
              <a:rPr sz="2400" b="1" spc="-10" dirty="0">
                <a:solidFill>
                  <a:srgbClr val="0F3B57"/>
                </a:solidFill>
                <a:latin typeface="Times New Roman" panose="02020603050405020304" pitchFamily="18" charset="0"/>
                <a:cs typeface="Times New Roman" panose="02020603050405020304" pitchFamily="18" charset="0"/>
              </a:rPr>
              <a:t>machine-</a:t>
            </a:r>
            <a:r>
              <a:rPr sz="2400" b="1" dirty="0">
                <a:solidFill>
                  <a:srgbClr val="0F3B57"/>
                </a:solidFill>
                <a:latin typeface="Times New Roman" panose="02020603050405020304" pitchFamily="18" charset="0"/>
                <a:cs typeface="Times New Roman" panose="02020603050405020304" pitchFamily="18" charset="0"/>
              </a:rPr>
              <a:t>readable</a:t>
            </a:r>
            <a:r>
              <a:rPr sz="2400" b="1" spc="-10"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file</a:t>
            </a:r>
            <a:r>
              <a:rPr sz="2400" b="1" spc="-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for</a:t>
            </a:r>
            <a:r>
              <a:rPr sz="2400" b="1" spc="-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all</a:t>
            </a:r>
            <a:r>
              <a:rPr sz="2400" b="1" spc="-1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items</a:t>
            </a:r>
            <a:r>
              <a:rPr sz="2400" b="1" spc="-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and</a:t>
            </a:r>
            <a:r>
              <a:rPr sz="2400" b="1" spc="-10"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services,</a:t>
            </a:r>
            <a:r>
              <a:rPr sz="2400" b="1" spc="-25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including</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associated</a:t>
            </a:r>
            <a:r>
              <a:rPr sz="2400" spc="-5"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codes, </a:t>
            </a:r>
            <a:r>
              <a:rPr lang="en-US" sz="2400" spc="-10" dirty="0">
                <a:solidFill>
                  <a:srgbClr val="0F3B57"/>
                </a:solidFill>
                <a:latin typeface="Times New Roman" panose="02020603050405020304" pitchFamily="18" charset="0"/>
                <a:cs typeface="Times New Roman" panose="02020603050405020304" pitchFamily="18" charset="0"/>
              </a:rPr>
              <a:t>short </a:t>
            </a:r>
            <a:r>
              <a:rPr sz="2400" dirty="0">
                <a:solidFill>
                  <a:srgbClr val="0F3B57"/>
                </a:solidFill>
                <a:latin typeface="Times New Roman" panose="02020603050405020304" pitchFamily="18" charset="0"/>
                <a:cs typeface="Times New Roman" panose="02020603050405020304" pitchFamily="18" charset="0"/>
              </a:rPr>
              <a:t>description</a:t>
            </a:r>
            <a:r>
              <a:rPr lang="en-US" sz="2400" dirty="0">
                <a:solidFill>
                  <a:srgbClr val="0F3B57"/>
                </a:solidFill>
                <a:latin typeface="Times New Roman" panose="02020603050405020304" pitchFamily="18" charset="0"/>
                <a:cs typeface="Times New Roman" panose="02020603050405020304" pitchFamily="18" charset="0"/>
              </a:rPr>
              <a:t> (</a:t>
            </a:r>
            <a:r>
              <a:rPr lang="en-US" sz="2400" spc="-10" dirty="0">
                <a:solidFill>
                  <a:srgbClr val="0F3B57"/>
                </a:solidFill>
                <a:latin typeface="Times New Roman" panose="02020603050405020304" pitchFamily="18" charset="0"/>
                <a:cs typeface="Times New Roman" panose="02020603050405020304" pitchFamily="18" charset="0"/>
              </a:rPr>
              <a:t>in understandable “lay” language)</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of</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the</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item</a:t>
            </a:r>
            <a:r>
              <a:rPr sz="2400" spc="-15" dirty="0">
                <a:solidFill>
                  <a:srgbClr val="0F3B57"/>
                </a:solidFill>
                <a:latin typeface="Times New Roman" panose="02020603050405020304" pitchFamily="18" charset="0"/>
                <a:cs typeface="Times New Roman" panose="02020603050405020304" pitchFamily="18" charset="0"/>
              </a:rPr>
              <a:t> </a:t>
            </a:r>
            <a:r>
              <a:rPr lang="en-US" sz="2400" spc="-15" dirty="0">
                <a:solidFill>
                  <a:srgbClr val="0F3B57"/>
                </a:solidFill>
                <a:latin typeface="Times New Roman" panose="02020603050405020304" pitchFamily="18" charset="0"/>
                <a:cs typeface="Times New Roman" panose="02020603050405020304" pitchFamily="18" charset="0"/>
              </a:rPr>
              <a:t>or</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service,</a:t>
            </a:r>
            <a:r>
              <a:rPr sz="2400" spc="-25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required</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standard</a:t>
            </a:r>
            <a:r>
              <a:rPr sz="2400" spc="-10" dirty="0">
                <a:solidFill>
                  <a:srgbClr val="0F3B57"/>
                </a:solidFill>
                <a:latin typeface="Times New Roman" panose="02020603050405020304" pitchFamily="18" charset="0"/>
                <a:cs typeface="Times New Roman" panose="02020603050405020304" pitchFamily="18" charset="0"/>
              </a:rPr>
              <a:t> charges</a:t>
            </a:r>
            <a:r>
              <a:rPr lang="en-US" sz="2400" spc="-10" dirty="0">
                <a:solidFill>
                  <a:srgbClr val="0F3B57"/>
                </a:solidFill>
                <a:latin typeface="Times New Roman" panose="02020603050405020304" pitchFamily="18" charset="0"/>
                <a:cs typeface="Times New Roman" panose="02020603050405020304" pitchFamily="18" charset="0"/>
              </a:rPr>
              <a:t>.</a:t>
            </a:r>
          </a:p>
          <a:p>
            <a:pPr marL="12700" marR="400685">
              <a:lnSpc>
                <a:spcPct val="100800"/>
              </a:lnSpc>
              <a:spcBef>
                <a:spcPts val="75"/>
              </a:spcBef>
              <a:tabLst>
                <a:tab pos="354965" algn="l"/>
                <a:tab pos="355600" algn="l"/>
              </a:tabLst>
            </a:pPr>
            <a:endParaRPr sz="1000" dirty="0">
              <a:solidFill>
                <a:srgbClr val="0F3B57"/>
              </a:solidFill>
              <a:latin typeface="Times New Roman" panose="02020603050405020304" pitchFamily="18" charset="0"/>
              <a:cs typeface="Times New Roman" panose="02020603050405020304" pitchFamily="18" charset="0"/>
            </a:endParaRPr>
          </a:p>
          <a:p>
            <a:pPr marL="736600" lvl="1" indent="-342900">
              <a:lnSpc>
                <a:spcPct val="100000"/>
              </a:lnSpc>
              <a:spcBef>
                <a:spcPts val="509"/>
              </a:spcBef>
              <a:buFont typeface="Courier New" panose="02070309020205020404" pitchFamily="49" charset="0"/>
              <a:buChar char="o"/>
              <a:tabLst>
                <a:tab pos="735965" algn="l"/>
                <a:tab pos="736600" algn="l"/>
              </a:tabLst>
            </a:pPr>
            <a:r>
              <a:rPr sz="2400" b="1" dirty="0">
                <a:solidFill>
                  <a:srgbClr val="0F3B57"/>
                </a:solidFill>
                <a:latin typeface="Times New Roman" panose="02020603050405020304" pitchFamily="18" charset="0"/>
                <a:cs typeface="Times New Roman" panose="02020603050405020304" pitchFamily="18" charset="0"/>
              </a:rPr>
              <a:t>“Standard</a:t>
            </a:r>
            <a:r>
              <a:rPr sz="2400" b="1" spc="-20"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Charges”</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include</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all</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of</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the</a:t>
            </a:r>
            <a:r>
              <a:rPr sz="2400" spc="-10" dirty="0">
                <a:solidFill>
                  <a:srgbClr val="0F3B57"/>
                </a:solidFill>
                <a:latin typeface="Times New Roman" panose="02020603050405020304" pitchFamily="18" charset="0"/>
                <a:cs typeface="Times New Roman" panose="02020603050405020304" pitchFamily="18" charset="0"/>
              </a:rPr>
              <a:t> following</a:t>
            </a:r>
            <a:r>
              <a:rPr lang="en-US" sz="2400" spc="-10" dirty="0">
                <a:solidFill>
                  <a:srgbClr val="0F3B57"/>
                </a:solidFill>
                <a:latin typeface="Times New Roman" panose="02020603050405020304" pitchFamily="18" charset="0"/>
                <a:cs typeface="Times New Roman" panose="02020603050405020304" pitchFamily="18" charset="0"/>
              </a:rPr>
              <a:t>: </a:t>
            </a:r>
          </a:p>
          <a:p>
            <a:pPr marL="1651000" lvl="3" indent="-342900">
              <a:spcBef>
                <a:spcPts val="509"/>
              </a:spcBef>
              <a:buFont typeface="Arial" panose="020B0604020202020204" pitchFamily="34" charset="0"/>
              <a:buChar char="•"/>
              <a:tabLst>
                <a:tab pos="735965" algn="l"/>
                <a:tab pos="736600" algn="l"/>
              </a:tabLst>
            </a:pPr>
            <a:r>
              <a:rPr sz="2400" dirty="0">
                <a:solidFill>
                  <a:srgbClr val="0F3B57"/>
                </a:solidFill>
                <a:latin typeface="Times New Roman" panose="02020603050405020304" pitchFamily="18" charset="0"/>
                <a:cs typeface="Times New Roman" panose="02020603050405020304" pitchFamily="18" charset="0"/>
              </a:rPr>
              <a:t>gross</a:t>
            </a:r>
            <a:r>
              <a:rPr sz="2400" spc="-65"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charges,</a:t>
            </a:r>
            <a:endParaRPr lang="en-US" sz="2400" spc="-10" dirty="0">
              <a:solidFill>
                <a:srgbClr val="0F3B57"/>
              </a:solidFill>
              <a:latin typeface="Times New Roman" panose="02020603050405020304" pitchFamily="18" charset="0"/>
              <a:cs typeface="Times New Roman" panose="02020603050405020304" pitchFamily="18" charset="0"/>
            </a:endParaRPr>
          </a:p>
          <a:p>
            <a:pPr marL="1651000" lvl="3" indent="-342900">
              <a:spcBef>
                <a:spcPts val="509"/>
              </a:spcBef>
              <a:buFont typeface="Arial" panose="020B0604020202020204" pitchFamily="34" charset="0"/>
              <a:buChar char="•"/>
              <a:tabLst>
                <a:tab pos="735965" algn="l"/>
                <a:tab pos="736600" algn="l"/>
              </a:tabLst>
            </a:pPr>
            <a:r>
              <a:rPr sz="2400" dirty="0">
                <a:solidFill>
                  <a:srgbClr val="0F3B57"/>
                </a:solidFill>
                <a:latin typeface="Times New Roman" panose="02020603050405020304" pitchFamily="18" charset="0"/>
                <a:cs typeface="Times New Roman" panose="02020603050405020304" pitchFamily="18" charset="0"/>
              </a:rPr>
              <a:t>discounted</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cash</a:t>
            </a:r>
            <a:r>
              <a:rPr sz="2400" spc="-15"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prices,</a:t>
            </a:r>
            <a:endParaRPr lang="en-US" sz="2400" dirty="0">
              <a:solidFill>
                <a:srgbClr val="0F3B57"/>
              </a:solidFill>
              <a:latin typeface="Times New Roman" panose="02020603050405020304" pitchFamily="18" charset="0"/>
              <a:cs typeface="Times New Roman" panose="02020603050405020304" pitchFamily="18" charset="0"/>
            </a:endParaRPr>
          </a:p>
          <a:p>
            <a:pPr marL="1651000" lvl="3" indent="-342900">
              <a:spcBef>
                <a:spcPts val="509"/>
              </a:spcBef>
              <a:buFont typeface="Arial" panose="020B0604020202020204" pitchFamily="34" charset="0"/>
              <a:buChar char="•"/>
              <a:tabLst>
                <a:tab pos="735965" algn="l"/>
                <a:tab pos="736600" algn="l"/>
              </a:tabLst>
            </a:pPr>
            <a:r>
              <a:rPr sz="2400" spc="-55" dirty="0">
                <a:solidFill>
                  <a:srgbClr val="0F3B57"/>
                </a:solidFill>
                <a:latin typeface="Times New Roman" panose="02020603050405020304" pitchFamily="18" charset="0"/>
                <a:cs typeface="Times New Roman" panose="02020603050405020304" pitchFamily="18" charset="0"/>
              </a:rPr>
              <a:t>payer-</a:t>
            </a:r>
            <a:r>
              <a:rPr sz="2400" dirty="0">
                <a:solidFill>
                  <a:srgbClr val="0F3B57"/>
                </a:solidFill>
                <a:latin typeface="Times New Roman" panose="02020603050405020304" pitchFamily="18" charset="0"/>
                <a:cs typeface="Times New Roman" panose="02020603050405020304" pitchFamily="18" charset="0"/>
              </a:rPr>
              <a:t>specific</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negotiated</a:t>
            </a:r>
            <a:r>
              <a:rPr sz="2400" spc="10"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charges,</a:t>
            </a:r>
            <a:r>
              <a:rPr sz="2400" spc="-200" dirty="0">
                <a:solidFill>
                  <a:srgbClr val="0F3B57"/>
                </a:solidFill>
                <a:latin typeface="Times New Roman" panose="02020603050405020304" pitchFamily="18" charset="0"/>
                <a:cs typeface="Times New Roman" panose="02020603050405020304" pitchFamily="18" charset="0"/>
              </a:rPr>
              <a:t> </a:t>
            </a:r>
            <a:r>
              <a:rPr sz="2400" spc="-25" dirty="0">
                <a:solidFill>
                  <a:srgbClr val="0F3B57"/>
                </a:solidFill>
                <a:latin typeface="Times New Roman" panose="02020603050405020304" pitchFamily="18" charset="0"/>
                <a:cs typeface="Times New Roman" panose="02020603050405020304" pitchFamily="18" charset="0"/>
              </a:rPr>
              <a:t>and</a:t>
            </a:r>
            <a:endParaRPr lang="en-US" sz="2400" spc="-25" dirty="0">
              <a:solidFill>
                <a:srgbClr val="0F3B57"/>
              </a:solidFill>
              <a:latin typeface="Times New Roman" panose="02020603050405020304" pitchFamily="18" charset="0"/>
              <a:cs typeface="Times New Roman" panose="02020603050405020304" pitchFamily="18" charset="0"/>
            </a:endParaRPr>
          </a:p>
          <a:p>
            <a:pPr marL="1651000" lvl="3" indent="-342900">
              <a:spcBef>
                <a:spcPts val="509"/>
              </a:spcBef>
              <a:buFont typeface="Arial" panose="020B0604020202020204" pitchFamily="34" charset="0"/>
              <a:buChar char="•"/>
              <a:tabLst>
                <a:tab pos="735965" algn="l"/>
                <a:tab pos="736600" algn="l"/>
              </a:tabLst>
            </a:pPr>
            <a:r>
              <a:rPr sz="2400" dirty="0">
                <a:solidFill>
                  <a:srgbClr val="0F3B57"/>
                </a:solidFill>
                <a:latin typeface="Times New Roman" panose="02020603050405020304" pitchFamily="18" charset="0"/>
                <a:cs typeface="Times New Roman" panose="02020603050405020304" pitchFamily="18" charset="0"/>
              </a:rPr>
              <a:t>de-identified</a:t>
            </a:r>
            <a:r>
              <a:rPr sz="2400" spc="-3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minimum</a:t>
            </a:r>
            <a:r>
              <a:rPr sz="2400" spc="-4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and</a:t>
            </a:r>
            <a:r>
              <a:rPr sz="2400" spc="-30" dirty="0">
                <a:solidFill>
                  <a:srgbClr val="0F3B57"/>
                </a:solidFill>
                <a:latin typeface="Times New Roman" panose="02020603050405020304" pitchFamily="18" charset="0"/>
                <a:cs typeface="Times New Roman" panose="02020603050405020304" pitchFamily="18" charset="0"/>
              </a:rPr>
              <a:t> </a:t>
            </a:r>
            <a:endParaRPr lang="en-US" sz="2400" spc="-30" dirty="0">
              <a:solidFill>
                <a:srgbClr val="0F3B57"/>
              </a:solidFill>
              <a:latin typeface="Times New Roman" panose="02020603050405020304" pitchFamily="18" charset="0"/>
              <a:cs typeface="Times New Roman" panose="02020603050405020304" pitchFamily="18" charset="0"/>
            </a:endParaRPr>
          </a:p>
          <a:p>
            <a:pPr marL="1651000" lvl="3" indent="-342900">
              <a:spcBef>
                <a:spcPts val="509"/>
              </a:spcBef>
              <a:buFont typeface="Arial" panose="020B0604020202020204" pitchFamily="34" charset="0"/>
              <a:buChar char="•"/>
              <a:tabLst>
                <a:tab pos="735965" algn="l"/>
                <a:tab pos="736600" algn="l"/>
              </a:tabLst>
            </a:pPr>
            <a:r>
              <a:rPr sz="2400" dirty="0">
                <a:solidFill>
                  <a:srgbClr val="0F3B57"/>
                </a:solidFill>
                <a:latin typeface="Times New Roman" panose="02020603050405020304" pitchFamily="18" charset="0"/>
                <a:cs typeface="Times New Roman" panose="02020603050405020304" pitchFamily="18" charset="0"/>
              </a:rPr>
              <a:t>maximum</a:t>
            </a:r>
            <a:r>
              <a:rPr sz="2400" spc="-4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negotiated</a:t>
            </a:r>
            <a:r>
              <a:rPr sz="2400" spc="-25"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charges</a:t>
            </a:r>
            <a:endParaRPr sz="2400" dirty="0">
              <a:solidFill>
                <a:srgbClr val="0F3B5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86724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61EA0A3B-5754-4766-BA7D-36C69CAE9BB5}"/>
              </a:ext>
            </a:extLst>
          </p:cNvPr>
          <p:cNvCxnSpPr/>
          <p:nvPr/>
        </p:nvCxnSpPr>
        <p:spPr>
          <a:xfrm>
            <a:off x="6003036" y="3737840"/>
            <a:ext cx="0" cy="1462779"/>
          </a:xfrm>
          <a:prstGeom prst="line">
            <a:avLst/>
          </a:prstGeom>
          <a:ln w="254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85B3FF44-058F-4704-B1BC-4DEDEE8801D8}"/>
              </a:ext>
            </a:extLst>
          </p:cNvPr>
          <p:cNvCxnSpPr/>
          <p:nvPr/>
        </p:nvCxnSpPr>
        <p:spPr>
          <a:xfrm>
            <a:off x="3370993" y="3748704"/>
            <a:ext cx="0" cy="1462779"/>
          </a:xfrm>
          <a:prstGeom prst="line">
            <a:avLst/>
          </a:prstGeom>
          <a:ln w="254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B29C2D5-1C56-4C0E-B2FF-85C5D3C17C51}"/>
              </a:ext>
            </a:extLst>
          </p:cNvPr>
          <p:cNvCxnSpPr>
            <a:stCxn id="9" idx="1"/>
          </p:cNvCxnSpPr>
          <p:nvPr/>
        </p:nvCxnSpPr>
        <p:spPr>
          <a:xfrm>
            <a:off x="594360" y="3754112"/>
            <a:ext cx="0" cy="1451238"/>
          </a:xfrm>
          <a:prstGeom prst="line">
            <a:avLst/>
          </a:prstGeom>
          <a:ln w="254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1CA0FF32-771F-477D-BA2F-ED702573AC87}"/>
              </a:ext>
            </a:extLst>
          </p:cNvPr>
          <p:cNvSpPr>
            <a:spLocks noGrp="1"/>
          </p:cNvSpPr>
          <p:nvPr>
            <p:ph type="title"/>
          </p:nvPr>
        </p:nvSpPr>
        <p:spPr>
          <a:xfrm>
            <a:off x="490682" y="484335"/>
            <a:ext cx="8229600" cy="827680"/>
          </a:xfrm>
        </p:spPr>
        <p:txBody>
          <a:bodyPr/>
          <a:lstStyle/>
          <a:p>
            <a:r>
              <a:rPr lang="en-US" b="1" spc="-10" dirty="0">
                <a:solidFill>
                  <a:schemeClr val="accent6"/>
                </a:solidFill>
                <a:latin typeface="Times New Roman" panose="02020603050405020304" pitchFamily="18" charset="0"/>
                <a:cs typeface="Times New Roman" panose="02020603050405020304" pitchFamily="18" charset="0"/>
              </a:rPr>
              <a:t>Price Transparency 			No Surprises Act</a:t>
            </a:r>
            <a:endParaRPr lang="en-US" dirty="0"/>
          </a:p>
        </p:txBody>
      </p:sp>
      <p:sp>
        <p:nvSpPr>
          <p:cNvPr id="4" name="Pentagon 14">
            <a:extLst>
              <a:ext uri="{FF2B5EF4-FFF2-40B4-BE49-F238E27FC236}">
                <a16:creationId xmlns:a16="http://schemas.microsoft.com/office/drawing/2014/main" id="{C5927465-768C-4D1A-8EBF-1FE1ACF1F8EB}"/>
              </a:ext>
            </a:extLst>
          </p:cNvPr>
          <p:cNvSpPr/>
          <p:nvPr/>
        </p:nvSpPr>
        <p:spPr>
          <a:xfrm>
            <a:off x="456181" y="3182646"/>
            <a:ext cx="8229600" cy="1119851"/>
          </a:xfrm>
          <a:prstGeom prst="homePlate">
            <a:avLst/>
          </a:prstGeom>
          <a:gradFill>
            <a:gsLst>
              <a:gs pos="0">
                <a:srgbClr val="0F3B57"/>
              </a:gs>
              <a:gs pos="100000">
                <a:srgbClr val="086B6E"/>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900" dirty="0"/>
          </a:p>
        </p:txBody>
      </p:sp>
      <p:pic>
        <p:nvPicPr>
          <p:cNvPr id="5" name="Picture 4">
            <a:extLst>
              <a:ext uri="{FF2B5EF4-FFF2-40B4-BE49-F238E27FC236}">
                <a16:creationId xmlns:a16="http://schemas.microsoft.com/office/drawing/2014/main" id="{D399FA15-CFDE-4013-8956-B766A8A442D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62085" y="1974884"/>
            <a:ext cx="1047075" cy="1058973"/>
          </a:xfrm>
          <a:prstGeom prst="rect">
            <a:avLst/>
          </a:prstGeom>
        </p:spPr>
      </p:pic>
      <p:pic>
        <p:nvPicPr>
          <p:cNvPr id="7" name="Picture 6">
            <a:extLst>
              <a:ext uri="{FF2B5EF4-FFF2-40B4-BE49-F238E27FC236}">
                <a16:creationId xmlns:a16="http://schemas.microsoft.com/office/drawing/2014/main" id="{2E182F1C-7C9C-4907-A376-7D1A04CB083C}"/>
              </a:ext>
            </a:extLst>
          </p:cNvPr>
          <p:cNvPicPr>
            <a:picLocks noChangeAspect="1"/>
          </p:cNvPicPr>
          <p:nvPr/>
        </p:nvPicPr>
        <p:blipFill>
          <a:blip r:embed="rId3"/>
          <a:stretch>
            <a:fillRect/>
          </a:stretch>
        </p:blipFill>
        <p:spPr>
          <a:xfrm>
            <a:off x="765218" y="1652651"/>
            <a:ext cx="1413933" cy="1439333"/>
          </a:xfrm>
          <a:prstGeom prst="rect">
            <a:avLst/>
          </a:prstGeom>
        </p:spPr>
      </p:pic>
      <p:pic>
        <p:nvPicPr>
          <p:cNvPr id="8" name="Picture 7">
            <a:extLst>
              <a:ext uri="{FF2B5EF4-FFF2-40B4-BE49-F238E27FC236}">
                <a16:creationId xmlns:a16="http://schemas.microsoft.com/office/drawing/2014/main" id="{35833628-0526-4313-8634-9A91BBB52A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44226" y="1652651"/>
            <a:ext cx="1413933" cy="1413933"/>
          </a:xfrm>
          <a:prstGeom prst="rect">
            <a:avLst/>
          </a:prstGeom>
        </p:spPr>
      </p:pic>
      <p:sp>
        <p:nvSpPr>
          <p:cNvPr id="9" name="TextBox 8">
            <a:extLst>
              <a:ext uri="{FF2B5EF4-FFF2-40B4-BE49-F238E27FC236}">
                <a16:creationId xmlns:a16="http://schemas.microsoft.com/office/drawing/2014/main" id="{0CD6EC63-9232-4676-9463-873DC42B4D77}"/>
              </a:ext>
            </a:extLst>
          </p:cNvPr>
          <p:cNvSpPr txBox="1"/>
          <p:nvPr/>
        </p:nvSpPr>
        <p:spPr>
          <a:xfrm>
            <a:off x="594360" y="3546363"/>
            <a:ext cx="1817370" cy="415498"/>
          </a:xfrm>
          <a:prstGeom prst="rect">
            <a:avLst/>
          </a:prstGeom>
          <a:noFill/>
        </p:spPr>
        <p:txBody>
          <a:bodyPr wrap="square" rtlCol="0">
            <a:spAutoFit/>
          </a:bodyPr>
          <a:lstStyle/>
          <a:p>
            <a:pPr algn="ctr"/>
            <a:r>
              <a:rPr lang="en-US" sz="2100" b="1" dirty="0">
                <a:solidFill>
                  <a:schemeClr val="bg1"/>
                </a:solidFill>
              </a:rPr>
              <a:t>July 1, 2021</a:t>
            </a:r>
          </a:p>
        </p:txBody>
      </p:sp>
      <p:sp>
        <p:nvSpPr>
          <p:cNvPr id="10" name="TextBox 9">
            <a:extLst>
              <a:ext uri="{FF2B5EF4-FFF2-40B4-BE49-F238E27FC236}">
                <a16:creationId xmlns:a16="http://schemas.microsoft.com/office/drawing/2014/main" id="{60E4A33A-4B67-4A0F-8099-A0DB385839E6}"/>
              </a:ext>
            </a:extLst>
          </p:cNvPr>
          <p:cNvSpPr txBox="1"/>
          <p:nvPr/>
        </p:nvSpPr>
        <p:spPr>
          <a:xfrm>
            <a:off x="3370993" y="3404631"/>
            <a:ext cx="1817370" cy="738664"/>
          </a:xfrm>
          <a:prstGeom prst="rect">
            <a:avLst/>
          </a:prstGeom>
          <a:noFill/>
        </p:spPr>
        <p:txBody>
          <a:bodyPr wrap="square" rtlCol="0">
            <a:spAutoFit/>
          </a:bodyPr>
          <a:lstStyle/>
          <a:p>
            <a:pPr algn="ctr"/>
            <a:r>
              <a:rPr lang="en-US" sz="2100" b="1" dirty="0">
                <a:solidFill>
                  <a:schemeClr val="bg1"/>
                </a:solidFill>
              </a:rPr>
              <a:t>December  2021</a:t>
            </a:r>
          </a:p>
        </p:txBody>
      </p:sp>
      <p:sp>
        <p:nvSpPr>
          <p:cNvPr id="11" name="TextBox 10">
            <a:extLst>
              <a:ext uri="{FF2B5EF4-FFF2-40B4-BE49-F238E27FC236}">
                <a16:creationId xmlns:a16="http://schemas.microsoft.com/office/drawing/2014/main" id="{32042651-6AA6-489F-BC46-AE85884615C1}"/>
              </a:ext>
            </a:extLst>
          </p:cNvPr>
          <p:cNvSpPr txBox="1"/>
          <p:nvPr/>
        </p:nvSpPr>
        <p:spPr>
          <a:xfrm>
            <a:off x="6147626" y="3546363"/>
            <a:ext cx="2207133" cy="738664"/>
          </a:xfrm>
          <a:prstGeom prst="rect">
            <a:avLst/>
          </a:prstGeom>
          <a:noFill/>
        </p:spPr>
        <p:txBody>
          <a:bodyPr wrap="square" rtlCol="0">
            <a:spAutoFit/>
          </a:bodyPr>
          <a:lstStyle/>
          <a:p>
            <a:pPr algn="ctr"/>
            <a:r>
              <a:rPr lang="en-US" sz="2100" b="1" dirty="0">
                <a:solidFill>
                  <a:schemeClr val="bg1"/>
                </a:solidFill>
              </a:rPr>
              <a:t>January 1,  2022</a:t>
            </a:r>
          </a:p>
        </p:txBody>
      </p:sp>
      <p:sp>
        <p:nvSpPr>
          <p:cNvPr id="12" name="TextBox 11">
            <a:extLst>
              <a:ext uri="{FF2B5EF4-FFF2-40B4-BE49-F238E27FC236}">
                <a16:creationId xmlns:a16="http://schemas.microsoft.com/office/drawing/2014/main" id="{3641728E-795F-4F6A-A855-42071D5CCD21}"/>
              </a:ext>
            </a:extLst>
          </p:cNvPr>
          <p:cNvSpPr txBox="1"/>
          <p:nvPr/>
        </p:nvSpPr>
        <p:spPr>
          <a:xfrm>
            <a:off x="765218" y="4418558"/>
            <a:ext cx="2080260" cy="715581"/>
          </a:xfrm>
          <a:prstGeom prst="rect">
            <a:avLst/>
          </a:prstGeom>
          <a:noFill/>
        </p:spPr>
        <p:txBody>
          <a:bodyPr wrap="square" rtlCol="0">
            <a:spAutoFit/>
          </a:bodyPr>
          <a:lstStyle/>
          <a:p>
            <a:r>
              <a:rPr lang="en-US" sz="1350" dirty="0"/>
              <a:t>Regulation on how to calculate qualifying payment amount</a:t>
            </a:r>
          </a:p>
        </p:txBody>
      </p:sp>
      <p:sp>
        <p:nvSpPr>
          <p:cNvPr id="13" name="TextBox 12">
            <a:extLst>
              <a:ext uri="{FF2B5EF4-FFF2-40B4-BE49-F238E27FC236}">
                <a16:creationId xmlns:a16="http://schemas.microsoft.com/office/drawing/2014/main" id="{AB759A58-BAFF-44CC-A57E-0724F5FD9EFB}"/>
              </a:ext>
            </a:extLst>
          </p:cNvPr>
          <p:cNvSpPr txBox="1"/>
          <p:nvPr/>
        </p:nvSpPr>
        <p:spPr>
          <a:xfrm>
            <a:off x="3515582" y="4418558"/>
            <a:ext cx="2080260" cy="300082"/>
          </a:xfrm>
          <a:prstGeom prst="rect">
            <a:avLst/>
          </a:prstGeom>
          <a:noFill/>
        </p:spPr>
        <p:txBody>
          <a:bodyPr wrap="square" rtlCol="0">
            <a:spAutoFit/>
          </a:bodyPr>
          <a:lstStyle/>
          <a:p>
            <a:r>
              <a:rPr lang="en-US" sz="1350" dirty="0"/>
              <a:t>Certify IDR entities</a:t>
            </a:r>
          </a:p>
        </p:txBody>
      </p:sp>
      <p:sp>
        <p:nvSpPr>
          <p:cNvPr id="14" name="TextBox 13">
            <a:extLst>
              <a:ext uri="{FF2B5EF4-FFF2-40B4-BE49-F238E27FC236}">
                <a16:creationId xmlns:a16="http://schemas.microsoft.com/office/drawing/2014/main" id="{178B3F4C-8FA1-48B4-81E5-1A3A20C77233}"/>
              </a:ext>
            </a:extLst>
          </p:cNvPr>
          <p:cNvSpPr txBox="1"/>
          <p:nvPr/>
        </p:nvSpPr>
        <p:spPr>
          <a:xfrm>
            <a:off x="6147626" y="4393158"/>
            <a:ext cx="2572656" cy="1546577"/>
          </a:xfrm>
          <a:prstGeom prst="rect">
            <a:avLst/>
          </a:prstGeom>
          <a:noFill/>
        </p:spPr>
        <p:txBody>
          <a:bodyPr wrap="square" rtlCol="0">
            <a:spAutoFit/>
          </a:bodyPr>
          <a:lstStyle/>
          <a:p>
            <a:r>
              <a:rPr lang="en-US" sz="1350" dirty="0"/>
              <a:t>Regulation in effect </a:t>
            </a:r>
          </a:p>
          <a:p>
            <a:r>
              <a:rPr lang="en-US" sz="1350" dirty="0"/>
              <a:t>one-page notice on surprise billing prohibitions, including state requirements, contact information for state and federal entities to report surprise billing violations</a:t>
            </a:r>
          </a:p>
        </p:txBody>
      </p:sp>
    </p:spTree>
    <p:extLst>
      <p:ext uri="{BB962C8B-B14F-4D97-AF65-F5344CB8AC3E}">
        <p14:creationId xmlns:p14="http://schemas.microsoft.com/office/powerpoint/2010/main" val="1519134072"/>
      </p:ext>
    </p:extLst>
  </p:cSld>
  <p:clrMapOvr>
    <a:masterClrMapping/>
  </p:clrMapOvr>
  <p:transition spd="med">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F7EFF0-78AD-4D50-A00F-9B93E8309C68}"/>
              </a:ext>
            </a:extLst>
          </p:cNvPr>
          <p:cNvSpPr txBox="1"/>
          <p:nvPr/>
        </p:nvSpPr>
        <p:spPr>
          <a:xfrm>
            <a:off x="4572000" y="3429000"/>
            <a:ext cx="3876675" cy="923330"/>
          </a:xfrm>
          <a:prstGeom prst="rect">
            <a:avLst/>
          </a:prstGeom>
          <a:noFill/>
        </p:spPr>
        <p:txBody>
          <a:bodyPr wrap="square" rtlCol="0">
            <a:spAutoFit/>
          </a:bodyPr>
          <a:lstStyle/>
          <a:p>
            <a:r>
              <a:rPr lang="en-US" altLang="en-US" b="1" dirty="0">
                <a:solidFill>
                  <a:schemeClr val="accent6"/>
                </a:solidFill>
                <a:latin typeface="Times New Roman" panose="02020603050405020304" pitchFamily="18" charset="0"/>
              </a:rPr>
              <a:t>Thank you!</a:t>
            </a:r>
          </a:p>
          <a:p>
            <a:endParaRPr lang="en-US" altLang="en-US" dirty="0">
              <a:solidFill>
                <a:schemeClr val="bg1">
                  <a:lumMod val="50000"/>
                </a:schemeClr>
              </a:solidFill>
              <a:latin typeface="Times New Roman" panose="02020603050405020304" pitchFamily="18" charset="0"/>
            </a:endParaRPr>
          </a:p>
          <a:p>
            <a:endParaRPr lang="en-US" b="1" dirty="0">
              <a:solidFill>
                <a:schemeClr val="bg1">
                  <a:lumMod val="50000"/>
                </a:schemeClr>
              </a:solidFill>
              <a:latin typeface="Times New Roman" panose="02020603050405020304" pitchFamily="18" charset="0"/>
            </a:endParaRPr>
          </a:p>
        </p:txBody>
      </p:sp>
    </p:spTree>
    <p:extLst>
      <p:ext uri="{BB962C8B-B14F-4D97-AF65-F5344CB8AC3E}">
        <p14:creationId xmlns:p14="http://schemas.microsoft.com/office/powerpoint/2010/main" val="1378570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1B4DC1A0-CE41-7FD4-085B-3D769EC9DB04}"/>
              </a:ext>
            </a:extLst>
          </p:cNvPr>
          <p:cNvSpPr txBox="1">
            <a:spLocks noGrp="1"/>
          </p:cNvSpPr>
          <p:nvPr>
            <p:ph type="title"/>
          </p:nvPr>
        </p:nvSpPr>
        <p:spPr>
          <a:xfrm>
            <a:off x="319131" y="415888"/>
            <a:ext cx="8505738" cy="474489"/>
          </a:xfrm>
          <a:prstGeom prst="rect">
            <a:avLst/>
          </a:prstGeom>
        </p:spPr>
        <p:txBody>
          <a:bodyPr vert="horz" wrap="square" lIns="0" tIns="12700" rIns="0" bIns="0" rtlCol="0">
            <a:spAutoFit/>
          </a:bodyPr>
          <a:lstStyle/>
          <a:p>
            <a:pPr marL="268605">
              <a:lnSpc>
                <a:spcPct val="100000"/>
              </a:lnSpc>
              <a:spcBef>
                <a:spcPts val="100"/>
              </a:spcBef>
            </a:pPr>
            <a:r>
              <a:rPr sz="3000" b="1" spc="-10" dirty="0">
                <a:latin typeface="Times New Roman" panose="02020603050405020304" pitchFamily="18" charset="0"/>
                <a:cs typeface="Times New Roman" panose="02020603050405020304" pitchFamily="18" charset="0"/>
              </a:rPr>
              <a:t>Price</a:t>
            </a:r>
            <a:r>
              <a:rPr sz="3000" b="1" spc="-600" dirty="0">
                <a:latin typeface="Times New Roman" panose="02020603050405020304" pitchFamily="18" charset="0"/>
                <a:cs typeface="Times New Roman" panose="02020603050405020304" pitchFamily="18" charset="0"/>
              </a:rPr>
              <a:t> </a:t>
            </a:r>
            <a:r>
              <a:rPr sz="3000" b="1" spc="-580" dirty="0">
                <a:latin typeface="Times New Roman" panose="02020603050405020304" pitchFamily="18" charset="0"/>
                <a:cs typeface="Times New Roman" panose="02020603050405020304" pitchFamily="18" charset="0"/>
              </a:rPr>
              <a:t>T</a:t>
            </a:r>
            <a:r>
              <a:rPr lang="en-US" sz="3000" b="1" spc="-580" dirty="0">
                <a:latin typeface="Times New Roman" panose="02020603050405020304" pitchFamily="18" charset="0"/>
                <a:cs typeface="Times New Roman" panose="02020603050405020304" pitchFamily="18" charset="0"/>
              </a:rPr>
              <a:t> </a:t>
            </a:r>
            <a:r>
              <a:rPr sz="3000" b="1" spc="15" dirty="0" err="1">
                <a:latin typeface="Times New Roman" panose="02020603050405020304" pitchFamily="18" charset="0"/>
                <a:cs typeface="Times New Roman" panose="02020603050405020304" pitchFamily="18" charset="0"/>
              </a:rPr>
              <a:t>r</a:t>
            </a:r>
            <a:r>
              <a:rPr sz="3000" b="1" spc="20" dirty="0" err="1">
                <a:latin typeface="Times New Roman" panose="02020603050405020304" pitchFamily="18" charset="0"/>
                <a:cs typeface="Times New Roman" panose="02020603050405020304" pitchFamily="18" charset="0"/>
              </a:rPr>
              <a:t>anspa</a:t>
            </a:r>
            <a:r>
              <a:rPr sz="3000" b="1" spc="-80" dirty="0" err="1">
                <a:latin typeface="Times New Roman" panose="02020603050405020304" pitchFamily="18" charset="0"/>
                <a:cs typeface="Times New Roman" panose="02020603050405020304" pitchFamily="18" charset="0"/>
              </a:rPr>
              <a:t>r</a:t>
            </a:r>
            <a:r>
              <a:rPr sz="3000" b="1" spc="20" dirty="0" err="1">
                <a:latin typeface="Times New Roman" panose="02020603050405020304" pitchFamily="18" charset="0"/>
                <a:cs typeface="Times New Roman" panose="02020603050405020304" pitchFamily="18" charset="0"/>
              </a:rPr>
              <a:t>en</a:t>
            </a:r>
            <a:r>
              <a:rPr sz="3000" b="1" spc="15" dirty="0" err="1">
                <a:latin typeface="Times New Roman" panose="02020603050405020304" pitchFamily="18" charset="0"/>
                <a:cs typeface="Times New Roman" panose="02020603050405020304" pitchFamily="18" charset="0"/>
              </a:rPr>
              <a:t>c</a:t>
            </a:r>
            <a:r>
              <a:rPr sz="3000" b="1" spc="20" dirty="0" err="1">
                <a:latin typeface="Times New Roman" panose="02020603050405020304" pitchFamily="18" charset="0"/>
                <a:cs typeface="Times New Roman" panose="02020603050405020304" pitchFamily="18" charset="0"/>
              </a:rPr>
              <a:t>y</a:t>
            </a:r>
            <a:r>
              <a:rPr sz="3000" b="1" spc="-85" dirty="0">
                <a:latin typeface="Times New Roman" panose="02020603050405020304" pitchFamily="18" charset="0"/>
                <a:cs typeface="Times New Roman" panose="02020603050405020304" pitchFamily="18" charset="0"/>
              </a:rPr>
              <a:t> </a:t>
            </a:r>
            <a:r>
              <a:rPr sz="3000" b="1" spc="-45" dirty="0">
                <a:latin typeface="Times New Roman" panose="02020603050405020304" pitchFamily="18" charset="0"/>
                <a:cs typeface="Times New Roman" panose="02020603050405020304" pitchFamily="18" charset="0"/>
              </a:rPr>
              <a:t> </a:t>
            </a:r>
            <a:r>
              <a:rPr lang="en-US" sz="3000" b="1" spc="-45" dirty="0">
                <a:latin typeface="Times New Roman" panose="02020603050405020304" pitchFamily="18" charset="0"/>
                <a:cs typeface="Times New Roman" panose="02020603050405020304" pitchFamily="18" charset="0"/>
              </a:rPr>
              <a:t>        </a:t>
            </a:r>
            <a:r>
              <a:rPr sz="3000" b="1" dirty="0">
                <a:solidFill>
                  <a:srgbClr val="086B6E"/>
                </a:solidFill>
                <a:latin typeface="Times New Roman" panose="02020603050405020304" pitchFamily="18" charset="0"/>
                <a:cs typeface="Times New Roman" panose="02020603050405020304" pitchFamily="18" charset="0"/>
              </a:rPr>
              <a:t>Machine</a:t>
            </a:r>
            <a:r>
              <a:rPr sz="3000" b="1" spc="-50" dirty="0">
                <a:solidFill>
                  <a:srgbClr val="086B6E"/>
                </a:solidFill>
                <a:latin typeface="Times New Roman" panose="02020603050405020304" pitchFamily="18" charset="0"/>
                <a:cs typeface="Times New Roman" panose="02020603050405020304" pitchFamily="18" charset="0"/>
              </a:rPr>
              <a:t> </a:t>
            </a:r>
            <a:r>
              <a:rPr sz="3000" b="1" dirty="0">
                <a:solidFill>
                  <a:srgbClr val="086B6E"/>
                </a:solidFill>
                <a:latin typeface="Times New Roman" panose="02020603050405020304" pitchFamily="18" charset="0"/>
                <a:cs typeface="Times New Roman" panose="02020603050405020304" pitchFamily="18" charset="0"/>
              </a:rPr>
              <a:t>Readable</a:t>
            </a:r>
            <a:r>
              <a:rPr sz="3000" b="1" spc="-45" dirty="0">
                <a:solidFill>
                  <a:srgbClr val="086B6E"/>
                </a:solidFill>
                <a:latin typeface="Times New Roman" panose="02020603050405020304" pitchFamily="18" charset="0"/>
                <a:cs typeface="Times New Roman" panose="02020603050405020304" pitchFamily="18" charset="0"/>
              </a:rPr>
              <a:t> </a:t>
            </a:r>
            <a:r>
              <a:rPr sz="3000" b="1" spc="-20" dirty="0">
                <a:solidFill>
                  <a:srgbClr val="086B6E"/>
                </a:solidFill>
                <a:latin typeface="Times New Roman" panose="02020603050405020304" pitchFamily="18" charset="0"/>
                <a:cs typeface="Times New Roman" panose="02020603050405020304" pitchFamily="18" charset="0"/>
              </a:rPr>
              <a:t>File</a:t>
            </a:r>
            <a:endParaRPr sz="3000" b="1" dirty="0">
              <a:solidFill>
                <a:srgbClr val="086B6E"/>
              </a:solidFill>
              <a:latin typeface="Times New Roman" panose="02020603050405020304" pitchFamily="18" charset="0"/>
              <a:cs typeface="Times New Roman" panose="02020603050405020304" pitchFamily="18" charset="0"/>
            </a:endParaRPr>
          </a:p>
        </p:txBody>
      </p:sp>
      <p:sp>
        <p:nvSpPr>
          <p:cNvPr id="5" name="object 3">
            <a:extLst>
              <a:ext uri="{FF2B5EF4-FFF2-40B4-BE49-F238E27FC236}">
                <a16:creationId xmlns:a16="http://schemas.microsoft.com/office/drawing/2014/main" id="{3D66E0C2-A1DA-AC4A-27F1-679CD8567E55}"/>
              </a:ext>
            </a:extLst>
          </p:cNvPr>
          <p:cNvSpPr txBox="1"/>
          <p:nvPr/>
        </p:nvSpPr>
        <p:spPr>
          <a:xfrm>
            <a:off x="821931" y="1403408"/>
            <a:ext cx="7048073" cy="4595489"/>
          </a:xfrm>
          <a:prstGeom prst="rect">
            <a:avLst/>
          </a:prstGeom>
        </p:spPr>
        <p:txBody>
          <a:bodyPr vert="horz" wrap="square" lIns="0" tIns="9525" rIns="0" bIns="0" rtlCol="0">
            <a:spAutoFit/>
          </a:bodyPr>
          <a:lstStyle/>
          <a:p>
            <a:pPr marL="342900" marR="508000" lvl="1" indent="-342900">
              <a:lnSpc>
                <a:spcPct val="100499"/>
              </a:lnSpc>
              <a:buFont typeface="Arial" panose="020B0604020202020204" pitchFamily="34" charset="0"/>
              <a:buChar char="•"/>
              <a:tabLst>
                <a:tab pos="736600" algn="l"/>
              </a:tabLst>
            </a:pPr>
            <a:r>
              <a:rPr sz="2400" dirty="0">
                <a:solidFill>
                  <a:srgbClr val="0F3B57"/>
                </a:solidFill>
                <a:latin typeface="Times New Roman" panose="02020603050405020304" pitchFamily="18" charset="0"/>
                <a:cs typeface="Times New Roman" panose="02020603050405020304" pitchFamily="18" charset="0"/>
              </a:rPr>
              <a:t>“Items</a:t>
            </a:r>
            <a:r>
              <a:rPr sz="2400" spc="-4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and</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Services”</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are</a:t>
            </a:r>
            <a:r>
              <a:rPr sz="2400" spc="10"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all</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items</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and</a:t>
            </a:r>
            <a:r>
              <a:rPr sz="2400" spc="20"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services,</a:t>
            </a:r>
            <a:r>
              <a:rPr sz="2400" spc="-14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including</a:t>
            </a:r>
            <a:r>
              <a:rPr sz="2400" b="1" spc="1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individual</a:t>
            </a:r>
            <a:r>
              <a:rPr sz="2400" b="1" spc="20"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services</a:t>
            </a:r>
            <a:r>
              <a:rPr sz="2400" b="1" spc="20" dirty="0">
                <a:solidFill>
                  <a:srgbClr val="0F3B57"/>
                </a:solidFill>
                <a:latin typeface="Times New Roman" panose="02020603050405020304" pitchFamily="18" charset="0"/>
                <a:cs typeface="Times New Roman" panose="02020603050405020304" pitchFamily="18" charset="0"/>
              </a:rPr>
              <a:t> </a:t>
            </a:r>
            <a:r>
              <a:rPr sz="2400" b="1" spc="-25" dirty="0">
                <a:solidFill>
                  <a:srgbClr val="0F3B57"/>
                </a:solidFill>
                <a:latin typeface="Times New Roman" panose="02020603050405020304" pitchFamily="18" charset="0"/>
                <a:cs typeface="Times New Roman" panose="02020603050405020304" pitchFamily="18" charset="0"/>
              </a:rPr>
              <a:t>and </a:t>
            </a:r>
            <a:r>
              <a:rPr sz="2400" b="1" dirty="0">
                <a:solidFill>
                  <a:srgbClr val="0F3B57"/>
                </a:solidFill>
                <a:latin typeface="Times New Roman" panose="02020603050405020304" pitchFamily="18" charset="0"/>
                <a:cs typeface="Times New Roman" panose="02020603050405020304" pitchFamily="18" charset="0"/>
              </a:rPr>
              <a:t>service</a:t>
            </a:r>
            <a:r>
              <a:rPr sz="2400" b="1" spc="-1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packages</a:t>
            </a:r>
            <a:r>
              <a:rPr sz="2400" b="1"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that</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could</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be</a:t>
            </a:r>
            <a:r>
              <a:rPr sz="2400"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provided</a:t>
            </a:r>
            <a:r>
              <a:rPr sz="2400"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by</a:t>
            </a:r>
            <a:r>
              <a:rPr sz="2400"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hospital</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to</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patient</a:t>
            </a:r>
            <a:r>
              <a:rPr lang="en-US" sz="240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t>
            </a:r>
            <a:endParaRPr lang="en-US" sz="2400" dirty="0">
              <a:solidFill>
                <a:srgbClr val="0F3B57"/>
              </a:solidFill>
              <a:latin typeface="Times New Roman" panose="02020603050405020304" pitchFamily="18" charset="0"/>
              <a:cs typeface="Times New Roman" panose="02020603050405020304" pitchFamily="18" charset="0"/>
            </a:endParaRPr>
          </a:p>
          <a:p>
            <a:pPr marL="0" marR="508000" lvl="1">
              <a:lnSpc>
                <a:spcPct val="100499"/>
              </a:lnSpc>
              <a:tabLst>
                <a:tab pos="736600" algn="l"/>
              </a:tabLst>
            </a:pPr>
            <a:r>
              <a:rPr lang="en-US" sz="240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for</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which</a:t>
            </a:r>
            <a:r>
              <a:rPr sz="2400" spc="-10" dirty="0">
                <a:solidFill>
                  <a:srgbClr val="0F3B57"/>
                </a:solidFill>
                <a:latin typeface="Times New Roman" panose="02020603050405020304" pitchFamily="18" charset="0"/>
                <a:cs typeface="Times New Roman" panose="02020603050405020304" pitchFamily="18" charset="0"/>
              </a:rPr>
              <a:t> </a:t>
            </a:r>
            <a:r>
              <a:rPr sz="2400" spc="-50" dirty="0">
                <a:solidFill>
                  <a:srgbClr val="0F3B57"/>
                </a:solidFill>
                <a:latin typeface="Times New Roman" panose="02020603050405020304" pitchFamily="18" charset="0"/>
                <a:cs typeface="Times New Roman" panose="02020603050405020304" pitchFamily="18" charset="0"/>
              </a:rPr>
              <a:t>a </a:t>
            </a:r>
            <a:r>
              <a:rPr sz="2400" dirty="0">
                <a:solidFill>
                  <a:srgbClr val="0F3B57"/>
                </a:solidFill>
                <a:latin typeface="Times New Roman" panose="02020603050405020304" pitchFamily="18" charset="0"/>
                <a:cs typeface="Times New Roman" panose="02020603050405020304" pitchFamily="18" charset="0"/>
              </a:rPr>
              <a:t>hospital</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has</a:t>
            </a:r>
            <a:r>
              <a:rPr sz="2400"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established</a:t>
            </a:r>
            <a:r>
              <a:rPr sz="2400"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standard</a:t>
            </a:r>
            <a:r>
              <a:rPr sz="2400" spc="-10" dirty="0">
                <a:solidFill>
                  <a:srgbClr val="0F3B57"/>
                </a:solidFill>
                <a:latin typeface="Times New Roman" panose="02020603050405020304" pitchFamily="18" charset="0"/>
                <a:cs typeface="Times New Roman" panose="02020603050405020304" pitchFamily="18" charset="0"/>
              </a:rPr>
              <a:t> </a:t>
            </a:r>
            <a:endParaRPr lang="en-US" sz="2400" spc="-10" dirty="0">
              <a:solidFill>
                <a:srgbClr val="0F3B57"/>
              </a:solidFill>
              <a:latin typeface="Times New Roman" panose="02020603050405020304" pitchFamily="18" charset="0"/>
              <a:cs typeface="Times New Roman" panose="02020603050405020304" pitchFamily="18" charset="0"/>
            </a:endParaRPr>
          </a:p>
          <a:p>
            <a:pPr marL="0" marR="508000" lvl="1">
              <a:lnSpc>
                <a:spcPct val="100499"/>
              </a:lnSpc>
              <a:tabLst>
                <a:tab pos="736600" algn="l"/>
              </a:tabLst>
            </a:pPr>
            <a:r>
              <a:rPr lang="en-US" sz="2400" spc="-10"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charge</a:t>
            </a:r>
            <a:r>
              <a:rPr lang="en-US" sz="2400" spc="-10" dirty="0">
                <a:solidFill>
                  <a:srgbClr val="0F3B57"/>
                </a:solidFill>
                <a:latin typeface="Times New Roman" panose="02020603050405020304" pitchFamily="18" charset="0"/>
                <a:cs typeface="Times New Roman" panose="02020603050405020304" pitchFamily="18" charset="0"/>
              </a:rPr>
              <a:t>.</a:t>
            </a:r>
          </a:p>
          <a:p>
            <a:pPr marL="0" marR="508000" lvl="1">
              <a:lnSpc>
                <a:spcPct val="100499"/>
              </a:lnSpc>
              <a:tabLst>
                <a:tab pos="736600" algn="l"/>
              </a:tabLst>
            </a:pPr>
            <a:endParaRPr lang="en-US" sz="1000" spc="-10" dirty="0">
              <a:solidFill>
                <a:srgbClr val="0F3B57"/>
              </a:solidFill>
              <a:latin typeface="Times New Roman" panose="02020603050405020304" pitchFamily="18" charset="0"/>
              <a:cs typeface="Times New Roman" panose="02020603050405020304" pitchFamily="18" charset="0"/>
            </a:endParaRPr>
          </a:p>
          <a:p>
            <a:pPr marL="342900" marR="508000" lvl="1" indent="-342900">
              <a:lnSpc>
                <a:spcPct val="100499"/>
              </a:lnSpc>
              <a:buFont typeface="Arial" panose="020B0604020202020204" pitchFamily="34" charset="0"/>
              <a:buChar char="•"/>
              <a:tabLst>
                <a:tab pos="736600" algn="l"/>
              </a:tabLst>
            </a:pPr>
            <a:r>
              <a:rPr lang="en-US" sz="2400" dirty="0">
                <a:solidFill>
                  <a:srgbClr val="0F3B57"/>
                </a:solidFill>
                <a:latin typeface="Times New Roman" panose="02020603050405020304" pitchFamily="18" charset="0"/>
                <a:cs typeface="Times New Roman" panose="02020603050405020304" pitchFamily="18" charset="0"/>
              </a:rPr>
              <a:t>“Services</a:t>
            </a:r>
            <a:r>
              <a:rPr lang="en-US" sz="2400" spc="-25" dirty="0">
                <a:solidFill>
                  <a:srgbClr val="0F3B57"/>
                </a:solidFill>
                <a:latin typeface="Times New Roman" panose="02020603050405020304" pitchFamily="18" charset="0"/>
                <a:cs typeface="Times New Roman" panose="02020603050405020304" pitchFamily="18" charset="0"/>
              </a:rPr>
              <a:t> </a:t>
            </a:r>
            <a:r>
              <a:rPr lang="en-US" sz="2400" dirty="0">
                <a:solidFill>
                  <a:srgbClr val="0F3B57"/>
                </a:solidFill>
                <a:latin typeface="Times New Roman" panose="02020603050405020304" pitchFamily="18" charset="0"/>
                <a:cs typeface="Times New Roman" panose="02020603050405020304" pitchFamily="18" charset="0"/>
              </a:rPr>
              <a:t>package”</a:t>
            </a:r>
            <a:r>
              <a:rPr lang="en-US" sz="2400" spc="-20" dirty="0">
                <a:solidFill>
                  <a:srgbClr val="0F3B57"/>
                </a:solidFill>
                <a:latin typeface="Times New Roman" panose="02020603050405020304" pitchFamily="18" charset="0"/>
                <a:cs typeface="Times New Roman" panose="02020603050405020304" pitchFamily="18" charset="0"/>
              </a:rPr>
              <a:t> </a:t>
            </a:r>
            <a:r>
              <a:rPr lang="en-US" sz="2400" dirty="0">
                <a:solidFill>
                  <a:srgbClr val="0F3B57"/>
                </a:solidFill>
                <a:latin typeface="Times New Roman" panose="02020603050405020304" pitchFamily="18" charset="0"/>
                <a:cs typeface="Times New Roman" panose="02020603050405020304" pitchFamily="18" charset="0"/>
              </a:rPr>
              <a:t>is</a:t>
            </a:r>
            <a:r>
              <a:rPr lang="en-US" sz="2400" spc="-10" dirty="0">
                <a:solidFill>
                  <a:srgbClr val="0F3B57"/>
                </a:solidFill>
                <a:latin typeface="Times New Roman" panose="02020603050405020304" pitchFamily="18" charset="0"/>
                <a:cs typeface="Times New Roman" panose="02020603050405020304" pitchFamily="18" charset="0"/>
              </a:rPr>
              <a:t> </a:t>
            </a:r>
            <a:r>
              <a:rPr lang="en-US" sz="2400" dirty="0">
                <a:solidFill>
                  <a:srgbClr val="0F3B57"/>
                </a:solidFill>
                <a:latin typeface="Times New Roman" panose="02020603050405020304" pitchFamily="18" charset="0"/>
                <a:cs typeface="Times New Roman" panose="02020603050405020304" pitchFamily="18" charset="0"/>
              </a:rPr>
              <a:t>an</a:t>
            </a:r>
            <a:r>
              <a:rPr lang="en-US" sz="2400" spc="-20" dirty="0">
                <a:solidFill>
                  <a:srgbClr val="0F3B57"/>
                </a:solidFill>
                <a:latin typeface="Times New Roman" panose="02020603050405020304" pitchFamily="18" charset="0"/>
                <a:cs typeface="Times New Roman" panose="02020603050405020304" pitchFamily="18" charset="0"/>
              </a:rPr>
              <a:t> </a:t>
            </a:r>
            <a:r>
              <a:rPr lang="en-US" sz="2400" dirty="0">
                <a:solidFill>
                  <a:srgbClr val="0F3B57"/>
                </a:solidFill>
                <a:latin typeface="Times New Roman" panose="02020603050405020304" pitchFamily="18" charset="0"/>
                <a:cs typeface="Times New Roman" panose="02020603050405020304" pitchFamily="18" charset="0"/>
              </a:rPr>
              <a:t>aggregation</a:t>
            </a:r>
            <a:r>
              <a:rPr lang="en-US" sz="2400" spc="-15" dirty="0">
                <a:solidFill>
                  <a:srgbClr val="0F3B57"/>
                </a:solidFill>
                <a:latin typeface="Times New Roman" panose="02020603050405020304" pitchFamily="18" charset="0"/>
                <a:cs typeface="Times New Roman" panose="02020603050405020304" pitchFamily="18" charset="0"/>
              </a:rPr>
              <a:t> </a:t>
            </a:r>
            <a:r>
              <a:rPr lang="en-US" sz="2400" dirty="0">
                <a:solidFill>
                  <a:srgbClr val="0F3B57"/>
                </a:solidFill>
                <a:latin typeface="Times New Roman" panose="02020603050405020304" pitchFamily="18" charset="0"/>
                <a:cs typeface="Times New Roman" panose="02020603050405020304" pitchFamily="18" charset="0"/>
              </a:rPr>
              <a:t>of</a:t>
            </a:r>
            <a:r>
              <a:rPr lang="en-US" sz="2400" spc="-20" dirty="0">
                <a:solidFill>
                  <a:srgbClr val="0F3B57"/>
                </a:solidFill>
                <a:latin typeface="Times New Roman" panose="02020603050405020304" pitchFamily="18" charset="0"/>
                <a:cs typeface="Times New Roman" panose="02020603050405020304" pitchFamily="18" charset="0"/>
              </a:rPr>
              <a:t> </a:t>
            </a:r>
            <a:r>
              <a:rPr lang="en-US" sz="2400" dirty="0">
                <a:solidFill>
                  <a:srgbClr val="0F3B57"/>
                </a:solidFill>
                <a:latin typeface="Times New Roman" panose="02020603050405020304" pitchFamily="18" charset="0"/>
                <a:cs typeface="Times New Roman" panose="02020603050405020304" pitchFamily="18" charset="0"/>
              </a:rPr>
              <a:t>individual</a:t>
            </a:r>
            <a:r>
              <a:rPr lang="en-US" sz="2400" spc="-15" dirty="0">
                <a:solidFill>
                  <a:srgbClr val="0F3B57"/>
                </a:solidFill>
                <a:latin typeface="Times New Roman" panose="02020603050405020304" pitchFamily="18" charset="0"/>
                <a:cs typeface="Times New Roman" panose="02020603050405020304" pitchFamily="18" charset="0"/>
              </a:rPr>
              <a:t> </a:t>
            </a:r>
            <a:r>
              <a:rPr lang="en-US" sz="2400" dirty="0">
                <a:solidFill>
                  <a:srgbClr val="0F3B57"/>
                </a:solidFill>
                <a:latin typeface="Times New Roman" panose="02020603050405020304" pitchFamily="18" charset="0"/>
                <a:cs typeface="Times New Roman" panose="02020603050405020304" pitchFamily="18" charset="0"/>
              </a:rPr>
              <a:t>items</a:t>
            </a:r>
            <a:r>
              <a:rPr lang="en-US" sz="2400" spc="-15" dirty="0">
                <a:solidFill>
                  <a:srgbClr val="0F3B57"/>
                </a:solidFill>
                <a:latin typeface="Times New Roman" panose="02020603050405020304" pitchFamily="18" charset="0"/>
                <a:cs typeface="Times New Roman" panose="02020603050405020304" pitchFamily="18" charset="0"/>
              </a:rPr>
              <a:t> </a:t>
            </a:r>
            <a:r>
              <a:rPr lang="en-US" sz="2400" dirty="0">
                <a:solidFill>
                  <a:srgbClr val="0F3B57"/>
                </a:solidFill>
                <a:latin typeface="Times New Roman" panose="02020603050405020304" pitchFamily="18" charset="0"/>
                <a:cs typeface="Times New Roman" panose="02020603050405020304" pitchFamily="18" charset="0"/>
              </a:rPr>
              <a:t>and</a:t>
            </a:r>
            <a:r>
              <a:rPr lang="en-US" sz="2400" spc="-10" dirty="0">
                <a:solidFill>
                  <a:srgbClr val="0F3B57"/>
                </a:solidFill>
                <a:latin typeface="Times New Roman" panose="02020603050405020304" pitchFamily="18" charset="0"/>
                <a:cs typeface="Times New Roman" panose="02020603050405020304" pitchFamily="18" charset="0"/>
              </a:rPr>
              <a:t> </a:t>
            </a:r>
            <a:r>
              <a:rPr lang="en-US" sz="2400" dirty="0">
                <a:solidFill>
                  <a:srgbClr val="0F3B57"/>
                </a:solidFill>
                <a:latin typeface="Times New Roman" panose="02020603050405020304" pitchFamily="18" charset="0"/>
                <a:cs typeface="Times New Roman" panose="02020603050405020304" pitchFamily="18" charset="0"/>
              </a:rPr>
              <a:t>services</a:t>
            </a:r>
            <a:r>
              <a:rPr lang="en-US" sz="2400" spc="-15" dirty="0">
                <a:solidFill>
                  <a:srgbClr val="0F3B57"/>
                </a:solidFill>
                <a:latin typeface="Times New Roman" panose="02020603050405020304" pitchFamily="18" charset="0"/>
                <a:cs typeface="Times New Roman" panose="02020603050405020304" pitchFamily="18" charset="0"/>
              </a:rPr>
              <a:t> </a:t>
            </a:r>
            <a:r>
              <a:rPr lang="en-US" sz="2400" dirty="0">
                <a:solidFill>
                  <a:srgbClr val="0F3B57"/>
                </a:solidFill>
                <a:latin typeface="Times New Roman" panose="02020603050405020304" pitchFamily="18" charset="0"/>
                <a:cs typeface="Times New Roman" panose="02020603050405020304" pitchFamily="18" charset="0"/>
              </a:rPr>
              <a:t>into</a:t>
            </a:r>
            <a:r>
              <a:rPr lang="en-US" sz="2400" spc="-15" dirty="0">
                <a:solidFill>
                  <a:srgbClr val="0F3B57"/>
                </a:solidFill>
                <a:latin typeface="Times New Roman" panose="02020603050405020304" pitchFamily="18" charset="0"/>
                <a:cs typeface="Times New Roman" panose="02020603050405020304" pitchFamily="18" charset="0"/>
              </a:rPr>
              <a:t> </a:t>
            </a:r>
            <a:r>
              <a:rPr lang="en-US" sz="2400" dirty="0">
                <a:solidFill>
                  <a:srgbClr val="0F3B57"/>
                </a:solidFill>
                <a:latin typeface="Times New Roman" panose="02020603050405020304" pitchFamily="18" charset="0"/>
                <a:cs typeface="Times New Roman" panose="02020603050405020304" pitchFamily="18" charset="0"/>
              </a:rPr>
              <a:t>a</a:t>
            </a:r>
            <a:r>
              <a:rPr lang="en-US" sz="2400" spc="-20" dirty="0">
                <a:solidFill>
                  <a:srgbClr val="0F3B57"/>
                </a:solidFill>
                <a:latin typeface="Times New Roman" panose="02020603050405020304" pitchFamily="18" charset="0"/>
                <a:cs typeface="Times New Roman" panose="02020603050405020304" pitchFamily="18" charset="0"/>
              </a:rPr>
              <a:t> </a:t>
            </a:r>
            <a:r>
              <a:rPr lang="en-US" sz="2400" dirty="0">
                <a:solidFill>
                  <a:srgbClr val="0F3B57"/>
                </a:solidFill>
                <a:latin typeface="Times New Roman" panose="02020603050405020304" pitchFamily="18" charset="0"/>
                <a:cs typeface="Times New Roman" panose="02020603050405020304" pitchFamily="18" charset="0"/>
              </a:rPr>
              <a:t>single</a:t>
            </a:r>
            <a:r>
              <a:rPr lang="en-US" sz="2400" spc="-10" dirty="0">
                <a:solidFill>
                  <a:srgbClr val="0F3B57"/>
                </a:solidFill>
                <a:latin typeface="Times New Roman" panose="02020603050405020304" pitchFamily="18" charset="0"/>
                <a:cs typeface="Times New Roman" panose="02020603050405020304" pitchFamily="18" charset="0"/>
              </a:rPr>
              <a:t> service </a:t>
            </a:r>
            <a:r>
              <a:rPr lang="en-US" sz="2400" dirty="0">
                <a:solidFill>
                  <a:srgbClr val="0F3B57"/>
                </a:solidFill>
                <a:latin typeface="Times New Roman" panose="02020603050405020304" pitchFamily="18" charset="0"/>
                <a:cs typeface="Times New Roman" panose="02020603050405020304" pitchFamily="18" charset="0"/>
              </a:rPr>
              <a:t>for</a:t>
            </a:r>
            <a:r>
              <a:rPr lang="en-US" sz="2400" spc="-150" dirty="0">
                <a:solidFill>
                  <a:srgbClr val="0F3B57"/>
                </a:solidFill>
                <a:latin typeface="Times New Roman" panose="02020603050405020304" pitchFamily="18" charset="0"/>
                <a:cs typeface="Times New Roman" panose="02020603050405020304" pitchFamily="18" charset="0"/>
              </a:rPr>
              <a:t> </a:t>
            </a:r>
            <a:r>
              <a:rPr lang="en-US" sz="2400" dirty="0">
                <a:solidFill>
                  <a:srgbClr val="0F3B57"/>
                </a:solidFill>
                <a:latin typeface="Times New Roman" panose="02020603050405020304" pitchFamily="18" charset="0"/>
                <a:cs typeface="Times New Roman" panose="02020603050405020304" pitchFamily="18" charset="0"/>
              </a:rPr>
              <a:t>which</a:t>
            </a:r>
            <a:r>
              <a:rPr lang="en-US" sz="2400" spc="-20" dirty="0">
                <a:solidFill>
                  <a:srgbClr val="0F3B57"/>
                </a:solidFill>
                <a:latin typeface="Times New Roman" panose="02020603050405020304" pitchFamily="18" charset="0"/>
                <a:cs typeface="Times New Roman" panose="02020603050405020304" pitchFamily="18" charset="0"/>
              </a:rPr>
              <a:t> </a:t>
            </a:r>
            <a:r>
              <a:rPr lang="en-US" sz="2400" dirty="0">
                <a:solidFill>
                  <a:srgbClr val="0F3B57"/>
                </a:solidFill>
                <a:latin typeface="Times New Roman" panose="02020603050405020304" pitchFamily="18" charset="0"/>
                <a:cs typeface="Times New Roman" panose="02020603050405020304" pitchFamily="18" charset="0"/>
              </a:rPr>
              <a:t>the</a:t>
            </a:r>
            <a:r>
              <a:rPr lang="en-US" sz="2400" spc="10" dirty="0">
                <a:solidFill>
                  <a:srgbClr val="0F3B57"/>
                </a:solidFill>
                <a:latin typeface="Times New Roman" panose="02020603050405020304" pitchFamily="18" charset="0"/>
                <a:cs typeface="Times New Roman" panose="02020603050405020304" pitchFamily="18" charset="0"/>
              </a:rPr>
              <a:t> </a:t>
            </a:r>
            <a:r>
              <a:rPr lang="en-US" sz="2400" dirty="0">
                <a:solidFill>
                  <a:srgbClr val="0F3B57"/>
                </a:solidFill>
                <a:latin typeface="Times New Roman" panose="02020603050405020304" pitchFamily="18" charset="0"/>
                <a:cs typeface="Times New Roman" panose="02020603050405020304" pitchFamily="18" charset="0"/>
              </a:rPr>
              <a:t>hospital</a:t>
            </a:r>
            <a:r>
              <a:rPr lang="en-US" sz="2400" spc="5" dirty="0">
                <a:solidFill>
                  <a:srgbClr val="0F3B57"/>
                </a:solidFill>
                <a:latin typeface="Times New Roman" panose="02020603050405020304" pitchFamily="18" charset="0"/>
                <a:cs typeface="Times New Roman" panose="02020603050405020304" pitchFamily="18" charset="0"/>
              </a:rPr>
              <a:t> </a:t>
            </a:r>
            <a:r>
              <a:rPr lang="en-US" sz="2400" dirty="0">
                <a:solidFill>
                  <a:srgbClr val="0F3B57"/>
                </a:solidFill>
                <a:latin typeface="Times New Roman" panose="02020603050405020304" pitchFamily="18" charset="0"/>
                <a:cs typeface="Times New Roman" panose="02020603050405020304" pitchFamily="18" charset="0"/>
              </a:rPr>
              <a:t>has</a:t>
            </a:r>
            <a:r>
              <a:rPr lang="en-US" sz="2400" spc="5" dirty="0">
                <a:solidFill>
                  <a:srgbClr val="0F3B57"/>
                </a:solidFill>
                <a:latin typeface="Times New Roman" panose="02020603050405020304" pitchFamily="18" charset="0"/>
                <a:cs typeface="Times New Roman" panose="02020603050405020304" pitchFamily="18" charset="0"/>
              </a:rPr>
              <a:t> </a:t>
            </a:r>
            <a:r>
              <a:rPr lang="en-US" sz="2400" dirty="0">
                <a:solidFill>
                  <a:srgbClr val="0F3B57"/>
                </a:solidFill>
                <a:latin typeface="Times New Roman" panose="02020603050405020304" pitchFamily="18" charset="0"/>
                <a:cs typeface="Times New Roman" panose="02020603050405020304" pitchFamily="18" charset="0"/>
              </a:rPr>
              <a:t>a</a:t>
            </a:r>
            <a:r>
              <a:rPr lang="en-US" sz="2400" spc="5" dirty="0">
                <a:solidFill>
                  <a:srgbClr val="0F3B57"/>
                </a:solidFill>
                <a:latin typeface="Times New Roman" panose="02020603050405020304" pitchFamily="18" charset="0"/>
                <a:cs typeface="Times New Roman" panose="02020603050405020304" pitchFamily="18" charset="0"/>
              </a:rPr>
              <a:t> </a:t>
            </a:r>
            <a:r>
              <a:rPr lang="en-US" sz="2400" dirty="0">
                <a:solidFill>
                  <a:srgbClr val="0F3B57"/>
                </a:solidFill>
                <a:latin typeface="Times New Roman" panose="02020603050405020304" pitchFamily="18" charset="0"/>
                <a:cs typeface="Times New Roman" panose="02020603050405020304" pitchFamily="18" charset="0"/>
              </a:rPr>
              <a:t>single</a:t>
            </a:r>
            <a:r>
              <a:rPr lang="en-US" sz="2400" spc="10" dirty="0">
                <a:solidFill>
                  <a:srgbClr val="0F3B57"/>
                </a:solidFill>
                <a:latin typeface="Times New Roman" panose="02020603050405020304" pitchFamily="18" charset="0"/>
                <a:cs typeface="Times New Roman" panose="02020603050405020304" pitchFamily="18" charset="0"/>
              </a:rPr>
              <a:t> </a:t>
            </a:r>
            <a:r>
              <a:rPr lang="en-US" sz="2400" dirty="0">
                <a:solidFill>
                  <a:srgbClr val="0F3B57"/>
                </a:solidFill>
                <a:latin typeface="Times New Roman" panose="02020603050405020304" pitchFamily="18" charset="0"/>
                <a:cs typeface="Times New Roman" panose="02020603050405020304" pitchFamily="18" charset="0"/>
              </a:rPr>
              <a:t>standard</a:t>
            </a:r>
            <a:r>
              <a:rPr lang="en-US" sz="2400" spc="10" dirty="0">
                <a:solidFill>
                  <a:srgbClr val="0F3B57"/>
                </a:solidFill>
                <a:latin typeface="Times New Roman" panose="02020603050405020304" pitchFamily="18" charset="0"/>
                <a:cs typeface="Times New Roman" panose="02020603050405020304" pitchFamily="18" charset="0"/>
              </a:rPr>
              <a:t> </a:t>
            </a:r>
            <a:r>
              <a:rPr lang="en-US" sz="2400" dirty="0">
                <a:solidFill>
                  <a:srgbClr val="0F3B57"/>
                </a:solidFill>
                <a:latin typeface="Times New Roman" panose="02020603050405020304" pitchFamily="18" charset="0"/>
                <a:cs typeface="Times New Roman" panose="02020603050405020304" pitchFamily="18" charset="0"/>
              </a:rPr>
              <a:t>charge</a:t>
            </a:r>
            <a:r>
              <a:rPr lang="en-US" sz="2400" spc="5" dirty="0">
                <a:solidFill>
                  <a:srgbClr val="0F3B57"/>
                </a:solidFill>
                <a:latin typeface="Times New Roman" panose="02020603050405020304" pitchFamily="18" charset="0"/>
                <a:cs typeface="Times New Roman" panose="02020603050405020304" pitchFamily="18" charset="0"/>
              </a:rPr>
              <a:t> </a:t>
            </a:r>
          </a:p>
          <a:p>
            <a:pPr marL="1257300" marR="508000" lvl="3" indent="-342900">
              <a:lnSpc>
                <a:spcPct val="100499"/>
              </a:lnSpc>
              <a:buFont typeface="Arial" panose="020B0604020202020204" pitchFamily="34" charset="0"/>
              <a:buChar char="•"/>
              <a:tabLst>
                <a:tab pos="736600" algn="l"/>
              </a:tabLst>
            </a:pPr>
            <a:r>
              <a:rPr lang="en-US" sz="2400" spc="-10" dirty="0">
                <a:solidFill>
                  <a:srgbClr val="0F3B57"/>
                </a:solidFill>
                <a:latin typeface="Times New Roman" panose="02020603050405020304" pitchFamily="18" charset="0"/>
                <a:cs typeface="Times New Roman" panose="02020603050405020304" pitchFamily="18" charset="0"/>
              </a:rPr>
              <a:t>(e.g.,</a:t>
            </a:r>
            <a:r>
              <a:rPr lang="en-US" sz="2400" spc="-125" dirty="0">
                <a:solidFill>
                  <a:srgbClr val="0F3B57"/>
                </a:solidFill>
                <a:latin typeface="Times New Roman" panose="02020603050405020304" pitchFamily="18" charset="0"/>
                <a:cs typeface="Times New Roman" panose="02020603050405020304" pitchFamily="18" charset="0"/>
              </a:rPr>
              <a:t> </a:t>
            </a:r>
            <a:r>
              <a:rPr lang="en-US" sz="2400" dirty="0">
                <a:solidFill>
                  <a:srgbClr val="0F3B57"/>
                </a:solidFill>
                <a:latin typeface="Times New Roman" panose="02020603050405020304" pitchFamily="18" charset="0"/>
                <a:cs typeface="Times New Roman" panose="02020603050405020304" pitchFamily="18" charset="0"/>
              </a:rPr>
              <a:t>common </a:t>
            </a:r>
            <a:r>
              <a:rPr lang="en-US" sz="2400" spc="-25" dirty="0">
                <a:solidFill>
                  <a:srgbClr val="0F3B57"/>
                </a:solidFill>
                <a:latin typeface="Times New Roman" panose="02020603050405020304" pitchFamily="18" charset="0"/>
                <a:cs typeface="Times New Roman" panose="02020603050405020304" pitchFamily="18" charset="0"/>
              </a:rPr>
              <a:t>procedure / surgery,</a:t>
            </a:r>
            <a:r>
              <a:rPr lang="en-US" sz="2400" spc="-110" dirty="0">
                <a:solidFill>
                  <a:srgbClr val="0F3B57"/>
                </a:solidFill>
                <a:latin typeface="Times New Roman" panose="02020603050405020304" pitchFamily="18" charset="0"/>
                <a:cs typeface="Times New Roman" panose="02020603050405020304" pitchFamily="18" charset="0"/>
              </a:rPr>
              <a:t> </a:t>
            </a:r>
            <a:r>
              <a:rPr lang="en-US" sz="2400" spc="-25" dirty="0">
                <a:solidFill>
                  <a:srgbClr val="0F3B57"/>
                </a:solidFill>
                <a:latin typeface="Times New Roman" panose="02020603050405020304" pitchFamily="18" charset="0"/>
                <a:cs typeface="Times New Roman" panose="02020603050405020304" pitchFamily="18" charset="0"/>
              </a:rPr>
              <a:t>per </a:t>
            </a:r>
            <a:r>
              <a:rPr lang="en-US" sz="2400" dirty="0">
                <a:solidFill>
                  <a:srgbClr val="0F3B57"/>
                </a:solidFill>
                <a:latin typeface="Times New Roman" panose="02020603050405020304" pitchFamily="18" charset="0"/>
                <a:cs typeface="Times New Roman" panose="02020603050405020304" pitchFamily="18" charset="0"/>
              </a:rPr>
              <a:t>diem</a:t>
            </a:r>
            <a:r>
              <a:rPr lang="en-US" sz="2400" spc="-50" dirty="0">
                <a:solidFill>
                  <a:srgbClr val="0F3B57"/>
                </a:solidFill>
                <a:latin typeface="Times New Roman" panose="02020603050405020304" pitchFamily="18" charset="0"/>
                <a:cs typeface="Times New Roman" panose="02020603050405020304" pitchFamily="18" charset="0"/>
              </a:rPr>
              <a:t> </a:t>
            </a:r>
            <a:r>
              <a:rPr lang="en-US" sz="2400" dirty="0">
                <a:solidFill>
                  <a:srgbClr val="0F3B57"/>
                </a:solidFill>
                <a:latin typeface="Times New Roman" panose="02020603050405020304" pitchFamily="18" charset="0"/>
                <a:cs typeface="Times New Roman" panose="02020603050405020304" pitchFamily="18" charset="0"/>
              </a:rPr>
              <a:t>for</a:t>
            </a:r>
            <a:r>
              <a:rPr lang="en-US" sz="2400" spc="-30" dirty="0">
                <a:solidFill>
                  <a:srgbClr val="0F3B57"/>
                </a:solidFill>
                <a:latin typeface="Times New Roman" panose="02020603050405020304" pitchFamily="18" charset="0"/>
                <a:cs typeface="Times New Roman" panose="02020603050405020304" pitchFamily="18" charset="0"/>
              </a:rPr>
              <a:t> </a:t>
            </a:r>
            <a:r>
              <a:rPr lang="en-US" sz="2400" dirty="0">
                <a:solidFill>
                  <a:srgbClr val="0F3B57"/>
                </a:solidFill>
                <a:latin typeface="Times New Roman" panose="02020603050405020304" pitchFamily="18" charset="0"/>
                <a:cs typeface="Times New Roman" panose="02020603050405020304" pitchFamily="18" charset="0"/>
              </a:rPr>
              <a:t>inpatient</a:t>
            </a:r>
            <a:r>
              <a:rPr lang="en-US" sz="2400" spc="-25" dirty="0">
                <a:solidFill>
                  <a:srgbClr val="0F3B57"/>
                </a:solidFill>
                <a:latin typeface="Times New Roman" panose="02020603050405020304" pitchFamily="18" charset="0"/>
                <a:cs typeface="Times New Roman" panose="02020603050405020304" pitchFamily="18" charset="0"/>
              </a:rPr>
              <a:t> </a:t>
            </a:r>
            <a:r>
              <a:rPr lang="en-US" sz="2400" dirty="0">
                <a:solidFill>
                  <a:srgbClr val="0F3B57"/>
                </a:solidFill>
                <a:latin typeface="Times New Roman" panose="02020603050405020304" pitchFamily="18" charset="0"/>
                <a:cs typeface="Times New Roman" panose="02020603050405020304" pitchFamily="18" charset="0"/>
              </a:rPr>
              <a:t>routine</a:t>
            </a:r>
            <a:r>
              <a:rPr lang="en-US" sz="2400" spc="-20" dirty="0">
                <a:solidFill>
                  <a:srgbClr val="0F3B57"/>
                </a:solidFill>
                <a:latin typeface="Times New Roman" panose="02020603050405020304" pitchFamily="18" charset="0"/>
                <a:cs typeface="Times New Roman" panose="02020603050405020304" pitchFamily="18" charset="0"/>
              </a:rPr>
              <a:t> </a:t>
            </a:r>
            <a:r>
              <a:rPr lang="en-US" sz="2400" spc="-10" dirty="0">
                <a:solidFill>
                  <a:srgbClr val="0F3B57"/>
                </a:solidFill>
                <a:latin typeface="Times New Roman" panose="02020603050405020304" pitchFamily="18" charset="0"/>
                <a:cs typeface="Times New Roman" panose="02020603050405020304" pitchFamily="18" charset="0"/>
              </a:rPr>
              <a:t>care,</a:t>
            </a:r>
            <a:r>
              <a:rPr lang="en-US" sz="2400" spc="-210" dirty="0">
                <a:solidFill>
                  <a:srgbClr val="0F3B57"/>
                </a:solidFill>
                <a:latin typeface="Times New Roman" panose="02020603050405020304" pitchFamily="18" charset="0"/>
                <a:cs typeface="Times New Roman" panose="02020603050405020304" pitchFamily="18" charset="0"/>
              </a:rPr>
              <a:t> </a:t>
            </a:r>
            <a:r>
              <a:rPr lang="en-US" sz="2400" dirty="0">
                <a:solidFill>
                  <a:srgbClr val="0F3B57"/>
                </a:solidFill>
                <a:latin typeface="Times New Roman" panose="02020603050405020304" pitchFamily="18" charset="0"/>
                <a:cs typeface="Times New Roman" panose="02020603050405020304" pitchFamily="18" charset="0"/>
              </a:rPr>
              <a:t>DRG</a:t>
            </a:r>
            <a:r>
              <a:rPr lang="en-US" sz="2400" spc="-25" dirty="0">
                <a:solidFill>
                  <a:srgbClr val="0F3B57"/>
                </a:solidFill>
                <a:latin typeface="Times New Roman" panose="02020603050405020304" pitchFamily="18" charset="0"/>
                <a:cs typeface="Times New Roman" panose="02020603050405020304" pitchFamily="18" charset="0"/>
              </a:rPr>
              <a:t> </a:t>
            </a:r>
            <a:r>
              <a:rPr lang="en-US" sz="2400" spc="-10" dirty="0">
                <a:solidFill>
                  <a:srgbClr val="0F3B57"/>
                </a:solidFill>
                <a:latin typeface="Times New Roman" panose="02020603050405020304" pitchFamily="18" charset="0"/>
                <a:cs typeface="Times New Roman" panose="02020603050405020304" pitchFamily="18" charset="0"/>
              </a:rPr>
              <a:t>payment.)</a:t>
            </a:r>
            <a:endParaRPr sz="2400" dirty="0">
              <a:solidFill>
                <a:srgbClr val="0F3B5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4868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0F8C174A-055A-6651-E952-91C675DEEEF2}"/>
              </a:ext>
            </a:extLst>
          </p:cNvPr>
          <p:cNvSpPr txBox="1">
            <a:spLocks noGrp="1"/>
          </p:cNvSpPr>
          <p:nvPr>
            <p:ph type="title"/>
          </p:nvPr>
        </p:nvSpPr>
        <p:spPr>
          <a:xfrm>
            <a:off x="251013" y="458403"/>
            <a:ext cx="8211669" cy="474489"/>
          </a:xfrm>
          <a:prstGeom prst="rect">
            <a:avLst/>
          </a:prstGeom>
        </p:spPr>
        <p:txBody>
          <a:bodyPr vert="horz" wrap="square" lIns="0" tIns="12700" rIns="0" bIns="0" rtlCol="0">
            <a:spAutoFit/>
          </a:bodyPr>
          <a:lstStyle/>
          <a:p>
            <a:pPr marL="268605">
              <a:lnSpc>
                <a:spcPct val="100000"/>
              </a:lnSpc>
              <a:spcBef>
                <a:spcPts val="100"/>
              </a:spcBef>
            </a:pPr>
            <a:r>
              <a:rPr sz="3000" b="1" spc="-10" dirty="0">
                <a:latin typeface="Times New Roman" panose="02020603050405020304" pitchFamily="18" charset="0"/>
                <a:cs typeface="Times New Roman" panose="02020603050405020304" pitchFamily="18" charset="0"/>
              </a:rPr>
              <a:t>Price</a:t>
            </a:r>
            <a:r>
              <a:rPr sz="3000" b="1" spc="-610" dirty="0">
                <a:latin typeface="Times New Roman" panose="02020603050405020304" pitchFamily="18" charset="0"/>
                <a:cs typeface="Times New Roman" panose="02020603050405020304" pitchFamily="18" charset="0"/>
              </a:rPr>
              <a:t> </a:t>
            </a:r>
            <a:r>
              <a:rPr sz="3000" b="1" spc="-580" dirty="0">
                <a:latin typeface="Times New Roman" panose="02020603050405020304" pitchFamily="18" charset="0"/>
                <a:cs typeface="Times New Roman" panose="02020603050405020304" pitchFamily="18" charset="0"/>
              </a:rPr>
              <a:t>T</a:t>
            </a:r>
            <a:r>
              <a:rPr lang="en-US" sz="3000" b="1" spc="-580" dirty="0">
                <a:latin typeface="Times New Roman" panose="02020603050405020304" pitchFamily="18" charset="0"/>
                <a:cs typeface="Times New Roman" panose="02020603050405020304" pitchFamily="18" charset="0"/>
              </a:rPr>
              <a:t>  </a:t>
            </a:r>
            <a:r>
              <a:rPr sz="3000" b="1" spc="15" dirty="0" err="1">
                <a:latin typeface="Times New Roman" panose="02020603050405020304" pitchFamily="18" charset="0"/>
                <a:cs typeface="Times New Roman" panose="02020603050405020304" pitchFamily="18" charset="0"/>
              </a:rPr>
              <a:t>r</a:t>
            </a:r>
            <a:r>
              <a:rPr sz="3000" b="1" spc="20" dirty="0" err="1">
                <a:latin typeface="Times New Roman" panose="02020603050405020304" pitchFamily="18" charset="0"/>
                <a:cs typeface="Times New Roman" panose="02020603050405020304" pitchFamily="18" charset="0"/>
              </a:rPr>
              <a:t>anspa</a:t>
            </a:r>
            <a:r>
              <a:rPr sz="3000" b="1" spc="-80" dirty="0" err="1">
                <a:latin typeface="Times New Roman" panose="02020603050405020304" pitchFamily="18" charset="0"/>
                <a:cs typeface="Times New Roman" panose="02020603050405020304" pitchFamily="18" charset="0"/>
              </a:rPr>
              <a:t>r</a:t>
            </a:r>
            <a:r>
              <a:rPr sz="3000" b="1" spc="20" dirty="0" err="1">
                <a:latin typeface="Times New Roman" panose="02020603050405020304" pitchFamily="18" charset="0"/>
                <a:cs typeface="Times New Roman" panose="02020603050405020304" pitchFamily="18" charset="0"/>
              </a:rPr>
              <a:t>en</a:t>
            </a:r>
            <a:r>
              <a:rPr sz="3000" b="1" spc="15" dirty="0" err="1">
                <a:latin typeface="Times New Roman" panose="02020603050405020304" pitchFamily="18" charset="0"/>
                <a:cs typeface="Times New Roman" panose="02020603050405020304" pitchFamily="18" charset="0"/>
              </a:rPr>
              <a:t>c</a:t>
            </a:r>
            <a:r>
              <a:rPr sz="3000" b="1" spc="20" dirty="0" err="1">
                <a:latin typeface="Times New Roman" panose="02020603050405020304" pitchFamily="18" charset="0"/>
                <a:cs typeface="Times New Roman" panose="02020603050405020304" pitchFamily="18" charset="0"/>
              </a:rPr>
              <a:t>y</a:t>
            </a:r>
            <a:r>
              <a:rPr sz="3000" b="1" spc="-95" dirty="0">
                <a:latin typeface="Times New Roman" panose="02020603050405020304" pitchFamily="18" charset="0"/>
                <a:cs typeface="Times New Roman" panose="02020603050405020304" pitchFamily="18" charset="0"/>
              </a:rPr>
              <a:t> </a:t>
            </a:r>
            <a:r>
              <a:rPr sz="3000" b="1" spc="-55" dirty="0">
                <a:latin typeface="Times New Roman" panose="02020603050405020304" pitchFamily="18" charset="0"/>
                <a:cs typeface="Times New Roman" panose="02020603050405020304" pitchFamily="18" charset="0"/>
              </a:rPr>
              <a:t> </a:t>
            </a:r>
            <a:r>
              <a:rPr lang="en-US" sz="3000" b="1" spc="-55" dirty="0">
                <a:latin typeface="Times New Roman" panose="02020603050405020304" pitchFamily="18" charset="0"/>
                <a:cs typeface="Times New Roman" panose="02020603050405020304" pitchFamily="18" charset="0"/>
              </a:rPr>
              <a:t>      300 </a:t>
            </a:r>
            <a:r>
              <a:rPr sz="3000" b="1" dirty="0">
                <a:solidFill>
                  <a:srgbClr val="086B6E"/>
                </a:solidFill>
                <a:latin typeface="Times New Roman" panose="02020603050405020304" pitchFamily="18" charset="0"/>
                <a:cs typeface="Times New Roman" panose="02020603050405020304" pitchFamily="18" charset="0"/>
              </a:rPr>
              <a:t>Shoppable</a:t>
            </a:r>
            <a:r>
              <a:rPr sz="3000" b="1" spc="-55" dirty="0">
                <a:solidFill>
                  <a:srgbClr val="086B6E"/>
                </a:solidFill>
                <a:latin typeface="Times New Roman" panose="02020603050405020304" pitchFamily="18" charset="0"/>
                <a:cs typeface="Times New Roman" panose="02020603050405020304" pitchFamily="18" charset="0"/>
              </a:rPr>
              <a:t> </a:t>
            </a:r>
            <a:r>
              <a:rPr sz="3000" b="1" spc="-10" dirty="0">
                <a:solidFill>
                  <a:srgbClr val="086B6E"/>
                </a:solidFill>
                <a:latin typeface="Times New Roman" panose="02020603050405020304" pitchFamily="18" charset="0"/>
                <a:cs typeface="Times New Roman" panose="02020603050405020304" pitchFamily="18" charset="0"/>
              </a:rPr>
              <a:t>Services</a:t>
            </a:r>
            <a:endParaRPr sz="3000" b="1" dirty="0">
              <a:solidFill>
                <a:srgbClr val="086B6E"/>
              </a:solidFill>
              <a:latin typeface="Times New Roman" panose="02020603050405020304" pitchFamily="18" charset="0"/>
              <a:cs typeface="Times New Roman" panose="02020603050405020304" pitchFamily="18" charset="0"/>
            </a:endParaRPr>
          </a:p>
        </p:txBody>
      </p:sp>
      <p:sp>
        <p:nvSpPr>
          <p:cNvPr id="5" name="object 3">
            <a:extLst>
              <a:ext uri="{FF2B5EF4-FFF2-40B4-BE49-F238E27FC236}">
                <a16:creationId xmlns:a16="http://schemas.microsoft.com/office/drawing/2014/main" id="{56BE9FE2-2632-6981-D01D-E9E7B1DB549E}"/>
              </a:ext>
            </a:extLst>
          </p:cNvPr>
          <p:cNvSpPr txBox="1"/>
          <p:nvPr/>
        </p:nvSpPr>
        <p:spPr>
          <a:xfrm>
            <a:off x="546847" y="1071073"/>
            <a:ext cx="8041341" cy="5302157"/>
          </a:xfrm>
          <a:prstGeom prst="rect">
            <a:avLst/>
          </a:prstGeom>
        </p:spPr>
        <p:txBody>
          <a:bodyPr vert="horz" wrap="square" lIns="0" tIns="97790" rIns="0" bIns="0" rtlCol="0">
            <a:spAutoFit/>
          </a:bodyPr>
          <a:lstStyle/>
          <a:p>
            <a:pPr marL="355600" indent="-342900">
              <a:lnSpc>
                <a:spcPct val="100000"/>
              </a:lnSpc>
              <a:spcBef>
                <a:spcPts val="770"/>
              </a:spcBef>
              <a:buFont typeface="Arial" panose="020B0604020202020204" pitchFamily="34" charset="0"/>
              <a:buChar char="•"/>
              <a:tabLst>
                <a:tab pos="354965" algn="l"/>
                <a:tab pos="355600" algn="l"/>
              </a:tabLst>
            </a:pPr>
            <a:r>
              <a:rPr sz="2400" dirty="0">
                <a:solidFill>
                  <a:srgbClr val="0F3B57"/>
                </a:solidFill>
                <a:latin typeface="Times New Roman" panose="02020603050405020304" pitchFamily="18" charset="0"/>
                <a:cs typeface="Times New Roman" panose="02020603050405020304" pitchFamily="18" charset="0"/>
              </a:rPr>
              <a:t>Display</a:t>
            </a:r>
            <a:r>
              <a:rPr sz="2400"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a:t>
            </a:r>
            <a:r>
              <a:rPr sz="2400" spc="10" dirty="0">
                <a:solidFill>
                  <a:srgbClr val="0F3B57"/>
                </a:solidFill>
                <a:latin typeface="Times New Roman" panose="02020603050405020304" pitchFamily="18" charset="0"/>
                <a:cs typeface="Times New Roman" panose="02020603050405020304" pitchFamily="18" charset="0"/>
              </a:rPr>
              <a:t> </a:t>
            </a:r>
            <a:r>
              <a:rPr sz="2400" spc="-35" dirty="0">
                <a:solidFill>
                  <a:srgbClr val="0F3B57"/>
                </a:solidFill>
                <a:latin typeface="Times New Roman" panose="02020603050405020304" pitchFamily="18" charset="0"/>
                <a:cs typeface="Times New Roman" panose="02020603050405020304" pitchFamily="18" charset="0"/>
              </a:rPr>
              <a:t>consumer-</a:t>
            </a:r>
            <a:r>
              <a:rPr sz="2400" dirty="0">
                <a:solidFill>
                  <a:srgbClr val="0F3B57"/>
                </a:solidFill>
                <a:latin typeface="Times New Roman" panose="02020603050405020304" pitchFamily="18" charset="0"/>
                <a:cs typeface="Times New Roman" panose="02020603050405020304" pitchFamily="18" charset="0"/>
              </a:rPr>
              <a:t>friendly </a:t>
            </a:r>
            <a:r>
              <a:rPr sz="2400" spc="-10" dirty="0">
                <a:solidFill>
                  <a:srgbClr val="0F3B57"/>
                </a:solidFill>
                <a:latin typeface="Times New Roman" panose="02020603050405020304" pitchFamily="18" charset="0"/>
                <a:cs typeface="Times New Roman" panose="02020603050405020304" pitchFamily="18" charset="0"/>
              </a:rPr>
              <a:t>shoppable-</a:t>
            </a:r>
            <a:r>
              <a:rPr sz="2400" dirty="0">
                <a:solidFill>
                  <a:srgbClr val="0F3B57"/>
                </a:solidFill>
                <a:latin typeface="Times New Roman" panose="02020603050405020304" pitchFamily="18" charset="0"/>
                <a:cs typeface="Times New Roman" panose="02020603050405020304" pitchFamily="18" charset="0"/>
              </a:rPr>
              <a:t>services </a:t>
            </a:r>
            <a:r>
              <a:rPr sz="2400" spc="-20" dirty="0">
                <a:solidFill>
                  <a:srgbClr val="0F3B57"/>
                </a:solidFill>
                <a:latin typeface="Times New Roman" panose="02020603050405020304" pitchFamily="18" charset="0"/>
                <a:cs typeface="Times New Roman" panose="02020603050405020304" pitchFamily="18" charset="0"/>
              </a:rPr>
              <a:t>file</a:t>
            </a:r>
            <a:r>
              <a:rPr lang="en-US" sz="2400" spc="-20" dirty="0">
                <a:solidFill>
                  <a:srgbClr val="0F3B57"/>
                </a:solidFill>
                <a:latin typeface="Times New Roman" panose="02020603050405020304" pitchFamily="18" charset="0"/>
                <a:cs typeface="Times New Roman" panose="02020603050405020304" pitchFamily="18" charset="0"/>
              </a:rPr>
              <a:t>:  </a:t>
            </a:r>
            <a:endParaRPr sz="2400" dirty="0">
              <a:solidFill>
                <a:srgbClr val="0F3B57"/>
              </a:solidFill>
              <a:latin typeface="Times New Roman" panose="02020603050405020304" pitchFamily="18" charset="0"/>
              <a:cs typeface="Times New Roman" panose="02020603050405020304" pitchFamily="18" charset="0"/>
            </a:endParaRPr>
          </a:p>
          <a:p>
            <a:pPr marL="735965" marR="5080" lvl="1" indent="-342900">
              <a:lnSpc>
                <a:spcPts val="2620"/>
              </a:lnSpc>
              <a:spcBef>
                <a:spcPts val="635"/>
              </a:spcBef>
              <a:buFont typeface="Courier New" panose="02070309020205020404" pitchFamily="49" charset="0"/>
              <a:buChar char="o"/>
              <a:tabLst>
                <a:tab pos="735965" algn="l"/>
                <a:tab pos="736600" algn="l"/>
              </a:tabLst>
            </a:pPr>
            <a:r>
              <a:rPr sz="2400" b="1" dirty="0">
                <a:solidFill>
                  <a:srgbClr val="0F3B57"/>
                </a:solidFill>
                <a:latin typeface="Times New Roman" panose="02020603050405020304" pitchFamily="18" charset="0"/>
                <a:cs typeface="Times New Roman" panose="02020603050405020304" pitchFamily="18" charset="0"/>
              </a:rPr>
              <a:t>“Shoppable</a:t>
            </a:r>
            <a:r>
              <a:rPr sz="2400" b="1" spc="-10"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service”</a:t>
            </a:r>
            <a:r>
              <a:rPr sz="2400" b="1" spc="-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is</a:t>
            </a:r>
            <a:r>
              <a:rPr sz="2400" b="1" spc="-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a</a:t>
            </a:r>
            <a:r>
              <a:rPr sz="2400" b="1" spc="-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service</a:t>
            </a:r>
            <a:r>
              <a:rPr sz="2400" b="1" spc="-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that can be</a:t>
            </a:r>
            <a:r>
              <a:rPr sz="2400" b="1" spc="-10"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scheduled by a</a:t>
            </a:r>
            <a:r>
              <a:rPr sz="2400" b="1" spc="-10"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healthcare</a:t>
            </a:r>
            <a:r>
              <a:rPr sz="2400" b="1" spc="-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consumer</a:t>
            </a:r>
            <a:r>
              <a:rPr sz="2400" b="1" spc="5" dirty="0">
                <a:solidFill>
                  <a:srgbClr val="0F3B57"/>
                </a:solidFill>
                <a:latin typeface="Times New Roman" panose="02020603050405020304" pitchFamily="18" charset="0"/>
                <a:cs typeface="Times New Roman" panose="02020603050405020304" pitchFamily="18" charset="0"/>
              </a:rPr>
              <a:t> </a:t>
            </a:r>
            <a:r>
              <a:rPr sz="2400" b="1" spc="-25" dirty="0">
                <a:solidFill>
                  <a:srgbClr val="0F3B57"/>
                </a:solidFill>
                <a:latin typeface="Times New Roman" panose="02020603050405020304" pitchFamily="18" charset="0"/>
                <a:cs typeface="Times New Roman" panose="02020603050405020304" pitchFamily="18" charset="0"/>
              </a:rPr>
              <a:t>in </a:t>
            </a:r>
            <a:r>
              <a:rPr sz="2400" b="1" spc="-10" dirty="0">
                <a:solidFill>
                  <a:srgbClr val="0F3B57"/>
                </a:solidFill>
                <a:latin typeface="Times New Roman" panose="02020603050405020304" pitchFamily="18" charset="0"/>
                <a:cs typeface="Times New Roman" panose="02020603050405020304" pitchFamily="18" charset="0"/>
              </a:rPr>
              <a:t>advance</a:t>
            </a:r>
            <a:r>
              <a:rPr lang="en-US" sz="2400" b="1" spc="-10" dirty="0">
                <a:solidFill>
                  <a:srgbClr val="0F3B57"/>
                </a:solidFill>
                <a:latin typeface="Times New Roman" panose="02020603050405020304" pitchFamily="18" charset="0"/>
                <a:cs typeface="Times New Roman" panose="02020603050405020304" pitchFamily="18" charset="0"/>
              </a:rPr>
              <a:t> . . .</a:t>
            </a:r>
            <a:endParaRPr sz="2400" b="1" dirty="0">
              <a:solidFill>
                <a:srgbClr val="0F3B57"/>
              </a:solidFill>
              <a:latin typeface="Times New Roman" panose="02020603050405020304" pitchFamily="18" charset="0"/>
              <a:cs typeface="Times New Roman" panose="02020603050405020304" pitchFamily="18" charset="0"/>
            </a:endParaRPr>
          </a:p>
          <a:p>
            <a:pPr marL="736600" lvl="1" indent="-343535">
              <a:lnSpc>
                <a:spcPct val="100000"/>
              </a:lnSpc>
              <a:spcBef>
                <a:spcPts val="459"/>
              </a:spcBef>
              <a:buFont typeface="Courier New" panose="02070309020205020404" pitchFamily="49" charset="0"/>
              <a:buChar char="o"/>
              <a:tabLst>
                <a:tab pos="735965" algn="l"/>
                <a:tab pos="736600" algn="l"/>
              </a:tabLst>
            </a:pPr>
            <a:r>
              <a:rPr sz="2400" dirty="0">
                <a:solidFill>
                  <a:srgbClr val="0F3B57"/>
                </a:solidFill>
                <a:latin typeface="Times New Roman" panose="02020603050405020304" pitchFamily="18" charset="0"/>
                <a:cs typeface="Times New Roman" panose="02020603050405020304" pitchFamily="18" charset="0"/>
              </a:rPr>
              <a:t>“Standard</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Charges”</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include</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all</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of</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the</a:t>
            </a:r>
            <a:r>
              <a:rPr sz="2400" spc="-10" dirty="0">
                <a:solidFill>
                  <a:srgbClr val="0F3B57"/>
                </a:solidFill>
                <a:latin typeface="Times New Roman" panose="02020603050405020304" pitchFamily="18" charset="0"/>
                <a:cs typeface="Times New Roman" panose="02020603050405020304" pitchFamily="18" charset="0"/>
              </a:rPr>
              <a:t> following:</a:t>
            </a:r>
            <a:endParaRPr sz="2400" dirty="0">
              <a:solidFill>
                <a:srgbClr val="0F3B57"/>
              </a:solidFill>
              <a:latin typeface="Times New Roman" panose="02020603050405020304" pitchFamily="18" charset="0"/>
              <a:cs typeface="Times New Roman" panose="02020603050405020304" pitchFamily="18" charset="0"/>
            </a:endParaRPr>
          </a:p>
          <a:p>
            <a:pPr marL="1115060" lvl="2" indent="-342900">
              <a:lnSpc>
                <a:spcPct val="100000"/>
              </a:lnSpc>
              <a:spcBef>
                <a:spcPts val="465"/>
              </a:spcBef>
              <a:buFont typeface="Courier New" panose="02070309020205020404" pitchFamily="49" charset="0"/>
              <a:buChar char="o"/>
              <a:tabLst>
                <a:tab pos="1053465" algn="l"/>
              </a:tabLst>
            </a:pPr>
            <a:r>
              <a:rPr sz="2400" dirty="0">
                <a:solidFill>
                  <a:srgbClr val="0F3B57"/>
                </a:solidFill>
                <a:latin typeface="Times New Roman" panose="02020603050405020304" pitchFamily="18" charset="0"/>
                <a:cs typeface="Times New Roman" panose="02020603050405020304" pitchFamily="18" charset="0"/>
              </a:rPr>
              <a:t>discounted</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cash</a:t>
            </a:r>
            <a:r>
              <a:rPr sz="2400" spc="-15"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prices,</a:t>
            </a:r>
            <a:endParaRPr sz="2400" dirty="0">
              <a:solidFill>
                <a:srgbClr val="0F3B57"/>
              </a:solidFill>
              <a:latin typeface="Times New Roman" panose="02020603050405020304" pitchFamily="18" charset="0"/>
              <a:cs typeface="Times New Roman" panose="02020603050405020304" pitchFamily="18" charset="0"/>
            </a:endParaRPr>
          </a:p>
          <a:p>
            <a:pPr marL="1116330" lvl="2" indent="-342900">
              <a:lnSpc>
                <a:spcPct val="100000"/>
              </a:lnSpc>
              <a:spcBef>
                <a:spcPts val="505"/>
              </a:spcBef>
              <a:buFont typeface="Courier New" panose="02070309020205020404" pitchFamily="49" charset="0"/>
              <a:buChar char="o"/>
              <a:tabLst>
                <a:tab pos="1054735" algn="l"/>
              </a:tabLst>
            </a:pPr>
            <a:r>
              <a:rPr sz="2400" spc="-55" dirty="0">
                <a:solidFill>
                  <a:srgbClr val="0F3B57"/>
                </a:solidFill>
                <a:latin typeface="Times New Roman" panose="02020603050405020304" pitchFamily="18" charset="0"/>
                <a:cs typeface="Times New Roman" panose="02020603050405020304" pitchFamily="18" charset="0"/>
              </a:rPr>
              <a:t>payer-</a:t>
            </a:r>
            <a:r>
              <a:rPr sz="2400" dirty="0">
                <a:solidFill>
                  <a:srgbClr val="0F3B57"/>
                </a:solidFill>
                <a:latin typeface="Times New Roman" panose="02020603050405020304" pitchFamily="18" charset="0"/>
                <a:cs typeface="Times New Roman" panose="02020603050405020304" pitchFamily="18" charset="0"/>
              </a:rPr>
              <a:t>specific</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negotiated</a:t>
            </a:r>
            <a:r>
              <a:rPr sz="2400" spc="10"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charges,</a:t>
            </a:r>
            <a:r>
              <a:rPr sz="2400" spc="-200" dirty="0">
                <a:solidFill>
                  <a:srgbClr val="0F3B57"/>
                </a:solidFill>
                <a:latin typeface="Times New Roman" panose="02020603050405020304" pitchFamily="18" charset="0"/>
                <a:cs typeface="Times New Roman" panose="02020603050405020304" pitchFamily="18" charset="0"/>
              </a:rPr>
              <a:t> </a:t>
            </a:r>
            <a:r>
              <a:rPr sz="2400" spc="-25" dirty="0">
                <a:solidFill>
                  <a:srgbClr val="0F3B57"/>
                </a:solidFill>
                <a:latin typeface="Times New Roman" panose="02020603050405020304" pitchFamily="18" charset="0"/>
                <a:cs typeface="Times New Roman" panose="02020603050405020304" pitchFamily="18" charset="0"/>
              </a:rPr>
              <a:t>and</a:t>
            </a:r>
            <a:endParaRPr sz="2400" dirty="0">
              <a:solidFill>
                <a:srgbClr val="0F3B57"/>
              </a:solidFill>
              <a:latin typeface="Times New Roman" panose="02020603050405020304" pitchFamily="18" charset="0"/>
              <a:cs typeface="Times New Roman" panose="02020603050405020304" pitchFamily="18" charset="0"/>
            </a:endParaRPr>
          </a:p>
          <a:p>
            <a:pPr marL="1116965" indent="-342900">
              <a:lnSpc>
                <a:spcPct val="100000"/>
              </a:lnSpc>
              <a:spcBef>
                <a:spcPts val="480"/>
              </a:spcBef>
              <a:buFont typeface="Courier New" panose="02070309020205020404" pitchFamily="49" charset="0"/>
              <a:buChar char="o"/>
            </a:pPr>
            <a:r>
              <a:rPr sz="2400" dirty="0">
                <a:solidFill>
                  <a:srgbClr val="0F3B57"/>
                </a:solidFill>
                <a:latin typeface="Times New Roman" panose="02020603050405020304" pitchFamily="18" charset="0"/>
                <a:cs typeface="Times New Roman" panose="02020603050405020304" pitchFamily="18" charset="0"/>
              </a:rPr>
              <a:t>de-identified</a:t>
            </a:r>
            <a:r>
              <a:rPr sz="2400" spc="-3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minimum</a:t>
            </a:r>
            <a:r>
              <a:rPr sz="2400" spc="-4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and</a:t>
            </a:r>
            <a:r>
              <a:rPr sz="2400" spc="-3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maximum</a:t>
            </a:r>
            <a:r>
              <a:rPr sz="2400" spc="-4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negotiated</a:t>
            </a:r>
            <a:r>
              <a:rPr sz="2400" spc="-25"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charges</a:t>
            </a:r>
            <a:r>
              <a:rPr lang="en-US" sz="2400" spc="-10" dirty="0">
                <a:solidFill>
                  <a:srgbClr val="0F3B57"/>
                </a:solidFill>
                <a:latin typeface="Times New Roman" panose="02020603050405020304" pitchFamily="18" charset="0"/>
                <a:cs typeface="Times New Roman" panose="02020603050405020304" pitchFamily="18" charset="0"/>
              </a:rPr>
              <a:t>.</a:t>
            </a:r>
            <a:endParaRPr sz="2400" dirty="0">
              <a:solidFill>
                <a:srgbClr val="0F3B57"/>
              </a:solidFill>
              <a:latin typeface="Times New Roman" panose="02020603050405020304" pitchFamily="18" charset="0"/>
              <a:cs typeface="Times New Roman" panose="02020603050405020304" pitchFamily="18" charset="0"/>
            </a:endParaRPr>
          </a:p>
          <a:p>
            <a:pPr marL="735965" marR="461645" lvl="1" indent="-342900">
              <a:lnSpc>
                <a:spcPct val="101800"/>
              </a:lnSpc>
              <a:spcBef>
                <a:spcPts val="470"/>
              </a:spcBef>
              <a:buFont typeface="Courier New" panose="02070309020205020404" pitchFamily="49" charset="0"/>
              <a:buChar char="o"/>
              <a:tabLst>
                <a:tab pos="735965" algn="l"/>
                <a:tab pos="736600" algn="l"/>
              </a:tabLst>
            </a:pPr>
            <a:r>
              <a:rPr sz="2400" dirty="0">
                <a:solidFill>
                  <a:srgbClr val="0F3B57"/>
                </a:solidFill>
                <a:latin typeface="Times New Roman" panose="02020603050405020304" pitchFamily="18" charset="0"/>
                <a:cs typeface="Times New Roman" panose="02020603050405020304" pitchFamily="18" charset="0"/>
              </a:rPr>
              <a:t>Report</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300</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common</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items</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and</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services</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t>
            </a:r>
            <a:r>
              <a:rPr sz="2400" spc="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70</a:t>
            </a:r>
            <a:r>
              <a:rPr sz="2400" b="1" spc="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services</a:t>
            </a:r>
            <a:r>
              <a:rPr sz="2400" b="1" spc="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chosen</a:t>
            </a:r>
            <a:r>
              <a:rPr sz="2400" b="1" spc="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by</a:t>
            </a:r>
            <a:r>
              <a:rPr sz="2400" b="1" spc="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CMS</a:t>
            </a:r>
            <a:r>
              <a:rPr sz="2400" b="1" spc="10" dirty="0">
                <a:solidFill>
                  <a:srgbClr val="0F3B57"/>
                </a:solidFill>
                <a:latin typeface="Times New Roman" panose="02020603050405020304" pitchFamily="18" charset="0"/>
                <a:cs typeface="Times New Roman" panose="02020603050405020304" pitchFamily="18" charset="0"/>
              </a:rPr>
              <a:t> </a:t>
            </a:r>
            <a:r>
              <a:rPr lang="en-US" sz="2400" b="1" spc="10" dirty="0">
                <a:solidFill>
                  <a:srgbClr val="0F3B57"/>
                </a:solidFill>
                <a:latin typeface="Times New Roman" panose="02020603050405020304" pitchFamily="18" charset="0"/>
                <a:cs typeface="Times New Roman" panose="02020603050405020304" pitchFamily="18" charset="0"/>
              </a:rPr>
              <a:t>/</a:t>
            </a:r>
            <a:r>
              <a:rPr sz="2400" b="1" spc="5" dirty="0">
                <a:solidFill>
                  <a:srgbClr val="0F3B57"/>
                </a:solidFill>
                <a:latin typeface="Times New Roman" panose="02020603050405020304" pitchFamily="18" charset="0"/>
                <a:cs typeface="Times New Roman" panose="02020603050405020304" pitchFamily="18" charset="0"/>
              </a:rPr>
              <a:t> </a:t>
            </a:r>
            <a:r>
              <a:rPr sz="2400" b="1" spc="-25" dirty="0">
                <a:solidFill>
                  <a:srgbClr val="0F3B57"/>
                </a:solidFill>
                <a:latin typeface="Times New Roman" panose="02020603050405020304" pitchFamily="18" charset="0"/>
                <a:cs typeface="Times New Roman" panose="02020603050405020304" pitchFamily="18" charset="0"/>
              </a:rPr>
              <a:t>230 </a:t>
            </a:r>
            <a:r>
              <a:rPr sz="2400" b="1" dirty="0">
                <a:solidFill>
                  <a:srgbClr val="0F3B57"/>
                </a:solidFill>
                <a:latin typeface="Times New Roman" panose="02020603050405020304" pitchFamily="18" charset="0"/>
                <a:cs typeface="Times New Roman" panose="02020603050405020304" pitchFamily="18" charset="0"/>
              </a:rPr>
              <a:t>additional</a:t>
            </a:r>
            <a:r>
              <a:rPr sz="2400" b="1" spc="-20"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chosen</a:t>
            </a:r>
            <a:r>
              <a:rPr sz="2400" b="1" spc="-20"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by</a:t>
            </a:r>
            <a:r>
              <a:rPr sz="2400" b="1" spc="-20" dirty="0">
                <a:solidFill>
                  <a:srgbClr val="0F3B57"/>
                </a:solidFill>
                <a:latin typeface="Times New Roman" panose="02020603050405020304" pitchFamily="18" charset="0"/>
                <a:cs typeface="Times New Roman" panose="02020603050405020304" pitchFamily="18" charset="0"/>
              </a:rPr>
              <a:t> </a:t>
            </a:r>
            <a:r>
              <a:rPr sz="2400" b="1" spc="-10" dirty="0">
                <a:solidFill>
                  <a:srgbClr val="0F3B57"/>
                </a:solidFill>
                <a:latin typeface="Times New Roman" panose="02020603050405020304" pitchFamily="18" charset="0"/>
                <a:cs typeface="Times New Roman" panose="02020603050405020304" pitchFamily="18" charset="0"/>
              </a:rPr>
              <a:t>hospital</a:t>
            </a:r>
            <a:r>
              <a:rPr lang="en-US" sz="2400" b="1" spc="-10" dirty="0">
                <a:solidFill>
                  <a:srgbClr val="0F3B57"/>
                </a:solidFill>
                <a:latin typeface="Times New Roman" panose="02020603050405020304" pitchFamily="18" charset="0"/>
                <a:cs typeface="Times New Roman" panose="02020603050405020304" pitchFamily="18" charset="0"/>
              </a:rPr>
              <a:t>.</a:t>
            </a:r>
            <a:endParaRPr sz="2400" b="1" dirty="0">
              <a:solidFill>
                <a:srgbClr val="0F3B57"/>
              </a:solidFill>
              <a:latin typeface="Times New Roman" panose="02020603050405020304" pitchFamily="18" charset="0"/>
              <a:cs typeface="Times New Roman" panose="02020603050405020304" pitchFamily="18" charset="0"/>
            </a:endParaRPr>
          </a:p>
          <a:p>
            <a:pPr marL="735965" marR="43815" lvl="1" indent="-342900">
              <a:lnSpc>
                <a:spcPct val="102699"/>
              </a:lnSpc>
              <a:spcBef>
                <a:spcPts val="385"/>
              </a:spcBef>
              <a:buFont typeface="Courier New" panose="02070309020205020404" pitchFamily="49" charset="0"/>
              <a:buChar char="o"/>
              <a:tabLst>
                <a:tab pos="735965" algn="l"/>
                <a:tab pos="736600" algn="l"/>
              </a:tabLst>
            </a:pPr>
            <a:r>
              <a:rPr sz="2400" dirty="0">
                <a:solidFill>
                  <a:srgbClr val="0F3B57"/>
                </a:solidFill>
                <a:latin typeface="Times New Roman" panose="02020603050405020304" pitchFamily="18" charset="0"/>
                <a:cs typeface="Times New Roman" panose="02020603050405020304" pitchFamily="18" charset="0"/>
              </a:rPr>
              <a:t>Primary</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shoppable</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service</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must</a:t>
            </a:r>
            <a:r>
              <a:rPr sz="2400"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be</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grouped</a:t>
            </a:r>
            <a:r>
              <a:rPr sz="2400"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with</a:t>
            </a:r>
            <a:r>
              <a:rPr sz="2400"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any</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ancillary</a:t>
            </a:r>
            <a:r>
              <a:rPr sz="2400"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services</a:t>
            </a:r>
            <a:r>
              <a:rPr sz="2400"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that</a:t>
            </a:r>
            <a:r>
              <a:rPr sz="2400" spc="15" dirty="0">
                <a:solidFill>
                  <a:srgbClr val="0F3B57"/>
                </a:solidFill>
                <a:latin typeface="Times New Roman" panose="02020603050405020304" pitchFamily="18" charset="0"/>
                <a:cs typeface="Times New Roman" panose="02020603050405020304" pitchFamily="18" charset="0"/>
              </a:rPr>
              <a:t> </a:t>
            </a:r>
            <a:r>
              <a:rPr sz="2400" spc="-25" dirty="0">
                <a:solidFill>
                  <a:srgbClr val="0F3B57"/>
                </a:solidFill>
                <a:latin typeface="Times New Roman" panose="02020603050405020304" pitchFamily="18" charset="0"/>
                <a:cs typeface="Times New Roman" panose="02020603050405020304" pitchFamily="18" charset="0"/>
              </a:rPr>
              <a:t>the </a:t>
            </a:r>
            <a:r>
              <a:rPr sz="2400" dirty="0">
                <a:solidFill>
                  <a:srgbClr val="0F3B57"/>
                </a:solidFill>
                <a:latin typeface="Times New Roman" panose="02020603050405020304" pitchFamily="18" charset="0"/>
                <a:cs typeface="Times New Roman" panose="02020603050405020304" pitchFamily="18" charset="0"/>
              </a:rPr>
              <a:t>hospital</a:t>
            </a:r>
            <a:r>
              <a:rPr sz="2400"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customarily provides</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as part of or</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in</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conjunction with</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the</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primary </a:t>
            </a:r>
            <a:r>
              <a:rPr sz="2400" spc="-10" dirty="0">
                <a:solidFill>
                  <a:srgbClr val="0F3B57"/>
                </a:solidFill>
                <a:latin typeface="Times New Roman" panose="02020603050405020304" pitchFamily="18" charset="0"/>
                <a:cs typeface="Times New Roman" panose="02020603050405020304" pitchFamily="18" charset="0"/>
              </a:rPr>
              <a:t>service</a:t>
            </a:r>
            <a:r>
              <a:rPr lang="en-US" sz="2400" spc="-10" dirty="0">
                <a:solidFill>
                  <a:srgbClr val="0F3B57"/>
                </a:solidFill>
                <a:latin typeface="Times New Roman" panose="02020603050405020304" pitchFamily="18" charset="0"/>
                <a:cs typeface="Times New Roman" panose="02020603050405020304" pitchFamily="18" charset="0"/>
              </a:rPr>
              <a:t>.</a:t>
            </a:r>
            <a:endParaRPr sz="2400" dirty="0">
              <a:solidFill>
                <a:srgbClr val="0F3B5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6385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95ED728B-E2A5-B496-004D-BD47A1D30AFE}"/>
              </a:ext>
            </a:extLst>
          </p:cNvPr>
          <p:cNvSpPr txBox="1">
            <a:spLocks noGrp="1"/>
          </p:cNvSpPr>
          <p:nvPr>
            <p:ph type="title"/>
          </p:nvPr>
        </p:nvSpPr>
        <p:spPr>
          <a:xfrm>
            <a:off x="251013" y="458403"/>
            <a:ext cx="8211669" cy="474489"/>
          </a:xfrm>
          <a:prstGeom prst="rect">
            <a:avLst/>
          </a:prstGeom>
        </p:spPr>
        <p:txBody>
          <a:bodyPr vert="horz" wrap="square" lIns="0" tIns="12700" rIns="0" bIns="0" rtlCol="0">
            <a:spAutoFit/>
          </a:bodyPr>
          <a:lstStyle/>
          <a:p>
            <a:pPr marL="268605">
              <a:lnSpc>
                <a:spcPct val="100000"/>
              </a:lnSpc>
              <a:spcBef>
                <a:spcPts val="100"/>
              </a:spcBef>
            </a:pPr>
            <a:r>
              <a:rPr sz="3000" b="1" spc="-10" dirty="0">
                <a:latin typeface="Times New Roman" panose="02020603050405020304" pitchFamily="18" charset="0"/>
                <a:cs typeface="Times New Roman" panose="02020603050405020304" pitchFamily="18" charset="0"/>
              </a:rPr>
              <a:t>Price</a:t>
            </a:r>
            <a:r>
              <a:rPr sz="3000" b="1" spc="-610" dirty="0">
                <a:latin typeface="Times New Roman" panose="02020603050405020304" pitchFamily="18" charset="0"/>
                <a:cs typeface="Times New Roman" panose="02020603050405020304" pitchFamily="18" charset="0"/>
              </a:rPr>
              <a:t> </a:t>
            </a:r>
            <a:r>
              <a:rPr sz="3000" b="1" spc="-580" dirty="0">
                <a:latin typeface="Times New Roman" panose="02020603050405020304" pitchFamily="18" charset="0"/>
                <a:cs typeface="Times New Roman" panose="02020603050405020304" pitchFamily="18" charset="0"/>
              </a:rPr>
              <a:t>T</a:t>
            </a:r>
            <a:r>
              <a:rPr lang="en-US" sz="3000" b="1" spc="-580" dirty="0">
                <a:latin typeface="Times New Roman" panose="02020603050405020304" pitchFamily="18" charset="0"/>
                <a:cs typeface="Times New Roman" panose="02020603050405020304" pitchFamily="18" charset="0"/>
              </a:rPr>
              <a:t>  </a:t>
            </a:r>
            <a:r>
              <a:rPr sz="3000" b="1" spc="15" dirty="0" err="1">
                <a:latin typeface="Times New Roman" panose="02020603050405020304" pitchFamily="18" charset="0"/>
                <a:cs typeface="Times New Roman" panose="02020603050405020304" pitchFamily="18" charset="0"/>
              </a:rPr>
              <a:t>r</a:t>
            </a:r>
            <a:r>
              <a:rPr sz="3000" b="1" spc="20" dirty="0" err="1">
                <a:latin typeface="Times New Roman" panose="02020603050405020304" pitchFamily="18" charset="0"/>
                <a:cs typeface="Times New Roman" panose="02020603050405020304" pitchFamily="18" charset="0"/>
              </a:rPr>
              <a:t>anspa</a:t>
            </a:r>
            <a:r>
              <a:rPr sz="3000" b="1" spc="-80" dirty="0" err="1">
                <a:latin typeface="Times New Roman" panose="02020603050405020304" pitchFamily="18" charset="0"/>
                <a:cs typeface="Times New Roman" panose="02020603050405020304" pitchFamily="18" charset="0"/>
              </a:rPr>
              <a:t>r</a:t>
            </a:r>
            <a:r>
              <a:rPr sz="3000" b="1" spc="20" dirty="0" err="1">
                <a:latin typeface="Times New Roman" panose="02020603050405020304" pitchFamily="18" charset="0"/>
                <a:cs typeface="Times New Roman" panose="02020603050405020304" pitchFamily="18" charset="0"/>
              </a:rPr>
              <a:t>en</a:t>
            </a:r>
            <a:r>
              <a:rPr sz="3000" b="1" spc="15" dirty="0" err="1">
                <a:latin typeface="Times New Roman" panose="02020603050405020304" pitchFamily="18" charset="0"/>
                <a:cs typeface="Times New Roman" panose="02020603050405020304" pitchFamily="18" charset="0"/>
              </a:rPr>
              <a:t>c</a:t>
            </a:r>
            <a:r>
              <a:rPr sz="3000" b="1" spc="20" dirty="0" err="1">
                <a:latin typeface="Times New Roman" panose="02020603050405020304" pitchFamily="18" charset="0"/>
                <a:cs typeface="Times New Roman" panose="02020603050405020304" pitchFamily="18" charset="0"/>
              </a:rPr>
              <a:t>y</a:t>
            </a:r>
            <a:r>
              <a:rPr sz="3000" b="1" spc="-95" dirty="0">
                <a:latin typeface="Times New Roman" panose="02020603050405020304" pitchFamily="18" charset="0"/>
                <a:cs typeface="Times New Roman" panose="02020603050405020304" pitchFamily="18" charset="0"/>
              </a:rPr>
              <a:t> </a:t>
            </a:r>
            <a:r>
              <a:rPr sz="3000" b="1" spc="-55" dirty="0">
                <a:latin typeface="Times New Roman" panose="02020603050405020304" pitchFamily="18" charset="0"/>
                <a:cs typeface="Times New Roman" panose="02020603050405020304" pitchFamily="18" charset="0"/>
              </a:rPr>
              <a:t> </a:t>
            </a:r>
            <a:r>
              <a:rPr lang="en-US" sz="3000" b="1" spc="-55" dirty="0">
                <a:latin typeface="Times New Roman" panose="02020603050405020304" pitchFamily="18" charset="0"/>
                <a:cs typeface="Times New Roman" panose="02020603050405020304" pitchFamily="18" charset="0"/>
              </a:rPr>
              <a:t>      300 </a:t>
            </a:r>
            <a:r>
              <a:rPr sz="3000" b="1" dirty="0">
                <a:solidFill>
                  <a:srgbClr val="086B6E"/>
                </a:solidFill>
                <a:latin typeface="Times New Roman" panose="02020603050405020304" pitchFamily="18" charset="0"/>
                <a:cs typeface="Times New Roman" panose="02020603050405020304" pitchFamily="18" charset="0"/>
              </a:rPr>
              <a:t>Shoppable</a:t>
            </a:r>
            <a:r>
              <a:rPr sz="3000" b="1" spc="-55" dirty="0">
                <a:solidFill>
                  <a:srgbClr val="086B6E"/>
                </a:solidFill>
                <a:latin typeface="Times New Roman" panose="02020603050405020304" pitchFamily="18" charset="0"/>
                <a:cs typeface="Times New Roman" panose="02020603050405020304" pitchFamily="18" charset="0"/>
              </a:rPr>
              <a:t> </a:t>
            </a:r>
            <a:r>
              <a:rPr sz="3000" b="1" spc="-10" dirty="0">
                <a:solidFill>
                  <a:srgbClr val="086B6E"/>
                </a:solidFill>
                <a:latin typeface="Times New Roman" panose="02020603050405020304" pitchFamily="18" charset="0"/>
                <a:cs typeface="Times New Roman" panose="02020603050405020304" pitchFamily="18" charset="0"/>
              </a:rPr>
              <a:t>Services</a:t>
            </a:r>
            <a:endParaRPr sz="3000" b="1" dirty="0">
              <a:solidFill>
                <a:srgbClr val="086B6E"/>
              </a:solidFill>
              <a:latin typeface="Times New Roman" panose="02020603050405020304" pitchFamily="18" charset="0"/>
              <a:cs typeface="Times New Roman" panose="02020603050405020304" pitchFamily="18" charset="0"/>
            </a:endParaRPr>
          </a:p>
        </p:txBody>
      </p:sp>
      <p:sp>
        <p:nvSpPr>
          <p:cNvPr id="5" name="object 3">
            <a:extLst>
              <a:ext uri="{FF2B5EF4-FFF2-40B4-BE49-F238E27FC236}">
                <a16:creationId xmlns:a16="http://schemas.microsoft.com/office/drawing/2014/main" id="{AE8E3EBC-3E42-78A7-D991-088E80627BD7}"/>
              </a:ext>
            </a:extLst>
          </p:cNvPr>
          <p:cNvSpPr txBox="1"/>
          <p:nvPr/>
        </p:nvSpPr>
        <p:spPr>
          <a:xfrm>
            <a:off x="571839" y="981575"/>
            <a:ext cx="7544745" cy="5551969"/>
          </a:xfrm>
          <a:prstGeom prst="rect">
            <a:avLst/>
          </a:prstGeom>
        </p:spPr>
        <p:txBody>
          <a:bodyPr vert="horz" wrap="square" lIns="0" tIns="93345" rIns="0" bIns="0" rtlCol="0">
            <a:spAutoFit/>
          </a:bodyPr>
          <a:lstStyle/>
          <a:p>
            <a:pPr marL="12700" algn="ctr">
              <a:lnSpc>
                <a:spcPct val="100000"/>
              </a:lnSpc>
              <a:spcBef>
                <a:spcPts val="735"/>
              </a:spcBef>
              <a:tabLst>
                <a:tab pos="354965" algn="l"/>
                <a:tab pos="355600" algn="l"/>
              </a:tabLst>
            </a:pPr>
            <a:r>
              <a:rPr lang="en-US" sz="2400" b="1" dirty="0">
                <a:solidFill>
                  <a:srgbClr val="FF0000"/>
                </a:solidFill>
                <a:latin typeface="Times New Roman" panose="02020603050405020304" pitchFamily="18" charset="0"/>
                <a:cs typeface="Times New Roman" panose="02020603050405020304" pitchFamily="18" charset="0"/>
              </a:rPr>
              <a:t>OR . . .</a:t>
            </a:r>
          </a:p>
          <a:p>
            <a:pPr marL="355600" indent="-342900">
              <a:lnSpc>
                <a:spcPct val="100000"/>
              </a:lnSpc>
              <a:spcBef>
                <a:spcPts val="735"/>
              </a:spcBef>
              <a:buFont typeface="Arial" panose="020B0604020202020204" pitchFamily="34" charset="0"/>
              <a:buChar char="•"/>
              <a:tabLst>
                <a:tab pos="354965" algn="l"/>
                <a:tab pos="355600" algn="l"/>
              </a:tabLst>
            </a:pPr>
            <a:r>
              <a:rPr sz="2400" b="1" dirty="0">
                <a:solidFill>
                  <a:srgbClr val="0F3B57"/>
                </a:solidFill>
                <a:latin typeface="Times New Roman" panose="02020603050405020304" pitchFamily="18" charset="0"/>
                <a:cs typeface="Times New Roman" panose="02020603050405020304" pitchFamily="18" charset="0"/>
              </a:rPr>
              <a:t>Price</a:t>
            </a:r>
            <a:r>
              <a:rPr sz="2400" b="1" spc="-1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Estimator</a:t>
            </a:r>
            <a:r>
              <a:rPr sz="2400" b="1" spc="-350" dirty="0">
                <a:solidFill>
                  <a:srgbClr val="0F3B57"/>
                </a:solidFill>
                <a:latin typeface="Times New Roman" panose="02020603050405020304" pitchFamily="18" charset="0"/>
                <a:cs typeface="Times New Roman" panose="02020603050405020304" pitchFamily="18" charset="0"/>
              </a:rPr>
              <a:t> </a:t>
            </a:r>
            <a:r>
              <a:rPr sz="2400" b="1" spc="-20" dirty="0">
                <a:solidFill>
                  <a:srgbClr val="0F3B57"/>
                </a:solidFill>
                <a:latin typeface="Times New Roman" panose="02020603050405020304" pitchFamily="18" charset="0"/>
                <a:cs typeface="Times New Roman" panose="02020603050405020304" pitchFamily="18" charset="0"/>
              </a:rPr>
              <a:t>Tool</a:t>
            </a:r>
            <a:endParaRPr sz="2400" b="1" dirty="0">
              <a:solidFill>
                <a:srgbClr val="0F3B57"/>
              </a:solidFill>
              <a:latin typeface="Times New Roman" panose="02020603050405020304" pitchFamily="18" charset="0"/>
              <a:cs typeface="Times New Roman" panose="02020603050405020304" pitchFamily="18" charset="0"/>
            </a:endParaRPr>
          </a:p>
          <a:p>
            <a:pPr marL="736600" marR="6350" lvl="1" indent="-342900">
              <a:lnSpc>
                <a:spcPct val="100800"/>
              </a:lnSpc>
              <a:spcBef>
                <a:spcPts val="520"/>
              </a:spcBef>
              <a:buFont typeface="Courier New" panose="02070309020205020404" pitchFamily="49" charset="0"/>
              <a:buChar char="o"/>
              <a:tabLst>
                <a:tab pos="735965" algn="l"/>
                <a:tab pos="736600" algn="l"/>
              </a:tabLst>
            </a:pPr>
            <a:r>
              <a:rPr sz="2400" dirty="0">
                <a:solidFill>
                  <a:srgbClr val="0F3B57"/>
                </a:solidFill>
                <a:latin typeface="Times New Roman" panose="02020603050405020304" pitchFamily="18" charset="0"/>
                <a:cs typeface="Times New Roman" panose="02020603050405020304" pitchFamily="18" charset="0"/>
              </a:rPr>
              <a:t>Online</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tool</a:t>
            </a:r>
            <a:r>
              <a:rPr sz="2400" spc="-3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that</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provides</a:t>
            </a:r>
            <a:r>
              <a:rPr sz="2400" spc="-25" dirty="0">
                <a:solidFill>
                  <a:srgbClr val="0F3B57"/>
                </a:solidFill>
                <a:latin typeface="Times New Roman" panose="02020603050405020304" pitchFamily="18" charset="0"/>
                <a:cs typeface="Times New Roman" panose="02020603050405020304" pitchFamily="18" charset="0"/>
              </a:rPr>
              <a:t> </a:t>
            </a:r>
            <a:r>
              <a:rPr sz="2400" b="1" spc="-20" dirty="0">
                <a:solidFill>
                  <a:srgbClr val="0F3B57"/>
                </a:solidFill>
                <a:latin typeface="Times New Roman" panose="02020603050405020304" pitchFamily="18" charset="0"/>
                <a:cs typeface="Times New Roman" panose="02020603050405020304" pitchFamily="18" charset="0"/>
              </a:rPr>
              <a:t>real-</a:t>
            </a:r>
            <a:r>
              <a:rPr sz="2400" b="1" dirty="0">
                <a:solidFill>
                  <a:srgbClr val="0F3B57"/>
                </a:solidFill>
                <a:latin typeface="Times New Roman" panose="02020603050405020304" pitchFamily="18" charset="0"/>
                <a:cs typeface="Times New Roman" panose="02020603050405020304" pitchFamily="18" charset="0"/>
              </a:rPr>
              <a:t>time</a:t>
            </a:r>
            <a:r>
              <a:rPr sz="2400" b="1" spc="-2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individualized</a:t>
            </a:r>
            <a:r>
              <a:rPr sz="2400" b="1" spc="-20" dirty="0">
                <a:solidFill>
                  <a:srgbClr val="0F3B57"/>
                </a:solidFill>
                <a:latin typeface="Times New Roman" panose="02020603050405020304" pitchFamily="18" charset="0"/>
                <a:cs typeface="Times New Roman" panose="02020603050405020304" pitchFamily="18" charset="0"/>
              </a:rPr>
              <a:t> </a:t>
            </a:r>
            <a:r>
              <a:rPr sz="2400" b="1" spc="-10" dirty="0">
                <a:solidFill>
                  <a:srgbClr val="0F3B57"/>
                </a:solidFill>
                <a:latin typeface="Times New Roman" panose="02020603050405020304" pitchFamily="18" charset="0"/>
                <a:cs typeface="Times New Roman" panose="02020603050405020304" pitchFamily="18" charset="0"/>
              </a:rPr>
              <a:t>out-of-</a:t>
            </a:r>
            <a:r>
              <a:rPr sz="2400" b="1" dirty="0">
                <a:solidFill>
                  <a:srgbClr val="0F3B57"/>
                </a:solidFill>
                <a:latin typeface="Times New Roman" panose="02020603050405020304" pitchFamily="18" charset="0"/>
                <a:cs typeface="Times New Roman" panose="02020603050405020304" pitchFamily="18" charset="0"/>
              </a:rPr>
              <a:t>pocket</a:t>
            </a:r>
            <a:r>
              <a:rPr sz="2400" b="1" spc="-2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cost</a:t>
            </a:r>
            <a:r>
              <a:rPr sz="2400" b="1" spc="-20" dirty="0">
                <a:solidFill>
                  <a:srgbClr val="0F3B57"/>
                </a:solidFill>
                <a:latin typeface="Times New Roman" panose="02020603050405020304" pitchFamily="18" charset="0"/>
                <a:cs typeface="Times New Roman" panose="02020603050405020304" pitchFamily="18" charset="0"/>
              </a:rPr>
              <a:t> </a:t>
            </a:r>
            <a:r>
              <a:rPr sz="2400" b="1" spc="-10" dirty="0">
                <a:solidFill>
                  <a:srgbClr val="0F3B57"/>
                </a:solidFill>
                <a:latin typeface="Times New Roman" panose="02020603050405020304" pitchFamily="18" charset="0"/>
                <a:cs typeface="Times New Roman" panose="02020603050405020304" pitchFamily="18" charset="0"/>
              </a:rPr>
              <a:t>estimates,</a:t>
            </a:r>
            <a:r>
              <a:rPr sz="2400"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i.e.,</a:t>
            </a:r>
            <a:r>
              <a:rPr sz="2400" spc="-25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an</a:t>
            </a:r>
            <a:r>
              <a:rPr sz="2400"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estimate</a:t>
            </a:r>
            <a:r>
              <a:rPr sz="2400"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of</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the</a:t>
            </a:r>
            <a:r>
              <a:rPr sz="2400"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amount</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the</a:t>
            </a:r>
            <a:r>
              <a:rPr sz="2400"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individual</a:t>
            </a:r>
            <a:r>
              <a:rPr sz="2400"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will</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be</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obligated</a:t>
            </a:r>
            <a:r>
              <a:rPr sz="2400"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to</a:t>
            </a:r>
            <a:r>
              <a:rPr sz="2400" spc="-5" dirty="0">
                <a:solidFill>
                  <a:srgbClr val="0F3B57"/>
                </a:solidFill>
                <a:latin typeface="Times New Roman" panose="02020603050405020304" pitchFamily="18" charset="0"/>
                <a:cs typeface="Times New Roman" panose="02020603050405020304" pitchFamily="18" charset="0"/>
              </a:rPr>
              <a:t> </a:t>
            </a:r>
            <a:r>
              <a:rPr sz="2400" spc="-25" dirty="0">
                <a:solidFill>
                  <a:srgbClr val="0F3B57"/>
                </a:solidFill>
                <a:latin typeface="Times New Roman" panose="02020603050405020304" pitchFamily="18" charset="0"/>
                <a:cs typeface="Times New Roman" panose="02020603050405020304" pitchFamily="18" charset="0"/>
              </a:rPr>
              <a:t>pay</a:t>
            </a:r>
            <a:r>
              <a:rPr lang="en-US" sz="2400" spc="-25" dirty="0">
                <a:solidFill>
                  <a:srgbClr val="0F3B57"/>
                </a:solidFill>
                <a:latin typeface="Times New Roman" panose="02020603050405020304" pitchFamily="18" charset="0"/>
                <a:cs typeface="Times New Roman" panose="02020603050405020304" pitchFamily="18" charset="0"/>
              </a:rPr>
              <a:t>:</a:t>
            </a:r>
            <a:endParaRPr sz="2400" dirty="0">
              <a:solidFill>
                <a:srgbClr val="0F3B57"/>
              </a:solidFill>
              <a:latin typeface="Times New Roman" panose="02020603050405020304" pitchFamily="18" charset="0"/>
              <a:cs typeface="Times New Roman" panose="02020603050405020304" pitchFamily="18" charset="0"/>
            </a:endParaRPr>
          </a:p>
          <a:p>
            <a:pPr marL="1117600" lvl="2" indent="-342900">
              <a:lnSpc>
                <a:spcPct val="100000"/>
              </a:lnSpc>
              <a:spcBef>
                <a:spcPts val="509"/>
              </a:spcBef>
              <a:buFont typeface="Arial" panose="020B0604020202020204" pitchFamily="34" charset="0"/>
              <a:buChar char="•"/>
              <a:tabLst>
                <a:tab pos="1116965" algn="l"/>
                <a:tab pos="1117600" algn="l"/>
              </a:tabLst>
            </a:pPr>
            <a:r>
              <a:rPr sz="2200" dirty="0">
                <a:solidFill>
                  <a:srgbClr val="0F3B57"/>
                </a:solidFill>
                <a:latin typeface="Times New Roman" panose="02020603050405020304" pitchFamily="18" charset="0"/>
                <a:cs typeface="Times New Roman" panose="02020603050405020304" pitchFamily="18" charset="0"/>
              </a:rPr>
              <a:t>Single</a:t>
            </a:r>
            <a:r>
              <a:rPr sz="2200" spc="-5"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dollar</a:t>
            </a:r>
            <a:r>
              <a:rPr sz="2200" spc="10" dirty="0">
                <a:solidFill>
                  <a:srgbClr val="0F3B57"/>
                </a:solidFill>
                <a:latin typeface="Times New Roman" panose="02020603050405020304" pitchFamily="18" charset="0"/>
                <a:cs typeface="Times New Roman" panose="02020603050405020304" pitchFamily="18" charset="0"/>
              </a:rPr>
              <a:t> </a:t>
            </a:r>
            <a:r>
              <a:rPr sz="2200" spc="-10" dirty="0">
                <a:solidFill>
                  <a:srgbClr val="0F3B57"/>
                </a:solidFill>
                <a:latin typeface="Times New Roman" panose="02020603050405020304" pitchFamily="18" charset="0"/>
                <a:cs typeface="Times New Roman" panose="02020603050405020304" pitchFamily="18" charset="0"/>
              </a:rPr>
              <a:t>amount</a:t>
            </a:r>
            <a:endParaRPr sz="2200" dirty="0">
              <a:solidFill>
                <a:srgbClr val="0F3B57"/>
              </a:solidFill>
              <a:latin typeface="Times New Roman" panose="02020603050405020304" pitchFamily="18" charset="0"/>
              <a:cs typeface="Times New Roman" panose="02020603050405020304" pitchFamily="18" charset="0"/>
            </a:endParaRPr>
          </a:p>
          <a:p>
            <a:pPr marL="1117600" lvl="2" indent="-342900">
              <a:lnSpc>
                <a:spcPct val="100000"/>
              </a:lnSpc>
              <a:spcBef>
                <a:spcPts val="555"/>
              </a:spcBef>
              <a:buFont typeface="Arial" panose="020B0604020202020204" pitchFamily="34" charset="0"/>
              <a:buChar char="•"/>
              <a:tabLst>
                <a:tab pos="1116965" algn="l"/>
                <a:tab pos="1117600" algn="l"/>
              </a:tabLst>
            </a:pPr>
            <a:r>
              <a:rPr sz="2200" spc="-30" dirty="0">
                <a:solidFill>
                  <a:srgbClr val="0F3B57"/>
                </a:solidFill>
                <a:latin typeface="Times New Roman" panose="02020603050405020304" pitchFamily="18" charset="0"/>
                <a:cs typeface="Times New Roman" panose="02020603050405020304" pitchFamily="18" charset="0"/>
              </a:rPr>
              <a:t>Tailored</a:t>
            </a:r>
            <a:r>
              <a:rPr sz="2200" spc="-35"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to</a:t>
            </a:r>
            <a:r>
              <a:rPr sz="2200" spc="-25"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the</a:t>
            </a:r>
            <a:r>
              <a:rPr sz="2200" spc="-25"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individual</a:t>
            </a:r>
            <a:r>
              <a:rPr sz="2200" spc="-15" dirty="0">
                <a:solidFill>
                  <a:srgbClr val="0F3B57"/>
                </a:solidFill>
                <a:latin typeface="Times New Roman" panose="02020603050405020304" pitchFamily="18" charset="0"/>
                <a:cs typeface="Times New Roman" panose="02020603050405020304" pitchFamily="18" charset="0"/>
              </a:rPr>
              <a:t> </a:t>
            </a:r>
            <a:r>
              <a:rPr lang="en-US" sz="2200" spc="-15" dirty="0">
                <a:solidFill>
                  <a:srgbClr val="0F3B57"/>
                </a:solidFill>
                <a:latin typeface="Times New Roman" panose="02020603050405020304" pitchFamily="18" charset="0"/>
                <a:cs typeface="Times New Roman" panose="02020603050405020304" pitchFamily="18" charset="0"/>
              </a:rPr>
              <a:t>demographic and insurance coverage </a:t>
            </a:r>
            <a:r>
              <a:rPr sz="2200" spc="-10" dirty="0">
                <a:solidFill>
                  <a:srgbClr val="0F3B57"/>
                </a:solidFill>
                <a:latin typeface="Times New Roman" panose="02020603050405020304" pitchFamily="18" charset="0"/>
                <a:cs typeface="Times New Roman" panose="02020603050405020304" pitchFamily="18" charset="0"/>
              </a:rPr>
              <a:t>circumstances</a:t>
            </a:r>
            <a:endParaRPr sz="2200" dirty="0">
              <a:solidFill>
                <a:srgbClr val="0F3B57"/>
              </a:solidFill>
              <a:latin typeface="Times New Roman" panose="02020603050405020304" pitchFamily="18" charset="0"/>
              <a:cs typeface="Times New Roman" panose="02020603050405020304" pitchFamily="18" charset="0"/>
            </a:endParaRPr>
          </a:p>
          <a:p>
            <a:pPr marL="1117600" lvl="2" indent="-342900">
              <a:lnSpc>
                <a:spcPct val="100000"/>
              </a:lnSpc>
              <a:spcBef>
                <a:spcPts val="575"/>
              </a:spcBef>
              <a:buFont typeface="Arial" panose="020B0604020202020204" pitchFamily="34" charset="0"/>
              <a:buChar char="•"/>
              <a:tabLst>
                <a:tab pos="1116965" algn="l"/>
                <a:tab pos="1117600" algn="l"/>
              </a:tabLst>
            </a:pPr>
            <a:r>
              <a:rPr sz="2200" dirty="0">
                <a:solidFill>
                  <a:srgbClr val="0F3B57"/>
                </a:solidFill>
                <a:latin typeface="Times New Roman" panose="02020603050405020304" pitchFamily="18" charset="0"/>
                <a:cs typeface="Times New Roman" panose="02020603050405020304" pitchFamily="18" charset="0"/>
              </a:rPr>
              <a:t>Must</a:t>
            </a:r>
            <a:r>
              <a:rPr sz="2200" spc="-15"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reflect</a:t>
            </a:r>
            <a:r>
              <a:rPr sz="2200" spc="-5"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the</a:t>
            </a:r>
            <a:r>
              <a:rPr sz="2200" spc="-15"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amount the</a:t>
            </a:r>
            <a:r>
              <a:rPr sz="2200" spc="-15"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hospital</a:t>
            </a:r>
            <a:r>
              <a:rPr sz="2200" spc="-5"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anticipates</a:t>
            </a:r>
            <a:r>
              <a:rPr sz="2200" spc="-5"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will</a:t>
            </a:r>
            <a:r>
              <a:rPr sz="2200" spc="-5"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be</a:t>
            </a:r>
            <a:r>
              <a:rPr sz="2200" spc="-15"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paid</a:t>
            </a:r>
            <a:r>
              <a:rPr sz="2200" spc="-5"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by</a:t>
            </a:r>
            <a:r>
              <a:rPr sz="2200" spc="-10" dirty="0">
                <a:solidFill>
                  <a:srgbClr val="0F3B57"/>
                </a:solidFill>
                <a:latin typeface="Times New Roman" panose="02020603050405020304" pitchFamily="18" charset="0"/>
                <a:cs typeface="Times New Roman" panose="02020603050405020304" pitchFamily="18" charset="0"/>
              </a:rPr>
              <a:t> </a:t>
            </a:r>
            <a:r>
              <a:rPr sz="2200" dirty="0">
                <a:solidFill>
                  <a:srgbClr val="0F3B57"/>
                </a:solidFill>
                <a:latin typeface="Times New Roman" panose="02020603050405020304" pitchFamily="18" charset="0"/>
                <a:cs typeface="Times New Roman" panose="02020603050405020304" pitchFamily="18" charset="0"/>
              </a:rPr>
              <a:t>the</a:t>
            </a:r>
            <a:r>
              <a:rPr sz="2200" spc="-10" dirty="0">
                <a:solidFill>
                  <a:srgbClr val="0F3B57"/>
                </a:solidFill>
                <a:latin typeface="Times New Roman" panose="02020603050405020304" pitchFamily="18" charset="0"/>
                <a:cs typeface="Times New Roman" panose="02020603050405020304" pitchFamily="18" charset="0"/>
              </a:rPr>
              <a:t> individual</a:t>
            </a:r>
            <a:endParaRPr sz="2200" dirty="0">
              <a:solidFill>
                <a:srgbClr val="0F3B57"/>
              </a:solidFill>
              <a:latin typeface="Times New Roman" panose="02020603050405020304" pitchFamily="18" charset="0"/>
              <a:cs typeface="Times New Roman" panose="02020603050405020304" pitchFamily="18" charset="0"/>
            </a:endParaRPr>
          </a:p>
          <a:p>
            <a:pPr marL="736600" marR="5080" lvl="1" indent="-342900">
              <a:lnSpc>
                <a:spcPct val="100800"/>
              </a:lnSpc>
              <a:spcBef>
                <a:spcPts val="520"/>
              </a:spcBef>
              <a:buFont typeface="Courier New" panose="02070309020205020404" pitchFamily="49" charset="0"/>
              <a:buChar char="o"/>
              <a:tabLst>
                <a:tab pos="735965" algn="l"/>
                <a:tab pos="736600" algn="l"/>
              </a:tabLst>
            </a:pPr>
            <a:r>
              <a:rPr sz="2400" dirty="0">
                <a:solidFill>
                  <a:srgbClr val="0F3B57"/>
                </a:solidFill>
                <a:latin typeface="Times New Roman" panose="02020603050405020304" pitchFamily="18" charset="0"/>
                <a:cs typeface="Times New Roman" panose="02020603050405020304" pitchFamily="18" charset="0"/>
              </a:rPr>
              <a:t>Provides</a:t>
            </a:r>
            <a:r>
              <a:rPr sz="2400" spc="-30" dirty="0">
                <a:solidFill>
                  <a:srgbClr val="0F3B57"/>
                </a:solidFill>
                <a:latin typeface="Times New Roman" panose="02020603050405020304" pitchFamily="18" charset="0"/>
                <a:cs typeface="Times New Roman" panose="02020603050405020304" pitchFamily="18" charset="0"/>
              </a:rPr>
              <a:t> </a:t>
            </a:r>
            <a:r>
              <a:rPr sz="2400" spc="-20" dirty="0">
                <a:solidFill>
                  <a:srgbClr val="0F3B57"/>
                </a:solidFill>
                <a:latin typeface="Times New Roman" panose="02020603050405020304" pitchFamily="18" charset="0"/>
                <a:cs typeface="Times New Roman" panose="02020603050405020304" pitchFamily="18" charset="0"/>
              </a:rPr>
              <a:t>real-</a:t>
            </a:r>
            <a:r>
              <a:rPr sz="2400" dirty="0">
                <a:solidFill>
                  <a:srgbClr val="0F3B57"/>
                </a:solidFill>
                <a:latin typeface="Times New Roman" panose="02020603050405020304" pitchFamily="18" charset="0"/>
                <a:cs typeface="Times New Roman" panose="02020603050405020304" pitchFamily="18" charset="0"/>
              </a:rPr>
              <a:t>time</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individualized</a:t>
            </a:r>
            <a:r>
              <a:rPr sz="2400" spc="-25"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out-of-</a:t>
            </a:r>
            <a:r>
              <a:rPr sz="2400" dirty="0">
                <a:solidFill>
                  <a:srgbClr val="0F3B57"/>
                </a:solidFill>
                <a:latin typeface="Times New Roman" panose="02020603050405020304" pitchFamily="18" charset="0"/>
                <a:cs typeface="Times New Roman" panose="02020603050405020304" pitchFamily="18" charset="0"/>
              </a:rPr>
              <a:t>pocket</a:t>
            </a:r>
            <a:r>
              <a:rPr sz="2400" spc="-3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estimates</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that</a:t>
            </a:r>
            <a:r>
              <a:rPr sz="2400" spc="-2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combine</a:t>
            </a:r>
            <a:r>
              <a:rPr sz="2400" b="1" spc="-25" dirty="0">
                <a:solidFill>
                  <a:srgbClr val="0F3B57"/>
                </a:solidFill>
                <a:latin typeface="Times New Roman" panose="02020603050405020304" pitchFamily="18" charset="0"/>
                <a:cs typeface="Times New Roman" panose="02020603050405020304" pitchFamily="18" charset="0"/>
              </a:rPr>
              <a:t> </a:t>
            </a:r>
            <a:r>
              <a:rPr sz="2400" b="1" spc="-10" dirty="0">
                <a:solidFill>
                  <a:srgbClr val="0F3B57"/>
                </a:solidFill>
                <a:latin typeface="Times New Roman" panose="02020603050405020304" pitchFamily="18" charset="0"/>
                <a:cs typeface="Times New Roman" panose="02020603050405020304" pitchFamily="18" charset="0"/>
              </a:rPr>
              <a:t>hospital standard-</a:t>
            </a:r>
            <a:r>
              <a:rPr sz="2400" b="1" dirty="0">
                <a:solidFill>
                  <a:srgbClr val="0F3B57"/>
                </a:solidFill>
                <a:latin typeface="Times New Roman" panose="02020603050405020304" pitchFamily="18" charset="0"/>
                <a:cs typeface="Times New Roman" panose="02020603050405020304" pitchFamily="18" charset="0"/>
              </a:rPr>
              <a:t>charge</a:t>
            </a:r>
            <a:r>
              <a:rPr sz="2400" b="1" spc="-40"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information</a:t>
            </a:r>
            <a:r>
              <a:rPr sz="2400" b="1" spc="-2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with</a:t>
            </a:r>
            <a:r>
              <a:rPr sz="2400" b="1" spc="-2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the</a:t>
            </a:r>
            <a:r>
              <a:rPr sz="2400" b="1" spc="-25" dirty="0">
                <a:solidFill>
                  <a:srgbClr val="0F3B57"/>
                </a:solidFill>
                <a:latin typeface="Times New Roman" panose="02020603050405020304" pitchFamily="18" charset="0"/>
                <a:cs typeface="Times New Roman" panose="02020603050405020304" pitchFamily="18" charset="0"/>
              </a:rPr>
              <a:t> </a:t>
            </a:r>
            <a:r>
              <a:rPr sz="2400" b="1" spc="-10" dirty="0">
                <a:solidFill>
                  <a:srgbClr val="0F3B57"/>
                </a:solidFill>
                <a:latin typeface="Times New Roman" panose="02020603050405020304" pitchFamily="18" charset="0"/>
                <a:cs typeface="Times New Roman" panose="02020603050405020304" pitchFamily="18" charset="0"/>
              </a:rPr>
              <a:t>individual’s</a:t>
            </a:r>
            <a:r>
              <a:rPr sz="2400" b="1" spc="-2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benefit</a:t>
            </a:r>
            <a:r>
              <a:rPr sz="2400" b="1" spc="-25" dirty="0">
                <a:solidFill>
                  <a:srgbClr val="0F3B57"/>
                </a:solidFill>
                <a:latin typeface="Times New Roman" panose="02020603050405020304" pitchFamily="18" charset="0"/>
                <a:cs typeface="Times New Roman" panose="02020603050405020304" pitchFamily="18" charset="0"/>
              </a:rPr>
              <a:t> </a:t>
            </a:r>
            <a:r>
              <a:rPr sz="2400" b="1" spc="-10" dirty="0">
                <a:solidFill>
                  <a:srgbClr val="0F3B57"/>
                </a:solidFill>
                <a:latin typeface="Times New Roman" panose="02020603050405020304" pitchFamily="18" charset="0"/>
                <a:cs typeface="Times New Roman" panose="02020603050405020304" pitchFamily="18" charset="0"/>
              </a:rPr>
              <a:t>information</a:t>
            </a:r>
            <a:r>
              <a:rPr lang="en-US" sz="2400" b="1" spc="-10" dirty="0">
                <a:solidFill>
                  <a:srgbClr val="0F3B57"/>
                </a:solidFill>
                <a:latin typeface="Times New Roman" panose="02020603050405020304" pitchFamily="18" charset="0"/>
                <a:cs typeface="Times New Roman" panose="02020603050405020304" pitchFamily="18" charset="0"/>
              </a:rPr>
              <a:t>.</a:t>
            </a:r>
            <a:endParaRPr sz="2400" b="1" dirty="0">
              <a:solidFill>
                <a:srgbClr val="0F3B5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1589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4F8BA512-F7B6-B1AE-D8DA-BDC63E1E8859}"/>
              </a:ext>
            </a:extLst>
          </p:cNvPr>
          <p:cNvSpPr txBox="1">
            <a:spLocks noGrp="1"/>
          </p:cNvSpPr>
          <p:nvPr>
            <p:ph type="title"/>
          </p:nvPr>
        </p:nvSpPr>
        <p:spPr>
          <a:xfrm>
            <a:off x="251013" y="458403"/>
            <a:ext cx="8211669" cy="474489"/>
          </a:xfrm>
          <a:prstGeom prst="rect">
            <a:avLst/>
          </a:prstGeom>
        </p:spPr>
        <p:txBody>
          <a:bodyPr vert="horz" wrap="square" lIns="0" tIns="12700" rIns="0" bIns="0" rtlCol="0">
            <a:spAutoFit/>
          </a:bodyPr>
          <a:lstStyle/>
          <a:p>
            <a:pPr marL="268605">
              <a:lnSpc>
                <a:spcPct val="100000"/>
              </a:lnSpc>
              <a:spcBef>
                <a:spcPts val="100"/>
              </a:spcBef>
            </a:pPr>
            <a:r>
              <a:rPr sz="3000" b="1" spc="-10" dirty="0">
                <a:latin typeface="Times New Roman" panose="02020603050405020304" pitchFamily="18" charset="0"/>
                <a:cs typeface="Times New Roman" panose="02020603050405020304" pitchFamily="18" charset="0"/>
              </a:rPr>
              <a:t>Price</a:t>
            </a:r>
            <a:r>
              <a:rPr sz="3000" b="1" spc="-610" dirty="0">
                <a:latin typeface="Times New Roman" panose="02020603050405020304" pitchFamily="18" charset="0"/>
                <a:cs typeface="Times New Roman" panose="02020603050405020304" pitchFamily="18" charset="0"/>
              </a:rPr>
              <a:t> </a:t>
            </a:r>
            <a:r>
              <a:rPr sz="3000" b="1" spc="-580" dirty="0">
                <a:latin typeface="Times New Roman" panose="02020603050405020304" pitchFamily="18" charset="0"/>
                <a:cs typeface="Times New Roman" panose="02020603050405020304" pitchFamily="18" charset="0"/>
              </a:rPr>
              <a:t>T</a:t>
            </a:r>
            <a:r>
              <a:rPr lang="en-US" sz="3000" b="1" spc="-580" dirty="0">
                <a:latin typeface="Times New Roman" panose="02020603050405020304" pitchFamily="18" charset="0"/>
                <a:cs typeface="Times New Roman" panose="02020603050405020304" pitchFamily="18" charset="0"/>
              </a:rPr>
              <a:t>  </a:t>
            </a:r>
            <a:r>
              <a:rPr sz="3000" b="1" spc="15" dirty="0" err="1">
                <a:latin typeface="Times New Roman" panose="02020603050405020304" pitchFamily="18" charset="0"/>
                <a:cs typeface="Times New Roman" panose="02020603050405020304" pitchFamily="18" charset="0"/>
              </a:rPr>
              <a:t>r</a:t>
            </a:r>
            <a:r>
              <a:rPr sz="3000" b="1" spc="20" dirty="0" err="1">
                <a:latin typeface="Times New Roman" panose="02020603050405020304" pitchFamily="18" charset="0"/>
                <a:cs typeface="Times New Roman" panose="02020603050405020304" pitchFamily="18" charset="0"/>
              </a:rPr>
              <a:t>anspa</a:t>
            </a:r>
            <a:r>
              <a:rPr sz="3000" b="1" spc="-80" dirty="0" err="1">
                <a:latin typeface="Times New Roman" panose="02020603050405020304" pitchFamily="18" charset="0"/>
                <a:cs typeface="Times New Roman" panose="02020603050405020304" pitchFamily="18" charset="0"/>
              </a:rPr>
              <a:t>r</a:t>
            </a:r>
            <a:r>
              <a:rPr sz="3000" b="1" spc="20" dirty="0" err="1">
                <a:latin typeface="Times New Roman" panose="02020603050405020304" pitchFamily="18" charset="0"/>
                <a:cs typeface="Times New Roman" panose="02020603050405020304" pitchFamily="18" charset="0"/>
              </a:rPr>
              <a:t>en</a:t>
            </a:r>
            <a:r>
              <a:rPr sz="3000" b="1" spc="15" dirty="0" err="1">
                <a:latin typeface="Times New Roman" panose="02020603050405020304" pitchFamily="18" charset="0"/>
                <a:cs typeface="Times New Roman" panose="02020603050405020304" pitchFamily="18" charset="0"/>
              </a:rPr>
              <a:t>c</a:t>
            </a:r>
            <a:r>
              <a:rPr sz="3000" b="1" spc="20" dirty="0" err="1">
                <a:latin typeface="Times New Roman" panose="02020603050405020304" pitchFamily="18" charset="0"/>
                <a:cs typeface="Times New Roman" panose="02020603050405020304" pitchFamily="18" charset="0"/>
              </a:rPr>
              <a:t>y</a:t>
            </a:r>
            <a:r>
              <a:rPr sz="3000" b="1" spc="-95" dirty="0">
                <a:latin typeface="Times New Roman" panose="02020603050405020304" pitchFamily="18" charset="0"/>
                <a:cs typeface="Times New Roman" panose="02020603050405020304" pitchFamily="18" charset="0"/>
              </a:rPr>
              <a:t> </a:t>
            </a:r>
            <a:r>
              <a:rPr sz="3000" b="1" spc="-55" dirty="0">
                <a:latin typeface="Times New Roman" panose="02020603050405020304" pitchFamily="18" charset="0"/>
                <a:cs typeface="Times New Roman" panose="02020603050405020304" pitchFamily="18" charset="0"/>
              </a:rPr>
              <a:t> </a:t>
            </a:r>
            <a:r>
              <a:rPr lang="en-US" sz="3000" b="1" spc="-55" dirty="0">
                <a:latin typeface="Times New Roman" panose="02020603050405020304" pitchFamily="18" charset="0"/>
                <a:cs typeface="Times New Roman" panose="02020603050405020304" pitchFamily="18" charset="0"/>
              </a:rPr>
              <a:t>        300 </a:t>
            </a:r>
            <a:r>
              <a:rPr sz="3000" b="1" dirty="0">
                <a:solidFill>
                  <a:srgbClr val="086B6E"/>
                </a:solidFill>
                <a:latin typeface="Times New Roman" panose="02020603050405020304" pitchFamily="18" charset="0"/>
                <a:cs typeface="Times New Roman" panose="02020603050405020304" pitchFamily="18" charset="0"/>
              </a:rPr>
              <a:t>Shoppable</a:t>
            </a:r>
            <a:r>
              <a:rPr sz="3000" b="1" spc="-55" dirty="0">
                <a:solidFill>
                  <a:srgbClr val="086B6E"/>
                </a:solidFill>
                <a:latin typeface="Times New Roman" panose="02020603050405020304" pitchFamily="18" charset="0"/>
                <a:cs typeface="Times New Roman" panose="02020603050405020304" pitchFamily="18" charset="0"/>
              </a:rPr>
              <a:t> </a:t>
            </a:r>
            <a:r>
              <a:rPr sz="3000" b="1" spc="-10" dirty="0">
                <a:solidFill>
                  <a:srgbClr val="086B6E"/>
                </a:solidFill>
                <a:latin typeface="Times New Roman" panose="02020603050405020304" pitchFamily="18" charset="0"/>
                <a:cs typeface="Times New Roman" panose="02020603050405020304" pitchFamily="18" charset="0"/>
              </a:rPr>
              <a:t>Services</a:t>
            </a:r>
            <a:endParaRPr sz="3000" b="1" dirty="0">
              <a:solidFill>
                <a:srgbClr val="086B6E"/>
              </a:solidFill>
              <a:latin typeface="Times New Roman" panose="02020603050405020304" pitchFamily="18" charset="0"/>
              <a:cs typeface="Times New Roman" panose="02020603050405020304" pitchFamily="18" charset="0"/>
            </a:endParaRPr>
          </a:p>
        </p:txBody>
      </p:sp>
      <p:sp>
        <p:nvSpPr>
          <p:cNvPr id="5" name="object 3">
            <a:extLst>
              <a:ext uri="{FF2B5EF4-FFF2-40B4-BE49-F238E27FC236}">
                <a16:creationId xmlns:a16="http://schemas.microsoft.com/office/drawing/2014/main" id="{F744EF4B-6D44-462C-AD37-84EFBD275C87}"/>
              </a:ext>
            </a:extLst>
          </p:cNvPr>
          <p:cNvSpPr txBox="1"/>
          <p:nvPr/>
        </p:nvSpPr>
        <p:spPr>
          <a:xfrm>
            <a:off x="484096" y="1177114"/>
            <a:ext cx="7878859" cy="3808094"/>
          </a:xfrm>
          <a:prstGeom prst="rect">
            <a:avLst/>
          </a:prstGeom>
        </p:spPr>
        <p:txBody>
          <a:bodyPr vert="horz" wrap="square" lIns="0" tIns="93345" rIns="0" bIns="0" rtlCol="0">
            <a:spAutoFit/>
          </a:bodyPr>
          <a:lstStyle/>
          <a:p>
            <a:pPr marL="355600" indent="-342900">
              <a:lnSpc>
                <a:spcPct val="100000"/>
              </a:lnSpc>
              <a:spcBef>
                <a:spcPts val="735"/>
              </a:spcBef>
              <a:buFont typeface="Arial" panose="020B0604020202020204" pitchFamily="34" charset="0"/>
              <a:buChar char="•"/>
              <a:tabLst>
                <a:tab pos="354965" algn="l"/>
                <a:tab pos="355600" algn="l"/>
              </a:tabLst>
            </a:pPr>
            <a:r>
              <a:rPr sz="2400" b="1" dirty="0">
                <a:solidFill>
                  <a:srgbClr val="0F3B57"/>
                </a:solidFill>
                <a:latin typeface="Times New Roman" panose="02020603050405020304" pitchFamily="18" charset="0"/>
                <a:cs typeface="Times New Roman" panose="02020603050405020304" pitchFamily="18" charset="0"/>
              </a:rPr>
              <a:t>Price</a:t>
            </a:r>
            <a:r>
              <a:rPr sz="2400" b="1" spc="-7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Estimator</a:t>
            </a:r>
            <a:r>
              <a:rPr sz="2400" b="1" spc="-350" dirty="0">
                <a:solidFill>
                  <a:srgbClr val="0F3B57"/>
                </a:solidFill>
                <a:latin typeface="Times New Roman" panose="02020603050405020304" pitchFamily="18" charset="0"/>
                <a:cs typeface="Times New Roman" panose="02020603050405020304" pitchFamily="18" charset="0"/>
              </a:rPr>
              <a:t> </a:t>
            </a:r>
            <a:r>
              <a:rPr sz="2400" b="1" spc="-80" dirty="0">
                <a:solidFill>
                  <a:srgbClr val="0F3B57"/>
                </a:solidFill>
                <a:latin typeface="Times New Roman" panose="02020603050405020304" pitchFamily="18" charset="0"/>
                <a:cs typeface="Times New Roman" panose="02020603050405020304" pitchFamily="18" charset="0"/>
              </a:rPr>
              <a:t>Tool</a:t>
            </a:r>
            <a:endParaRPr sz="2400" b="1" dirty="0">
              <a:solidFill>
                <a:srgbClr val="0F3B57"/>
              </a:solidFill>
              <a:latin typeface="Times New Roman" panose="02020603050405020304" pitchFamily="18" charset="0"/>
              <a:cs typeface="Times New Roman" panose="02020603050405020304" pitchFamily="18" charset="0"/>
            </a:endParaRPr>
          </a:p>
          <a:p>
            <a:pPr marL="736600" lvl="1" indent="-342900">
              <a:lnSpc>
                <a:spcPct val="100000"/>
              </a:lnSpc>
              <a:spcBef>
                <a:spcPts val="540"/>
              </a:spcBef>
              <a:buFont typeface="Courier New" panose="02070309020205020404" pitchFamily="49" charset="0"/>
              <a:buChar char="o"/>
              <a:tabLst>
                <a:tab pos="735965" algn="l"/>
                <a:tab pos="736600" algn="l"/>
              </a:tabLst>
            </a:pPr>
            <a:r>
              <a:rPr sz="2400" dirty="0">
                <a:solidFill>
                  <a:srgbClr val="0F3B57"/>
                </a:solidFill>
                <a:latin typeface="Times New Roman" panose="02020603050405020304" pitchFamily="18" charset="0"/>
                <a:cs typeface="Times New Roman" panose="02020603050405020304" pitchFamily="18" charset="0"/>
              </a:rPr>
              <a:t>CMS</a:t>
            </a:r>
            <a:r>
              <a:rPr sz="2400" spc="-3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noted</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the</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following</a:t>
            </a:r>
            <a:r>
              <a:rPr sz="2400" spc="-20"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does</a:t>
            </a:r>
            <a:r>
              <a:rPr sz="2400" b="1" spc="-15" dirty="0">
                <a:solidFill>
                  <a:srgbClr val="0F3B57"/>
                </a:solidFill>
                <a:latin typeface="Times New Roman" panose="02020603050405020304" pitchFamily="18" charset="0"/>
                <a:cs typeface="Times New Roman" panose="02020603050405020304" pitchFamily="18" charset="0"/>
              </a:rPr>
              <a:t> </a:t>
            </a:r>
            <a:r>
              <a:rPr sz="2400" b="1" dirty="0">
                <a:solidFill>
                  <a:srgbClr val="0F3B57"/>
                </a:solidFill>
                <a:latin typeface="Times New Roman" panose="02020603050405020304" pitchFamily="18" charset="0"/>
                <a:cs typeface="Times New Roman" panose="02020603050405020304" pitchFamily="18" charset="0"/>
              </a:rPr>
              <a:t>not</a:t>
            </a:r>
            <a:r>
              <a:rPr sz="2400" b="1" spc="-15" dirty="0">
                <a:solidFill>
                  <a:srgbClr val="0F3B57"/>
                </a:solidFill>
                <a:latin typeface="Times New Roman" panose="02020603050405020304" pitchFamily="18" charset="0"/>
                <a:cs typeface="Times New Roman" panose="02020603050405020304" pitchFamily="18" charset="0"/>
              </a:rPr>
              <a:t> </a:t>
            </a:r>
            <a:r>
              <a:rPr sz="2400" b="1" spc="-10" dirty="0">
                <a:solidFill>
                  <a:srgbClr val="0F3B57"/>
                </a:solidFill>
                <a:latin typeface="Times New Roman" panose="02020603050405020304" pitchFamily="18" charset="0"/>
                <a:cs typeface="Times New Roman" panose="02020603050405020304" pitchFamily="18" charset="0"/>
              </a:rPr>
              <a:t>comply:</a:t>
            </a:r>
            <a:endParaRPr sz="2400" b="1" dirty="0">
              <a:solidFill>
                <a:srgbClr val="0F3B57"/>
              </a:solidFill>
              <a:latin typeface="Times New Roman" panose="02020603050405020304" pitchFamily="18" charset="0"/>
              <a:cs typeface="Times New Roman" panose="02020603050405020304" pitchFamily="18" charset="0"/>
            </a:endParaRPr>
          </a:p>
          <a:p>
            <a:pPr marL="1116965" marR="333375" lvl="2" indent="-342900">
              <a:lnSpc>
                <a:spcPts val="2620"/>
              </a:lnSpc>
              <a:spcBef>
                <a:spcPts val="715"/>
              </a:spcBef>
              <a:buFont typeface="Arial" panose="020B0604020202020204" pitchFamily="34" charset="0"/>
              <a:buChar char="•"/>
              <a:tabLst>
                <a:tab pos="1116965" algn="l"/>
                <a:tab pos="1117600" algn="l"/>
              </a:tabLst>
            </a:pPr>
            <a:r>
              <a:rPr sz="2400" dirty="0">
                <a:solidFill>
                  <a:srgbClr val="0F3B57"/>
                </a:solidFill>
                <a:latin typeface="Times New Roman" panose="02020603050405020304" pitchFamily="18" charset="0"/>
                <a:cs typeface="Times New Roman" panose="02020603050405020304" pitchFamily="18" charset="0"/>
              </a:rPr>
              <a:t>estimated</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average</a:t>
            </a:r>
            <a:r>
              <a:rPr sz="2400" spc="-20" dirty="0">
                <a:solidFill>
                  <a:srgbClr val="0F3B57"/>
                </a:solidFill>
                <a:latin typeface="Times New Roman" panose="02020603050405020304" pitchFamily="18" charset="0"/>
                <a:cs typeface="Times New Roman" panose="02020603050405020304" pitchFamily="18" charset="0"/>
              </a:rPr>
              <a:t> </a:t>
            </a:r>
            <a:r>
              <a:rPr lang="en-US" sz="2400" spc="-20" dirty="0">
                <a:solidFill>
                  <a:srgbClr val="0F3B57"/>
                </a:solidFill>
                <a:latin typeface="Times New Roman" panose="02020603050405020304" pitchFamily="18" charset="0"/>
                <a:cs typeface="Times New Roman" panose="02020603050405020304" pitchFamily="18" charset="0"/>
              </a:rPr>
              <a:t>charge </a:t>
            </a:r>
            <a:r>
              <a:rPr sz="2400" dirty="0">
                <a:solidFill>
                  <a:srgbClr val="0F3B57"/>
                </a:solidFill>
                <a:latin typeface="Times New Roman" panose="02020603050405020304" pitchFamily="18" charset="0"/>
                <a:cs typeface="Times New Roman" panose="02020603050405020304" pitchFamily="18" charset="0"/>
              </a:rPr>
              <a:t>amounts</a:t>
            </a:r>
            <a:r>
              <a:rPr sz="2400"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or</a:t>
            </a:r>
            <a:r>
              <a:rPr sz="2400"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ranges</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for</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the</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price</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of</a:t>
            </a:r>
            <a:r>
              <a:rPr sz="2400"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a</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shoppable</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service</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based</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on</a:t>
            </a:r>
            <a:r>
              <a:rPr sz="2400" spc="-10" dirty="0">
                <a:solidFill>
                  <a:srgbClr val="0F3B57"/>
                </a:solidFill>
                <a:latin typeface="Times New Roman" panose="02020603050405020304" pitchFamily="18" charset="0"/>
                <a:cs typeface="Times New Roman" panose="02020603050405020304" pitchFamily="18" charset="0"/>
              </a:rPr>
              <a:t> </a:t>
            </a:r>
            <a:r>
              <a:rPr sz="2400" spc="-50" dirty="0">
                <a:solidFill>
                  <a:srgbClr val="0F3B57"/>
                </a:solidFill>
                <a:latin typeface="Times New Roman" panose="02020603050405020304" pitchFamily="18" charset="0"/>
                <a:cs typeface="Times New Roman" panose="02020603050405020304" pitchFamily="18" charset="0"/>
              </a:rPr>
              <a:t>a </a:t>
            </a:r>
            <a:r>
              <a:rPr sz="2400" dirty="0">
                <a:solidFill>
                  <a:srgbClr val="0F3B57"/>
                </a:solidFill>
                <a:latin typeface="Times New Roman" panose="02020603050405020304" pitchFamily="18" charset="0"/>
                <a:cs typeface="Times New Roman" panose="02020603050405020304" pitchFamily="18" charset="0"/>
              </a:rPr>
              <a:t>broad</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population</a:t>
            </a:r>
            <a:r>
              <a:rPr sz="2400" spc="-2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of</a:t>
            </a:r>
            <a:r>
              <a:rPr sz="2400" spc="-25"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patients;</a:t>
            </a:r>
            <a:endParaRPr sz="2400" dirty="0">
              <a:solidFill>
                <a:srgbClr val="0F3B57"/>
              </a:solidFill>
              <a:latin typeface="Times New Roman" panose="02020603050405020304" pitchFamily="18" charset="0"/>
              <a:cs typeface="Times New Roman" panose="02020603050405020304" pitchFamily="18" charset="0"/>
            </a:endParaRPr>
          </a:p>
          <a:p>
            <a:pPr marL="1116965" marR="26034" lvl="2" indent="-342900">
              <a:lnSpc>
                <a:spcPts val="2590"/>
              </a:lnSpc>
              <a:spcBef>
                <a:spcPts val="590"/>
              </a:spcBef>
              <a:buFont typeface="Arial" panose="020B0604020202020204" pitchFamily="34" charset="0"/>
              <a:buChar char="•"/>
              <a:tabLst>
                <a:tab pos="1116965" algn="l"/>
                <a:tab pos="1117600" algn="l"/>
              </a:tabLst>
            </a:pPr>
            <a:r>
              <a:rPr lang="en-US" sz="2400" dirty="0">
                <a:solidFill>
                  <a:srgbClr val="0F3B57"/>
                </a:solidFill>
                <a:latin typeface="Times New Roman" panose="02020603050405020304" pitchFamily="18" charset="0"/>
                <a:cs typeface="Times New Roman" panose="02020603050405020304" pitchFamily="18" charset="0"/>
              </a:rPr>
              <a:t>total patient responsibility that </a:t>
            </a:r>
            <a:r>
              <a:rPr sz="2400" dirty="0">
                <a:solidFill>
                  <a:srgbClr val="0F3B57"/>
                </a:solidFill>
                <a:latin typeface="Times New Roman" panose="02020603050405020304" pitchFamily="18" charset="0"/>
                <a:cs typeface="Times New Roman" panose="02020603050405020304" pitchFamily="18" charset="0"/>
              </a:rPr>
              <a:t>do</a:t>
            </a:r>
            <a:r>
              <a:rPr lang="en-US" sz="2400" dirty="0">
                <a:solidFill>
                  <a:srgbClr val="0F3B57"/>
                </a:solidFill>
                <a:latin typeface="Times New Roman" panose="02020603050405020304" pitchFamily="18" charset="0"/>
                <a:cs typeface="Times New Roman" panose="02020603050405020304" pitchFamily="18" charset="0"/>
              </a:rPr>
              <a:t>es</a:t>
            </a:r>
            <a:r>
              <a:rPr sz="2400" spc="-3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not</a:t>
            </a:r>
            <a:r>
              <a:rPr sz="2400"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combine</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hospital</a:t>
            </a:r>
            <a:r>
              <a:rPr sz="2400"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standard</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charges</a:t>
            </a:r>
            <a:r>
              <a:rPr sz="2400"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with</a:t>
            </a:r>
            <a:r>
              <a:rPr sz="2400" spc="-1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the</a:t>
            </a:r>
            <a:r>
              <a:rPr sz="2400" spc="-20"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individual’s </a:t>
            </a:r>
            <a:r>
              <a:rPr sz="2400" dirty="0">
                <a:solidFill>
                  <a:srgbClr val="0F3B57"/>
                </a:solidFill>
                <a:latin typeface="Times New Roman" panose="02020603050405020304" pitchFamily="18" charset="0"/>
                <a:cs typeface="Times New Roman" panose="02020603050405020304" pitchFamily="18" charset="0"/>
              </a:rPr>
              <a:t>benefit</a:t>
            </a:r>
            <a:r>
              <a:rPr sz="2400"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information</a:t>
            </a:r>
            <a:r>
              <a:rPr sz="2400" spc="-10" dirty="0">
                <a:solidFill>
                  <a:srgbClr val="0F3B57"/>
                </a:solidFill>
                <a:latin typeface="Times New Roman" panose="02020603050405020304" pitchFamily="18" charset="0"/>
                <a:cs typeface="Times New Roman" panose="02020603050405020304" pitchFamily="18" charset="0"/>
              </a:rPr>
              <a:t> </a:t>
            </a:r>
            <a:r>
              <a:rPr sz="2400" spc="-20" dirty="0">
                <a:solidFill>
                  <a:srgbClr val="0F3B57"/>
                </a:solidFill>
                <a:latin typeface="Times New Roman" panose="02020603050405020304" pitchFamily="18" charset="0"/>
                <a:cs typeface="Times New Roman" panose="02020603050405020304" pitchFamily="18" charset="0"/>
              </a:rPr>
              <a:t>from </a:t>
            </a:r>
            <a:r>
              <a:rPr sz="2400" dirty="0">
                <a:solidFill>
                  <a:srgbClr val="0F3B57"/>
                </a:solidFill>
                <a:latin typeface="Times New Roman" panose="02020603050405020304" pitchFamily="18" charset="0"/>
                <a:cs typeface="Times New Roman" panose="02020603050405020304" pitchFamily="18" charset="0"/>
              </a:rPr>
              <a:t>the</a:t>
            </a:r>
            <a:r>
              <a:rPr lang="en-US" sz="2400" dirty="0">
                <a:solidFill>
                  <a:srgbClr val="0F3B57"/>
                </a:solidFill>
                <a:latin typeface="Times New Roman" panose="02020603050405020304" pitchFamily="18" charset="0"/>
                <a:cs typeface="Times New Roman" panose="02020603050405020304" pitchFamily="18" charset="0"/>
              </a:rPr>
              <a:t> specific</a:t>
            </a:r>
            <a:r>
              <a:rPr sz="2400" spc="-5"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insurer</a:t>
            </a:r>
            <a:r>
              <a:rPr lang="en-US" sz="2400" spc="-10" dirty="0">
                <a:solidFill>
                  <a:srgbClr val="0F3B57"/>
                </a:solidFill>
                <a:latin typeface="Times New Roman" panose="02020603050405020304" pitchFamily="18" charset="0"/>
                <a:cs typeface="Times New Roman" panose="02020603050405020304" pitchFamily="18" charset="0"/>
              </a:rPr>
              <a:t> / plan</a:t>
            </a:r>
            <a:r>
              <a:rPr sz="2400" spc="-10" dirty="0">
                <a:solidFill>
                  <a:srgbClr val="0F3B57"/>
                </a:solidFill>
                <a:latin typeface="Times New Roman" panose="02020603050405020304" pitchFamily="18" charset="0"/>
                <a:cs typeface="Times New Roman" panose="02020603050405020304" pitchFamily="18" charset="0"/>
              </a:rPr>
              <a:t>;</a:t>
            </a:r>
            <a:endParaRPr sz="2400" dirty="0">
              <a:solidFill>
                <a:srgbClr val="0F3B57"/>
              </a:solidFill>
              <a:latin typeface="Times New Roman" panose="02020603050405020304" pitchFamily="18" charset="0"/>
              <a:cs typeface="Times New Roman" panose="02020603050405020304" pitchFamily="18" charset="0"/>
            </a:endParaRPr>
          </a:p>
          <a:p>
            <a:pPr marL="1116965" marR="5080" lvl="2" indent="-342900">
              <a:lnSpc>
                <a:spcPts val="2590"/>
              </a:lnSpc>
              <a:spcBef>
                <a:spcPts val="630"/>
              </a:spcBef>
              <a:buFont typeface="Arial" panose="020B0604020202020204" pitchFamily="34" charset="0"/>
              <a:buChar char="•"/>
              <a:tabLst>
                <a:tab pos="1116965" algn="l"/>
                <a:tab pos="1117600" algn="l"/>
              </a:tabLst>
            </a:pPr>
            <a:r>
              <a:rPr sz="2400" dirty="0">
                <a:solidFill>
                  <a:srgbClr val="0F3B57"/>
                </a:solidFill>
                <a:latin typeface="Times New Roman" panose="02020603050405020304" pitchFamily="18" charset="0"/>
                <a:cs typeface="Times New Roman" panose="02020603050405020304" pitchFamily="18" charset="0"/>
              </a:rPr>
              <a:t>disclaimer stating</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the</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price</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is</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not</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what</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the</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hospital anticipates that</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the</a:t>
            </a:r>
            <a:r>
              <a:rPr sz="2400" spc="-5" dirty="0">
                <a:solidFill>
                  <a:srgbClr val="0F3B57"/>
                </a:solidFill>
                <a:latin typeface="Times New Roman" panose="02020603050405020304" pitchFamily="18" charset="0"/>
                <a:cs typeface="Times New Roman" panose="02020603050405020304" pitchFamily="18" charset="0"/>
              </a:rPr>
              <a:t> </a:t>
            </a:r>
            <a:r>
              <a:rPr lang="en-US" sz="2400" spc="-5" dirty="0">
                <a:solidFill>
                  <a:srgbClr val="0F3B57"/>
                </a:solidFill>
                <a:latin typeface="Times New Roman" panose="02020603050405020304" pitchFamily="18" charset="0"/>
                <a:cs typeface="Times New Roman" panose="02020603050405020304" pitchFamily="18" charset="0"/>
              </a:rPr>
              <a:t>patient</a:t>
            </a:r>
            <a:r>
              <a:rPr sz="2400" spc="5" dirty="0">
                <a:solidFill>
                  <a:srgbClr val="0F3B57"/>
                </a:solidFill>
                <a:latin typeface="Times New Roman" panose="02020603050405020304" pitchFamily="18" charset="0"/>
                <a:cs typeface="Times New Roman" panose="02020603050405020304" pitchFamily="18" charset="0"/>
              </a:rPr>
              <a:t> </a:t>
            </a:r>
            <a:r>
              <a:rPr sz="2400" spc="-10" dirty="0">
                <a:solidFill>
                  <a:srgbClr val="0F3B57"/>
                </a:solidFill>
                <a:latin typeface="Times New Roman" panose="02020603050405020304" pitchFamily="18" charset="0"/>
                <a:cs typeface="Times New Roman" panose="02020603050405020304" pitchFamily="18" charset="0"/>
              </a:rPr>
              <a:t>w</a:t>
            </a:r>
            <a:r>
              <a:rPr lang="en-US" sz="2400" spc="-10" dirty="0">
                <a:solidFill>
                  <a:srgbClr val="0F3B57"/>
                </a:solidFill>
                <a:latin typeface="Times New Roman" panose="02020603050405020304" pitchFamily="18" charset="0"/>
                <a:cs typeface="Times New Roman" panose="02020603050405020304" pitchFamily="18" charset="0"/>
              </a:rPr>
              <a:t>ill</a:t>
            </a:r>
            <a:r>
              <a:rPr sz="2400" spc="-1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be</a:t>
            </a:r>
            <a:r>
              <a:rPr sz="2400" spc="-20"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obligated</a:t>
            </a:r>
            <a:r>
              <a:rPr sz="2400" spc="-5" dirty="0">
                <a:solidFill>
                  <a:srgbClr val="0F3B57"/>
                </a:solidFill>
                <a:latin typeface="Times New Roman" panose="02020603050405020304" pitchFamily="18" charset="0"/>
                <a:cs typeface="Times New Roman" panose="02020603050405020304" pitchFamily="18" charset="0"/>
              </a:rPr>
              <a:t> </a:t>
            </a:r>
            <a:r>
              <a:rPr sz="2400" dirty="0">
                <a:solidFill>
                  <a:srgbClr val="0F3B57"/>
                </a:solidFill>
                <a:latin typeface="Times New Roman" panose="02020603050405020304" pitchFamily="18" charset="0"/>
                <a:cs typeface="Times New Roman" panose="02020603050405020304" pitchFamily="18" charset="0"/>
              </a:rPr>
              <a:t>to</a:t>
            </a:r>
            <a:r>
              <a:rPr sz="2400" spc="-5" dirty="0">
                <a:solidFill>
                  <a:srgbClr val="0F3B57"/>
                </a:solidFill>
                <a:latin typeface="Times New Roman" panose="02020603050405020304" pitchFamily="18" charset="0"/>
                <a:cs typeface="Times New Roman" panose="02020603050405020304" pitchFamily="18" charset="0"/>
              </a:rPr>
              <a:t> </a:t>
            </a:r>
            <a:r>
              <a:rPr sz="2400" spc="-25" dirty="0">
                <a:solidFill>
                  <a:srgbClr val="0F3B57"/>
                </a:solidFill>
                <a:latin typeface="Times New Roman" panose="02020603050405020304" pitchFamily="18" charset="0"/>
                <a:cs typeface="Times New Roman" panose="02020603050405020304" pitchFamily="18" charset="0"/>
              </a:rPr>
              <a:t>pay</a:t>
            </a:r>
            <a:r>
              <a:rPr lang="en-US" sz="2400" spc="-25" dirty="0">
                <a:solidFill>
                  <a:srgbClr val="0F3B57"/>
                </a:solidFill>
                <a:latin typeface="Times New Roman" panose="02020603050405020304" pitchFamily="18" charset="0"/>
                <a:cs typeface="Times New Roman" panose="02020603050405020304" pitchFamily="18" charset="0"/>
              </a:rPr>
              <a:t>.</a:t>
            </a:r>
            <a:endParaRPr sz="2400" dirty="0">
              <a:solidFill>
                <a:srgbClr val="0F3B57"/>
              </a:solidFill>
              <a:latin typeface="Times New Roman" panose="02020603050405020304" pitchFamily="18" charset="0"/>
              <a:cs typeface="Times New Roman" panose="02020603050405020304" pitchFamily="18" charset="0"/>
            </a:endParaRPr>
          </a:p>
        </p:txBody>
      </p:sp>
      <p:pic>
        <p:nvPicPr>
          <p:cNvPr id="7" name="Picture 6" descr="A group of people wearing headsets working on a computer&#10;&#10;Description automatically generated with low confidence">
            <a:extLst>
              <a:ext uri="{FF2B5EF4-FFF2-40B4-BE49-F238E27FC236}">
                <a16:creationId xmlns:a16="http://schemas.microsoft.com/office/drawing/2014/main" id="{D446D39F-BAC2-CF4B-C2B8-45106DF0F931}"/>
              </a:ext>
            </a:extLst>
          </p:cNvPr>
          <p:cNvPicPr>
            <a:picLocks noChangeAspect="1"/>
          </p:cNvPicPr>
          <p:nvPr/>
        </p:nvPicPr>
        <p:blipFill>
          <a:blip r:embed="rId2"/>
          <a:stretch>
            <a:fillRect/>
          </a:stretch>
        </p:blipFill>
        <p:spPr>
          <a:xfrm>
            <a:off x="4952748" y="5098224"/>
            <a:ext cx="2454918" cy="1636612"/>
          </a:xfrm>
          <a:prstGeom prst="rect">
            <a:avLst/>
          </a:prstGeom>
        </p:spPr>
      </p:pic>
      <p:sp>
        <p:nvSpPr>
          <p:cNvPr id="2" name="Star: 5 Points 1">
            <a:extLst>
              <a:ext uri="{FF2B5EF4-FFF2-40B4-BE49-F238E27FC236}">
                <a16:creationId xmlns:a16="http://schemas.microsoft.com/office/drawing/2014/main" id="{2EEDE0A2-A891-43CF-936A-40F5CE31E9E6}"/>
              </a:ext>
            </a:extLst>
          </p:cNvPr>
          <p:cNvSpPr/>
          <p:nvPr/>
        </p:nvSpPr>
        <p:spPr>
          <a:xfrm>
            <a:off x="7745504" y="1037690"/>
            <a:ext cx="914400" cy="9144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5723514"/>
      </p:ext>
    </p:extLst>
  </p:cSld>
  <p:clrMapOvr>
    <a:masterClrMapping/>
  </p:clrMapOvr>
</p:sld>
</file>

<file path=ppt/theme/theme1.xml><?xml version="1.0" encoding="utf-8"?>
<a:theme xmlns:a="http://schemas.openxmlformats.org/drawingml/2006/main" name="Navient PPT Template Master_2.5.16">
  <a:themeElements>
    <a:clrScheme name="Custom 9">
      <a:dk1>
        <a:srgbClr val="414141"/>
      </a:dk1>
      <a:lt1>
        <a:sysClr val="window" lastClr="FFFFFF"/>
      </a:lt1>
      <a:dk2>
        <a:srgbClr val="470A68"/>
      </a:dk2>
      <a:lt2>
        <a:srgbClr val="BEBEBE"/>
      </a:lt2>
      <a:accent1>
        <a:srgbClr val="70B432"/>
      </a:accent1>
      <a:accent2>
        <a:srgbClr val="7E68A6"/>
      </a:accent2>
      <a:accent3>
        <a:srgbClr val="838383"/>
      </a:accent3>
      <a:accent4>
        <a:srgbClr val="0057B8"/>
      </a:accent4>
      <a:accent5>
        <a:srgbClr val="139DEC"/>
      </a:accent5>
      <a:accent6>
        <a:srgbClr val="007377"/>
      </a:accent6>
      <a:hlink>
        <a:srgbClr val="0057B8"/>
      </a:hlink>
      <a:folHlink>
        <a:srgbClr val="00AEE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25400">
          <a:solidFill>
            <a:schemeClr val="accent3"/>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7" id="{01CB18A7-352E-0948-A4B6-C9965F26AE7F}" vid="{8FE059A6-3538-D345-9989-38A9036C4B64}"/>
    </a:ext>
  </a:extLst>
</a:theme>
</file>

<file path=ppt/theme/theme2.xml><?xml version="1.0" encoding="utf-8"?>
<a:theme xmlns:a="http://schemas.openxmlformats.org/drawingml/2006/main" name="Navient PPT Template Master_2.5.16">
  <a:themeElements>
    <a:clrScheme name="Custom 9">
      <a:dk1>
        <a:srgbClr val="414141"/>
      </a:dk1>
      <a:lt1>
        <a:sysClr val="window" lastClr="FFFFFF"/>
      </a:lt1>
      <a:dk2>
        <a:srgbClr val="470A68"/>
      </a:dk2>
      <a:lt2>
        <a:srgbClr val="BEBEBE"/>
      </a:lt2>
      <a:accent1>
        <a:srgbClr val="70B432"/>
      </a:accent1>
      <a:accent2>
        <a:srgbClr val="7E68A6"/>
      </a:accent2>
      <a:accent3>
        <a:srgbClr val="838383"/>
      </a:accent3>
      <a:accent4>
        <a:srgbClr val="0057B8"/>
      </a:accent4>
      <a:accent5>
        <a:srgbClr val="139DEC"/>
      </a:accent5>
      <a:accent6>
        <a:srgbClr val="007377"/>
      </a:accent6>
      <a:hlink>
        <a:srgbClr val="0057B8"/>
      </a:hlink>
      <a:folHlink>
        <a:srgbClr val="00AEE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25400">
          <a:solidFill>
            <a:schemeClr val="accent3"/>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7" id="{01CB18A7-352E-0948-A4B6-C9965F26AE7F}" vid="{8FE059A6-3538-D345-9989-38A9036C4B64}"/>
    </a:ext>
  </a:extLst>
</a:theme>
</file>

<file path=ppt/theme/theme3.xml><?xml version="1.0" encoding="utf-8"?>
<a:theme xmlns:a="http://schemas.openxmlformats.org/drawingml/2006/main" name="Navient PPT Template Master_2.5.16">
  <a:themeElements>
    <a:clrScheme name="Custom 9">
      <a:dk1>
        <a:srgbClr val="414141"/>
      </a:dk1>
      <a:lt1>
        <a:sysClr val="window" lastClr="FFFFFF"/>
      </a:lt1>
      <a:dk2>
        <a:srgbClr val="470A68"/>
      </a:dk2>
      <a:lt2>
        <a:srgbClr val="BEBEBE"/>
      </a:lt2>
      <a:accent1>
        <a:srgbClr val="70B432"/>
      </a:accent1>
      <a:accent2>
        <a:srgbClr val="7E68A6"/>
      </a:accent2>
      <a:accent3>
        <a:srgbClr val="838383"/>
      </a:accent3>
      <a:accent4>
        <a:srgbClr val="0057B8"/>
      </a:accent4>
      <a:accent5>
        <a:srgbClr val="139DEC"/>
      </a:accent5>
      <a:accent6>
        <a:srgbClr val="007377"/>
      </a:accent6>
      <a:hlink>
        <a:srgbClr val="0057B8"/>
      </a:hlink>
      <a:folHlink>
        <a:srgbClr val="00AEE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25400">
          <a:solidFill>
            <a:schemeClr val="accent3"/>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7" id="{01CB18A7-352E-0948-A4B6-C9965F26AE7F}" vid="{8FE059A6-3538-D345-9989-38A9036C4B6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E87C394DD647041932722BAB6BE0741" ma:contentTypeVersion="7" ma:contentTypeDescription="Create a new document." ma:contentTypeScope="" ma:versionID="876f7c3a3bada0e0519817a244ffbc04">
  <xsd:schema xmlns:xsd="http://www.w3.org/2001/XMLSchema" xmlns:xs="http://www.w3.org/2001/XMLSchema" xmlns:p="http://schemas.microsoft.com/office/2006/metadata/properties" xmlns:ns2="a4d18869-bc86-4d6f-a79c-510e41a24777" xmlns:ns3="58b62aaf-62d1-48c6-a88f-8f41243a597f" targetNamespace="http://schemas.microsoft.com/office/2006/metadata/properties" ma:root="true" ma:fieldsID="c98d0a6ded063c93f186f3849cc7e6d0" ns2:_="" ns3:_="">
    <xsd:import namespace="a4d18869-bc86-4d6f-a79c-510e41a24777"/>
    <xsd:import namespace="58b62aaf-62d1-48c6-a88f-8f41243a597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d18869-bc86-4d6f-a79c-510e41a247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8b62aaf-62d1-48c6-a88f-8f41243a597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5F0C55-4D72-4BDF-BE1B-6FF6B11BA1B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2DE6E23-6C85-4CA4-A194-D602FDB5D61F}">
  <ds:schemaRefs>
    <ds:schemaRef ds:uri="http://schemas.microsoft.com/sharepoint/v3/contenttype/forms"/>
  </ds:schemaRefs>
</ds:datastoreItem>
</file>

<file path=customXml/itemProps3.xml><?xml version="1.0" encoding="utf-8"?>
<ds:datastoreItem xmlns:ds="http://schemas.openxmlformats.org/officeDocument/2006/customXml" ds:itemID="{1845075A-8527-423F-A197-111D763982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d18869-bc86-4d6f-a79c-510e41a24777"/>
    <ds:schemaRef ds:uri="58b62aaf-62d1-48c6-a88f-8f41243a59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XtendHealthcare-PPT-2020-standard</Template>
  <TotalTime>9250</TotalTime>
  <Words>4444</Words>
  <Application>Microsoft Office PowerPoint</Application>
  <PresentationFormat>On-screen Show (4:3)</PresentationFormat>
  <Paragraphs>391</Paragraphs>
  <Slides>51</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51</vt:i4>
      </vt:variant>
    </vt:vector>
  </HeadingPairs>
  <TitlesOfParts>
    <vt:vector size="60" baseType="lpstr">
      <vt:lpstr>Arial</vt:lpstr>
      <vt:lpstr>Calibri</vt:lpstr>
      <vt:lpstr>Calibri Light</vt:lpstr>
      <vt:lpstr>Courier New</vt:lpstr>
      <vt:lpstr>Lucida Grande</vt:lpstr>
      <vt:lpstr>Times New Roman</vt:lpstr>
      <vt:lpstr>Navient PPT Template Master_2.5.16</vt:lpstr>
      <vt:lpstr>Navient PPT Template Master_2.5.16</vt:lpstr>
      <vt:lpstr>Navient PPT Template Master_2.5.16</vt:lpstr>
      <vt:lpstr>Surviving Year Three of the   “No Surprises Act” and Pricing Transparency</vt:lpstr>
      <vt:lpstr>Agenda</vt:lpstr>
      <vt:lpstr>Price  T  ransparency        for Hospitals</vt:lpstr>
      <vt:lpstr>Price  T  ransparency       Mandatory Requirements</vt:lpstr>
      <vt:lpstr>Price T  ransparency        Machine Readable File</vt:lpstr>
      <vt:lpstr>Price T ransparency          Machine Readable File</vt:lpstr>
      <vt:lpstr>Price T  ransparency        300 Shoppable Services</vt:lpstr>
      <vt:lpstr>Price T  ransparency        300 Shoppable Services</vt:lpstr>
      <vt:lpstr>Price T  ransparency          300 Shoppable Services</vt:lpstr>
      <vt:lpstr>Does a hospital have to report standard charges for physician and non-physician practitioners?</vt:lpstr>
      <vt:lpstr>Is there a limit on the number of third-party payers that are reported?</vt:lpstr>
      <vt:lpstr>If hospital does not have a standard charge for some items (for example, a gross charge for service packages), should/can it report an average charge?</vt:lpstr>
      <vt:lpstr>Price T  ransparency   Understanding Enforcement</vt:lpstr>
      <vt:lpstr>Price T  ransparency    Understanding Enforcement</vt:lpstr>
      <vt:lpstr>PowerPoint Presentation</vt:lpstr>
      <vt:lpstr>Good Faith Estimate (GFE)        Full Definition</vt:lpstr>
      <vt:lpstr>GFE          Required of whom?</vt:lpstr>
      <vt:lpstr>GFE          Provided To  Whom?</vt:lpstr>
      <vt:lpstr>GFE           When Required?</vt:lpstr>
      <vt:lpstr>GFE          In what format?</vt:lpstr>
      <vt:lpstr>GFE         What If     GFE Is Inaccurate?</vt:lpstr>
      <vt:lpstr>GFE         Other Details – Hot Topics!</vt:lpstr>
      <vt:lpstr>Is a provider or facility required to provide a GFE to uninsured or self-pay individuals upon scheduling same-day or walk-in items or services?</vt:lpstr>
      <vt:lpstr>PowerPoint Presentation</vt:lpstr>
      <vt:lpstr>PowerPoint Presentation</vt:lpstr>
      <vt:lpstr>How can providers or facilities provide a GFE to an uninsured or self-pay individual when the underlying complexity of an individual’s condition is not yet known?</vt:lpstr>
      <vt:lpstr>Do providers need to factor in financial assistance an uninsured or self-pay individual may receive when calculating the expected charges included in the GFE?</vt:lpstr>
      <vt:lpstr>GFE         Assistance with NSA?</vt:lpstr>
      <vt:lpstr>“Surprise Billing” for Out-of-Network Services</vt:lpstr>
      <vt:lpstr>PowerPoint Presentation</vt:lpstr>
      <vt:lpstr>Emergency Services</vt:lpstr>
      <vt:lpstr>Emergency Services</vt:lpstr>
      <vt:lpstr>Emergency Services</vt:lpstr>
      <vt:lpstr>PowerPoint Presentation</vt:lpstr>
      <vt:lpstr>PowerPoint Presentation</vt:lpstr>
      <vt:lpstr>PowerPoint Presentation</vt:lpstr>
      <vt:lpstr>Disclosure of Model Notice </vt:lpstr>
      <vt:lpstr>For the one-page notice describing the patient balance billing protections, is it required to be given to every single patient walking into the hospital or only out-of-network patients?</vt:lpstr>
      <vt:lpstr>Does the patient need to sign an acknowledgement that the patient has received the disclosure notice regarding patient protections against surprise billing disclosure?</vt:lpstr>
      <vt:lpstr>Federal Arbitration Requirements</vt:lpstr>
      <vt:lpstr>How Arbitration will be carried out . . .</vt:lpstr>
      <vt:lpstr>PowerPoint Presentation</vt:lpstr>
      <vt:lpstr>PowerPoint Presentation</vt:lpstr>
      <vt:lpstr>No Surprises Act – Recent Developments</vt:lpstr>
      <vt:lpstr>PowerPoint Presentation</vt:lpstr>
      <vt:lpstr>PowerPoint Presentation</vt:lpstr>
      <vt:lpstr>PowerPoint Presentation</vt:lpstr>
      <vt:lpstr>PowerPoint Presentation</vt:lpstr>
      <vt:lpstr>For now . . . Continuing questions for consideration       and preparation</vt:lpstr>
      <vt:lpstr>Price Transparency    No Surprises Act</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Patricia Raxter</dc:creator>
  <cp:keywords/>
  <dc:description/>
  <cp:lastModifiedBy>Linda Corley</cp:lastModifiedBy>
  <cp:revision>59</cp:revision>
  <cp:lastPrinted>2016-02-09T13:59:05Z</cp:lastPrinted>
  <dcterms:created xsi:type="dcterms:W3CDTF">2020-09-01T17:21:33Z</dcterms:created>
  <dcterms:modified xsi:type="dcterms:W3CDTF">2022-10-10T01:24:03Z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0x010100EE87C394DD647041932722BAB6BE0741</vt:lpwstr>
  </property>
  <property fmtid="{D5CDD505-2E9C-101B-9397-08002B2CF9AE}" pid="3" name="TaxKeyword">
    <vt:lpwstr/>
  </property>
</Properties>
</file>