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8.xml" ContentType="application/vnd.openxmlformats-officedocument.theme+xml"/>
  <Override PartName="/ppt/theme/themeOverride3.xml" ContentType="application/vnd.openxmlformats-officedocument.themeOverrid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9.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0.xml" ContentType="application/vnd.openxmlformats-officedocument.theme+xml"/>
  <Override PartName="/ppt/theme/themeOverride4.xml" ContentType="application/vnd.openxmlformats-officedocument.themeOverrid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703" r:id="rId5"/>
    <p:sldMasterId id="2147483737" r:id="rId6"/>
    <p:sldMasterId id="2147483756" r:id="rId7"/>
    <p:sldMasterId id="2147483791" r:id="rId8"/>
    <p:sldMasterId id="2147483810" r:id="rId9"/>
    <p:sldMasterId id="2147483828" r:id="rId10"/>
    <p:sldMasterId id="2147483841" r:id="rId11"/>
    <p:sldMasterId id="2147483855" r:id="rId12"/>
    <p:sldMasterId id="2147483867" r:id="rId13"/>
  </p:sldMasterIdLst>
  <p:notesMasterIdLst>
    <p:notesMasterId r:id="rId75"/>
  </p:notesMasterIdLst>
  <p:sldIdLst>
    <p:sldId id="259" r:id="rId14"/>
    <p:sldId id="3651" r:id="rId15"/>
    <p:sldId id="3629" r:id="rId16"/>
    <p:sldId id="3740" r:id="rId17"/>
    <p:sldId id="3739" r:id="rId18"/>
    <p:sldId id="293" r:id="rId19"/>
    <p:sldId id="3714" r:id="rId20"/>
    <p:sldId id="3715" r:id="rId21"/>
    <p:sldId id="3733" r:id="rId22"/>
    <p:sldId id="3644" r:id="rId23"/>
    <p:sldId id="3716" r:id="rId24"/>
    <p:sldId id="3655" r:id="rId25"/>
    <p:sldId id="713" r:id="rId26"/>
    <p:sldId id="3647" r:id="rId27"/>
    <p:sldId id="3657" r:id="rId28"/>
    <p:sldId id="3724" r:id="rId29"/>
    <p:sldId id="3705" r:id="rId30"/>
    <p:sldId id="3708" r:id="rId31"/>
    <p:sldId id="3738" r:id="rId32"/>
    <p:sldId id="3704" r:id="rId33"/>
    <p:sldId id="3732" r:id="rId34"/>
    <p:sldId id="3639" r:id="rId35"/>
    <p:sldId id="762" r:id="rId36"/>
    <p:sldId id="763" r:id="rId37"/>
    <p:sldId id="3709" r:id="rId38"/>
    <p:sldId id="267" r:id="rId39"/>
    <p:sldId id="727" r:id="rId40"/>
    <p:sldId id="627" r:id="rId41"/>
    <p:sldId id="3650" r:id="rId42"/>
    <p:sldId id="3744" r:id="rId43"/>
    <p:sldId id="3711" r:id="rId44"/>
    <p:sldId id="3746" r:id="rId45"/>
    <p:sldId id="3745" r:id="rId46"/>
    <p:sldId id="756" r:id="rId47"/>
    <p:sldId id="3723" r:id="rId48"/>
    <p:sldId id="3735" r:id="rId49"/>
    <p:sldId id="298" r:id="rId50"/>
    <p:sldId id="279" r:id="rId51"/>
    <p:sldId id="269" r:id="rId52"/>
    <p:sldId id="689" r:id="rId53"/>
    <p:sldId id="3710" r:id="rId54"/>
    <p:sldId id="3737" r:id="rId55"/>
    <p:sldId id="3703" r:id="rId56"/>
    <p:sldId id="3675" r:id="rId57"/>
    <p:sldId id="3736" r:id="rId58"/>
    <p:sldId id="3712" r:id="rId59"/>
    <p:sldId id="3717" r:id="rId60"/>
    <p:sldId id="3633" r:id="rId61"/>
    <p:sldId id="3718" r:id="rId62"/>
    <p:sldId id="3642" r:id="rId63"/>
    <p:sldId id="542" r:id="rId64"/>
    <p:sldId id="276" r:id="rId65"/>
    <p:sldId id="284" r:id="rId66"/>
    <p:sldId id="3643" r:id="rId67"/>
    <p:sldId id="3626" r:id="rId68"/>
    <p:sldId id="3719" r:id="rId69"/>
    <p:sldId id="3726" r:id="rId70"/>
    <p:sldId id="266" r:id="rId71"/>
    <p:sldId id="3731" r:id="rId72"/>
    <p:sldId id="3652" r:id="rId73"/>
    <p:sldId id="280" r:id="rId7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643"/>
  </p:normalViewPr>
  <p:slideViewPr>
    <p:cSldViewPr snapToGrid="0" snapToObjects="1">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8.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1416F36-6D7B-4192-933F-0841E5A94165}" type="datetimeFigureOut">
              <a:rPr lang="en-US" smtClean="0"/>
              <a:t>10/7/2022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89DFFA7-8A3E-4BF0-920E-C65B3B6E80D7}" type="slidenum">
              <a:rPr lang="en-US" smtClean="0"/>
              <a:t>‹#›</a:t>
            </a:fld>
            <a:endParaRPr lang="en-US"/>
          </a:p>
        </p:txBody>
      </p:sp>
    </p:spTree>
    <p:extLst>
      <p:ext uri="{BB962C8B-B14F-4D97-AF65-F5344CB8AC3E}">
        <p14:creationId xmlns:p14="http://schemas.microsoft.com/office/powerpoint/2010/main" val="136259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those 27 Critical Access Hospitals, 19 of them are barely hanging on.  19 of the 27 rural hospitals are operating on zero margins – or less.  Without property tax support or other revenues, they would not be able to keep the doors open.</a:t>
            </a:r>
          </a:p>
          <a:p>
            <a:endParaRPr lang="en-US" dirty="0"/>
          </a:p>
          <a:p>
            <a:r>
              <a:rPr lang="en-US" dirty="0"/>
              <a:t>How critical are these critical access hospitals?</a:t>
            </a:r>
          </a:p>
          <a:p>
            <a:endParaRPr lang="en-US" dirty="0"/>
          </a:p>
          <a:p>
            <a:r>
              <a:rPr lang="en-US" dirty="0"/>
              <a:t>Ask Monsanto what they would do without a hospital in Soda Springs.  </a:t>
            </a:r>
          </a:p>
          <a:p>
            <a:endParaRPr lang="en-US" dirty="0"/>
          </a:p>
          <a:p>
            <a:r>
              <a:rPr lang="en-US" dirty="0"/>
              <a:t>Ask an wilderness outfitter if a hospital in Salmon, Idaho is important – or whether they would be OK driving another 163 miles to Idaho Falls.</a:t>
            </a:r>
          </a:p>
          <a:p>
            <a:endParaRPr lang="en-US" dirty="0"/>
          </a:p>
          <a:p>
            <a:r>
              <a:rPr lang="en-US" dirty="0"/>
              <a:t>Ask the United States Air Force if labor and delivery services at the community hospital in Mountain Home are important to the future of the base.</a:t>
            </a:r>
          </a:p>
          <a:p>
            <a:endParaRPr lang="en-US" dirty="0"/>
          </a:p>
          <a:p>
            <a:r>
              <a:rPr lang="en-US" dirty="0"/>
              <a:t>A January 2018 study indicated that states that expanded Medicaid had a direct </a:t>
            </a:r>
            <a:r>
              <a:rPr lang="en-US" b="1" i="1" u="sng" dirty="0"/>
              <a:t>positive</a:t>
            </a:r>
            <a:r>
              <a:rPr lang="en-US" dirty="0"/>
              <a:t> affect on the number of hospital closures – especially rural hospitals.</a:t>
            </a:r>
          </a:p>
        </p:txBody>
      </p:sp>
      <p:sp>
        <p:nvSpPr>
          <p:cNvPr id="4" name="Slide Number Placeholder 3"/>
          <p:cNvSpPr>
            <a:spLocks noGrp="1"/>
          </p:cNvSpPr>
          <p:nvPr>
            <p:ph type="sldNum" sz="quarter" idx="10"/>
          </p:nvPr>
        </p:nvSpPr>
        <p:spPr/>
        <p:txBody>
          <a:bodyPr/>
          <a:lstStyle/>
          <a:p>
            <a:pPr defTabSz="485515">
              <a:defRPr/>
            </a:pPr>
            <a:fld id="{1A365BD4-8257-4013-A23E-1AF618579CDD}" type="slidenum">
              <a:rPr lang="en-US">
                <a:solidFill>
                  <a:prstClr val="black"/>
                </a:solidFill>
                <a:latin typeface="Calibri" panose="020F0502020204030204"/>
              </a:rPr>
              <a:pPr defTabSz="48551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9930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fld id="{875B7B99-7B2F-4170-B590-985C33982FF0}" type="slidenum">
              <a:rPr lang="en-US">
                <a:solidFill>
                  <a:prstClr val="black"/>
                </a:solidFill>
                <a:latin typeface="Calibri" panose="020F0502020204030204"/>
              </a:rPr>
              <a:pPr defTabSz="942289"/>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90030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AA02508-263C-4078-84C2-29BE18A567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6AEF622-0874-4CB2-B16E-99D64B7ED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already peer to peer has been done and approved , can you avoid a second look / audit?</a:t>
            </a:r>
          </a:p>
        </p:txBody>
      </p:sp>
      <p:sp>
        <p:nvSpPr>
          <p:cNvPr id="76804" name="Slide Number Placeholder 3">
            <a:extLst>
              <a:ext uri="{FF2B5EF4-FFF2-40B4-BE49-F238E27FC236}">
                <a16:creationId xmlns:a16="http://schemas.microsoft.com/office/drawing/2014/main" id="{9C9D1A16-7ACB-44CC-98A8-AC05B716A4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812" indent="-296851">
              <a:defRPr>
                <a:solidFill>
                  <a:schemeClr val="tx1"/>
                </a:solidFill>
                <a:latin typeface="Arial" panose="020B0604020202020204" pitchFamily="34" charset="0"/>
                <a:cs typeface="Arial" panose="020B0604020202020204" pitchFamily="34" charset="0"/>
              </a:defRPr>
            </a:lvl2pPr>
            <a:lvl3pPr marL="1187402" indent="-237481">
              <a:defRPr>
                <a:solidFill>
                  <a:schemeClr val="tx1"/>
                </a:solidFill>
                <a:latin typeface="Arial" panose="020B0604020202020204" pitchFamily="34" charset="0"/>
                <a:cs typeface="Arial" panose="020B0604020202020204" pitchFamily="34" charset="0"/>
              </a:defRPr>
            </a:lvl3pPr>
            <a:lvl4pPr marL="1662363" indent="-237481">
              <a:defRPr>
                <a:solidFill>
                  <a:schemeClr val="tx1"/>
                </a:solidFill>
                <a:latin typeface="Arial" panose="020B0604020202020204" pitchFamily="34" charset="0"/>
                <a:cs typeface="Arial" panose="020B0604020202020204" pitchFamily="34" charset="0"/>
              </a:defRPr>
            </a:lvl4pPr>
            <a:lvl5pPr marL="2137324" indent="-237481">
              <a:defRPr>
                <a:solidFill>
                  <a:schemeClr val="tx1"/>
                </a:solidFill>
                <a:latin typeface="Arial" panose="020B0604020202020204" pitchFamily="34" charset="0"/>
                <a:cs typeface="Arial" panose="020B0604020202020204" pitchFamily="34" charset="0"/>
              </a:defRPr>
            </a:lvl5pPr>
            <a:lvl6pPr marL="2612285" indent="-2374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7246" indent="-2374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2207" indent="-2374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167" indent="-2374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9922" fontAlgn="base">
              <a:spcBef>
                <a:spcPct val="0"/>
              </a:spcBef>
              <a:spcAft>
                <a:spcPct val="0"/>
              </a:spcAft>
              <a:defRPr/>
            </a:pPr>
            <a:fld id="{2451E0DF-E3F5-4AC2-B779-BF2E7612848A}" type="slidenum">
              <a:rPr lang="en-US" altLang="en-US">
                <a:solidFill>
                  <a:prstClr val="black"/>
                </a:solidFill>
              </a:rPr>
              <a:pPr defTabSz="949922" fontAlgn="base">
                <a:spcBef>
                  <a:spcPct val="0"/>
                </a:spcBef>
                <a:spcAft>
                  <a:spcPct val="0"/>
                </a:spcAft>
                <a:defRPr/>
              </a:pPr>
              <a:t>27</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4117EA6-4496-445D-B325-F41CEFED50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CDEF9328-D63B-4E3E-8D0D-1D7CB9FF83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15979752-997F-4584-B63E-D28129B5B9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812" indent="-296851">
              <a:defRPr>
                <a:solidFill>
                  <a:schemeClr val="tx1"/>
                </a:solidFill>
                <a:latin typeface="Arial" panose="020B0604020202020204" pitchFamily="34" charset="0"/>
                <a:cs typeface="Arial" panose="020B0604020202020204" pitchFamily="34" charset="0"/>
              </a:defRPr>
            </a:lvl2pPr>
            <a:lvl3pPr marL="1187402" indent="-237481">
              <a:defRPr>
                <a:solidFill>
                  <a:schemeClr val="tx1"/>
                </a:solidFill>
                <a:latin typeface="Arial" panose="020B0604020202020204" pitchFamily="34" charset="0"/>
                <a:cs typeface="Arial" panose="020B0604020202020204" pitchFamily="34" charset="0"/>
              </a:defRPr>
            </a:lvl3pPr>
            <a:lvl4pPr marL="1662363" indent="-237481">
              <a:defRPr>
                <a:solidFill>
                  <a:schemeClr val="tx1"/>
                </a:solidFill>
                <a:latin typeface="Arial" panose="020B0604020202020204" pitchFamily="34" charset="0"/>
                <a:cs typeface="Arial" panose="020B0604020202020204" pitchFamily="34" charset="0"/>
              </a:defRPr>
            </a:lvl4pPr>
            <a:lvl5pPr marL="2137324" indent="-237481">
              <a:defRPr>
                <a:solidFill>
                  <a:schemeClr val="tx1"/>
                </a:solidFill>
                <a:latin typeface="Arial" panose="020B0604020202020204" pitchFamily="34" charset="0"/>
                <a:cs typeface="Arial" panose="020B0604020202020204" pitchFamily="34" charset="0"/>
              </a:defRPr>
            </a:lvl5pPr>
            <a:lvl6pPr marL="2612285" indent="-2374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7246" indent="-2374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2207" indent="-2374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7167" indent="-23748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49922" fontAlgn="base">
              <a:spcBef>
                <a:spcPct val="0"/>
              </a:spcBef>
              <a:spcAft>
                <a:spcPct val="0"/>
              </a:spcAft>
              <a:defRPr/>
            </a:pPr>
            <a:fld id="{36B1B288-B228-439D-AF1C-17F5C6367EB2}" type="slidenum">
              <a:rPr lang="en-US" altLang="en-US">
                <a:solidFill>
                  <a:prstClr val="black"/>
                </a:solidFill>
              </a:rPr>
              <a:pPr defTabSz="949922" fontAlgn="base">
                <a:spcBef>
                  <a:spcPct val="0"/>
                </a:spcBef>
                <a:spcAft>
                  <a:spcPct val="0"/>
                </a:spcAft>
                <a:defRPr/>
              </a:pPr>
              <a:t>41</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splitting into two slides</a:t>
            </a:r>
          </a:p>
        </p:txBody>
      </p:sp>
      <p:sp>
        <p:nvSpPr>
          <p:cNvPr id="4" name="Slide Number Placeholder 3"/>
          <p:cNvSpPr>
            <a:spLocks noGrp="1"/>
          </p:cNvSpPr>
          <p:nvPr>
            <p:ph type="sldNum" sz="quarter" idx="5"/>
          </p:nvPr>
        </p:nvSpPr>
        <p:spPr/>
        <p:txBody>
          <a:bodyPr/>
          <a:lstStyle/>
          <a:p>
            <a:pPr defTabSz="942289"/>
            <a:fld id="{875B7B99-7B2F-4170-B590-985C33982FF0}" type="slidenum">
              <a:rPr lang="en-US">
                <a:solidFill>
                  <a:prstClr val="black"/>
                </a:solidFill>
                <a:latin typeface="Calibri" panose="020F0502020204030204"/>
              </a:rPr>
              <a:pPr defTabSz="942289"/>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63057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fld id="{875B7B99-7B2F-4170-B590-985C33982FF0}" type="slidenum">
              <a:rPr lang="en-US">
                <a:solidFill>
                  <a:prstClr val="black"/>
                </a:solidFill>
                <a:latin typeface="Calibri" panose="020F0502020204030204"/>
              </a:rPr>
              <a:pPr defTabSz="942289"/>
              <a:t>60</a:t>
            </a:fld>
            <a:endParaRPr lang="en-US">
              <a:solidFill>
                <a:prstClr val="black"/>
              </a:solidFill>
              <a:latin typeface="Calibri" panose="020F0502020204030204"/>
            </a:endParaRPr>
          </a:p>
        </p:txBody>
      </p:sp>
    </p:spTree>
    <p:extLst>
      <p:ext uri="{BB962C8B-B14F-4D97-AF65-F5344CB8AC3E}">
        <p14:creationId xmlns:p14="http://schemas.microsoft.com/office/powerpoint/2010/main" val="62512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8.xml"/><Relationship Id="rId1" Type="http://schemas.openxmlformats.org/officeDocument/2006/relationships/themeOverride" Target="../theme/themeOverride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4EC36A-A846-41F2-8E05-19522EC63E39}"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96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2E1D-3995-422D-B3F1-FC03BADFE2B8}"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443377215"/>
      </p:ext>
    </p:extLst>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13B6F2A-DE9A-4CE4-9972-C6CB7D45B02F}"/>
              </a:ext>
            </a:extLst>
          </p:cNvPr>
          <p:cNvSpPr>
            <a:spLocks noGrp="1"/>
          </p:cNvSpPr>
          <p:nvPr>
            <p:ph type="dt" sz="half" idx="10"/>
          </p:nvPr>
        </p:nvSpPr>
        <p:spPr/>
        <p:txBody>
          <a:bodyPr/>
          <a:lstStyle>
            <a:lvl1pPr>
              <a:defRPr/>
            </a:lvl1pPr>
          </a:lstStyle>
          <a:p>
            <a:pPr>
              <a:defRPr/>
            </a:pPr>
            <a:fld id="{875C6384-AB4A-48B9-8192-C99AA38D9B1B}" type="datetime1">
              <a:rPr lang="en-US" smtClean="0"/>
              <a:t>10/7/2022</a:t>
            </a:fld>
            <a:endParaRPr lang="en-US" dirty="0"/>
          </a:p>
        </p:txBody>
      </p:sp>
      <p:sp>
        <p:nvSpPr>
          <p:cNvPr id="6" name="Footer Placeholder 4">
            <a:extLst>
              <a:ext uri="{FF2B5EF4-FFF2-40B4-BE49-F238E27FC236}">
                <a16:creationId xmlns:a16="http://schemas.microsoft.com/office/drawing/2014/main" id="{B50960E6-4A73-44A2-A055-CB249C8DFBE8}"/>
              </a:ext>
            </a:extLst>
          </p:cNvPr>
          <p:cNvSpPr>
            <a:spLocks noGrp="1"/>
          </p:cNvSpPr>
          <p:nvPr>
            <p:ph type="ftr" sz="quarter" idx="11"/>
          </p:nvPr>
        </p:nvSpPr>
        <p:spPr/>
        <p:txBody>
          <a:bodyPr/>
          <a:lstStyle>
            <a:lvl1pPr>
              <a:defRPr/>
            </a:lvl1pPr>
          </a:lstStyle>
          <a:p>
            <a:pPr>
              <a:defRPr/>
            </a:pPr>
            <a:r>
              <a:rPr lang="en-US"/>
              <a:t>2022</a:t>
            </a:r>
          </a:p>
        </p:txBody>
      </p:sp>
      <p:sp>
        <p:nvSpPr>
          <p:cNvPr id="7" name="Slide Number Placeholder 5">
            <a:extLst>
              <a:ext uri="{FF2B5EF4-FFF2-40B4-BE49-F238E27FC236}">
                <a16:creationId xmlns:a16="http://schemas.microsoft.com/office/drawing/2014/main" id="{20D603C8-F01A-4B5D-A7E7-67B5E98797FC}"/>
              </a:ext>
            </a:extLst>
          </p:cNvPr>
          <p:cNvSpPr>
            <a:spLocks noGrp="1"/>
          </p:cNvSpPr>
          <p:nvPr>
            <p:ph type="sldNum" sz="quarter" idx="12"/>
          </p:nvPr>
        </p:nvSpPr>
        <p:spPr/>
        <p:txBody>
          <a:bodyPr/>
          <a:lstStyle>
            <a:lvl1pPr>
              <a:defRPr/>
            </a:lvl1pPr>
          </a:lstStyle>
          <a:p>
            <a:pPr>
              <a:defRPr/>
            </a:pPr>
            <a:fld id="{76FFE5F9-44CC-4214-9A70-D9C2AD0E7D6F}" type="slidenum">
              <a:rPr lang="en-US" altLang="en-US"/>
              <a:pPr>
                <a:defRPr/>
              </a:pPr>
              <a:t>‹#›</a:t>
            </a:fld>
            <a:endParaRPr lang="en-US" altLang="en-US" dirty="0"/>
          </a:p>
        </p:txBody>
      </p:sp>
    </p:spTree>
    <p:extLst>
      <p:ext uri="{BB962C8B-B14F-4D97-AF65-F5344CB8AC3E}">
        <p14:creationId xmlns:p14="http://schemas.microsoft.com/office/powerpoint/2010/main" val="12802739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6D7A0F-729B-4AEE-A627-14249ADBFB30}"/>
              </a:ext>
            </a:extLst>
          </p:cNvPr>
          <p:cNvSpPr>
            <a:spLocks noGrp="1"/>
          </p:cNvSpPr>
          <p:nvPr>
            <p:ph type="dt" sz="half" idx="10"/>
          </p:nvPr>
        </p:nvSpPr>
        <p:spPr/>
        <p:txBody>
          <a:bodyPr/>
          <a:lstStyle>
            <a:lvl1pPr>
              <a:defRPr/>
            </a:lvl1pPr>
          </a:lstStyle>
          <a:p>
            <a:pPr>
              <a:defRPr/>
            </a:pPr>
            <a:fld id="{2449E96D-1B3A-49DB-B13F-8918570E9D4A}" type="datetime1">
              <a:rPr lang="en-US" smtClean="0"/>
              <a:t>10/7/2022</a:t>
            </a:fld>
            <a:endParaRPr lang="en-US" dirty="0"/>
          </a:p>
        </p:txBody>
      </p:sp>
      <p:sp>
        <p:nvSpPr>
          <p:cNvPr id="5" name="Footer Placeholder 4">
            <a:extLst>
              <a:ext uri="{FF2B5EF4-FFF2-40B4-BE49-F238E27FC236}">
                <a16:creationId xmlns:a16="http://schemas.microsoft.com/office/drawing/2014/main" id="{CF2FCD3C-E4E7-4600-845B-2A5AC2CD42AE}"/>
              </a:ext>
            </a:extLst>
          </p:cNvPr>
          <p:cNvSpPr>
            <a:spLocks noGrp="1"/>
          </p:cNvSpPr>
          <p:nvPr>
            <p:ph type="ftr" sz="quarter" idx="11"/>
          </p:nvPr>
        </p:nvSpPr>
        <p:spPr/>
        <p:txBody>
          <a:bodyPr/>
          <a:lstStyle>
            <a:lvl1pPr>
              <a:defRPr/>
            </a:lvl1pPr>
          </a:lstStyle>
          <a:p>
            <a:pPr>
              <a:defRPr/>
            </a:pPr>
            <a:r>
              <a:rPr lang="en-US"/>
              <a:t>2022</a:t>
            </a:r>
          </a:p>
        </p:txBody>
      </p:sp>
      <p:sp>
        <p:nvSpPr>
          <p:cNvPr id="6" name="Slide Number Placeholder 5">
            <a:extLst>
              <a:ext uri="{FF2B5EF4-FFF2-40B4-BE49-F238E27FC236}">
                <a16:creationId xmlns:a16="http://schemas.microsoft.com/office/drawing/2014/main" id="{17303EB0-648B-476A-9CF2-CD4B21D6EDEB}"/>
              </a:ext>
            </a:extLst>
          </p:cNvPr>
          <p:cNvSpPr>
            <a:spLocks noGrp="1"/>
          </p:cNvSpPr>
          <p:nvPr>
            <p:ph type="sldNum" sz="quarter" idx="12"/>
          </p:nvPr>
        </p:nvSpPr>
        <p:spPr/>
        <p:txBody>
          <a:bodyPr/>
          <a:lstStyle>
            <a:lvl1pPr>
              <a:defRPr/>
            </a:lvl1pPr>
          </a:lstStyle>
          <a:p>
            <a:pPr>
              <a:defRPr/>
            </a:pPr>
            <a:fld id="{97ECC240-9657-4E3F-8846-D7C02DB3B766}" type="slidenum">
              <a:rPr lang="en-US" altLang="en-US"/>
              <a:pPr>
                <a:defRPr/>
              </a:pPr>
              <a:t>‹#›</a:t>
            </a:fld>
            <a:endParaRPr lang="en-US" altLang="en-US" dirty="0"/>
          </a:p>
        </p:txBody>
      </p:sp>
    </p:spTree>
    <p:extLst>
      <p:ext uri="{BB962C8B-B14F-4D97-AF65-F5344CB8AC3E}">
        <p14:creationId xmlns:p14="http://schemas.microsoft.com/office/powerpoint/2010/main" val="1964212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7DBD6B-31F8-4DC0-BB24-6F5303A88FE6}"/>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6" name="TextBox 5">
            <a:extLst>
              <a:ext uri="{FF2B5EF4-FFF2-40B4-BE49-F238E27FC236}">
                <a16:creationId xmlns:a16="http://schemas.microsoft.com/office/drawing/2014/main" id="{95A47699-B7D8-41FB-9684-EA4C5AFB0720}"/>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7951D1B3-1DD1-43CE-A4F1-11B4655C92A0}"/>
              </a:ext>
            </a:extLst>
          </p:cNvPr>
          <p:cNvSpPr>
            <a:spLocks noGrp="1"/>
          </p:cNvSpPr>
          <p:nvPr>
            <p:ph type="dt" sz="half" idx="14"/>
          </p:nvPr>
        </p:nvSpPr>
        <p:spPr/>
        <p:txBody>
          <a:bodyPr/>
          <a:lstStyle>
            <a:lvl1pPr>
              <a:defRPr/>
            </a:lvl1pPr>
          </a:lstStyle>
          <a:p>
            <a:pPr>
              <a:defRPr/>
            </a:pPr>
            <a:fld id="{3638C2D4-F532-4F3C-A973-761312BE4F78}" type="datetime1">
              <a:rPr lang="en-US" smtClean="0"/>
              <a:t>10/7/2022</a:t>
            </a:fld>
            <a:endParaRPr lang="en-US" dirty="0"/>
          </a:p>
        </p:txBody>
      </p:sp>
      <p:sp>
        <p:nvSpPr>
          <p:cNvPr id="8" name="Footer Placeholder 4">
            <a:extLst>
              <a:ext uri="{FF2B5EF4-FFF2-40B4-BE49-F238E27FC236}">
                <a16:creationId xmlns:a16="http://schemas.microsoft.com/office/drawing/2014/main" id="{4A80B94C-09A3-4D60-BCA9-B5D6DEBAF0C9}"/>
              </a:ext>
            </a:extLst>
          </p:cNvPr>
          <p:cNvSpPr>
            <a:spLocks noGrp="1"/>
          </p:cNvSpPr>
          <p:nvPr>
            <p:ph type="ftr" sz="quarter" idx="15"/>
          </p:nvPr>
        </p:nvSpPr>
        <p:spPr/>
        <p:txBody>
          <a:bodyPr/>
          <a:lstStyle>
            <a:lvl1pPr>
              <a:defRPr/>
            </a:lvl1pPr>
          </a:lstStyle>
          <a:p>
            <a:pPr>
              <a:defRPr/>
            </a:pPr>
            <a:r>
              <a:rPr lang="en-US"/>
              <a:t>2022</a:t>
            </a:r>
          </a:p>
        </p:txBody>
      </p:sp>
      <p:sp>
        <p:nvSpPr>
          <p:cNvPr id="9" name="Slide Number Placeholder 5">
            <a:extLst>
              <a:ext uri="{FF2B5EF4-FFF2-40B4-BE49-F238E27FC236}">
                <a16:creationId xmlns:a16="http://schemas.microsoft.com/office/drawing/2014/main" id="{BCF7AE76-7A4D-4391-9717-736414C84A12}"/>
              </a:ext>
            </a:extLst>
          </p:cNvPr>
          <p:cNvSpPr>
            <a:spLocks noGrp="1"/>
          </p:cNvSpPr>
          <p:nvPr>
            <p:ph type="sldNum" sz="quarter" idx="16"/>
          </p:nvPr>
        </p:nvSpPr>
        <p:spPr/>
        <p:txBody>
          <a:bodyPr/>
          <a:lstStyle>
            <a:lvl1pPr>
              <a:defRPr/>
            </a:lvl1pPr>
          </a:lstStyle>
          <a:p>
            <a:pPr>
              <a:defRPr/>
            </a:pPr>
            <a:fld id="{D7B20BD6-480A-4413-B11A-61E046BF5647}" type="slidenum">
              <a:rPr lang="en-US"/>
              <a:pPr>
                <a:defRPr/>
              </a:pPr>
              <a:t>‹#›</a:t>
            </a:fld>
            <a:endParaRPr lang="en-US" dirty="0"/>
          </a:p>
        </p:txBody>
      </p:sp>
    </p:spTree>
    <p:extLst>
      <p:ext uri="{BB962C8B-B14F-4D97-AF65-F5344CB8AC3E}">
        <p14:creationId xmlns:p14="http://schemas.microsoft.com/office/powerpoint/2010/main" val="20322013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C30BE-CA14-47BC-B2CE-BB97835ACA36}"/>
              </a:ext>
            </a:extLst>
          </p:cNvPr>
          <p:cNvSpPr>
            <a:spLocks noGrp="1"/>
          </p:cNvSpPr>
          <p:nvPr>
            <p:ph type="dt" sz="half" idx="10"/>
          </p:nvPr>
        </p:nvSpPr>
        <p:spPr/>
        <p:txBody>
          <a:bodyPr/>
          <a:lstStyle>
            <a:lvl1pPr>
              <a:defRPr/>
            </a:lvl1pPr>
          </a:lstStyle>
          <a:p>
            <a:pPr>
              <a:defRPr/>
            </a:pPr>
            <a:fld id="{C6599A7F-309D-4CCB-BD64-A0436D945850}" type="datetime1">
              <a:rPr lang="en-US" smtClean="0"/>
              <a:t>10/7/2022</a:t>
            </a:fld>
            <a:endParaRPr lang="en-US" dirty="0"/>
          </a:p>
        </p:txBody>
      </p:sp>
      <p:sp>
        <p:nvSpPr>
          <p:cNvPr id="5" name="Footer Placeholder 4">
            <a:extLst>
              <a:ext uri="{FF2B5EF4-FFF2-40B4-BE49-F238E27FC236}">
                <a16:creationId xmlns:a16="http://schemas.microsoft.com/office/drawing/2014/main" id="{04AEF500-A68F-46DB-B790-3ED928B95397}"/>
              </a:ext>
            </a:extLst>
          </p:cNvPr>
          <p:cNvSpPr>
            <a:spLocks noGrp="1"/>
          </p:cNvSpPr>
          <p:nvPr>
            <p:ph type="ftr" sz="quarter" idx="11"/>
          </p:nvPr>
        </p:nvSpPr>
        <p:spPr/>
        <p:txBody>
          <a:bodyPr/>
          <a:lstStyle>
            <a:lvl1pPr>
              <a:defRPr/>
            </a:lvl1pPr>
          </a:lstStyle>
          <a:p>
            <a:pPr>
              <a:defRPr/>
            </a:pPr>
            <a:r>
              <a:rPr lang="en-US"/>
              <a:t>2022</a:t>
            </a:r>
          </a:p>
        </p:txBody>
      </p:sp>
      <p:sp>
        <p:nvSpPr>
          <p:cNvPr id="6" name="Slide Number Placeholder 5">
            <a:extLst>
              <a:ext uri="{FF2B5EF4-FFF2-40B4-BE49-F238E27FC236}">
                <a16:creationId xmlns:a16="http://schemas.microsoft.com/office/drawing/2014/main" id="{EAF6914F-797F-41ED-8A23-0F4F3024559C}"/>
              </a:ext>
            </a:extLst>
          </p:cNvPr>
          <p:cNvSpPr>
            <a:spLocks noGrp="1"/>
          </p:cNvSpPr>
          <p:nvPr>
            <p:ph type="sldNum" sz="quarter" idx="12"/>
          </p:nvPr>
        </p:nvSpPr>
        <p:spPr/>
        <p:txBody>
          <a:bodyPr/>
          <a:lstStyle>
            <a:lvl1pPr>
              <a:defRPr/>
            </a:lvl1pPr>
          </a:lstStyle>
          <a:p>
            <a:pPr>
              <a:defRPr/>
            </a:pPr>
            <a:fld id="{E820B0D8-26E9-4641-BE55-7A76471C287F}" type="slidenum">
              <a:rPr lang="en-US" altLang="en-US"/>
              <a:pPr>
                <a:defRPr/>
              </a:pPr>
              <a:t>‹#›</a:t>
            </a:fld>
            <a:endParaRPr lang="en-US" altLang="en-US" dirty="0"/>
          </a:p>
        </p:txBody>
      </p:sp>
    </p:spTree>
    <p:extLst>
      <p:ext uri="{BB962C8B-B14F-4D97-AF65-F5344CB8AC3E}">
        <p14:creationId xmlns:p14="http://schemas.microsoft.com/office/powerpoint/2010/main" val="10099507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43B-C378-4470-A2DC-6352C35D6984}"/>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6" name="TextBox 5">
            <a:extLst>
              <a:ext uri="{FF2B5EF4-FFF2-40B4-BE49-F238E27FC236}">
                <a16:creationId xmlns:a16="http://schemas.microsoft.com/office/drawing/2014/main" id="{C65D2D60-543B-4385-B8D6-7BE753047BB7}"/>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37FC52F-D044-4655-A190-941B81D4647D}"/>
              </a:ext>
            </a:extLst>
          </p:cNvPr>
          <p:cNvSpPr>
            <a:spLocks noGrp="1"/>
          </p:cNvSpPr>
          <p:nvPr>
            <p:ph type="dt" sz="half" idx="14"/>
          </p:nvPr>
        </p:nvSpPr>
        <p:spPr/>
        <p:txBody>
          <a:bodyPr/>
          <a:lstStyle>
            <a:lvl1pPr>
              <a:defRPr/>
            </a:lvl1pPr>
          </a:lstStyle>
          <a:p>
            <a:pPr>
              <a:defRPr/>
            </a:pPr>
            <a:fld id="{6233E723-5C0D-4D1E-98EA-F9915D3119AD}" type="datetime1">
              <a:rPr lang="en-US" smtClean="0"/>
              <a:t>10/7/2022</a:t>
            </a:fld>
            <a:endParaRPr lang="en-US" dirty="0"/>
          </a:p>
        </p:txBody>
      </p:sp>
      <p:sp>
        <p:nvSpPr>
          <p:cNvPr id="8" name="Footer Placeholder 4">
            <a:extLst>
              <a:ext uri="{FF2B5EF4-FFF2-40B4-BE49-F238E27FC236}">
                <a16:creationId xmlns:a16="http://schemas.microsoft.com/office/drawing/2014/main" id="{0AEDB973-8B9C-4679-923C-2427C5B80F7B}"/>
              </a:ext>
            </a:extLst>
          </p:cNvPr>
          <p:cNvSpPr>
            <a:spLocks noGrp="1"/>
          </p:cNvSpPr>
          <p:nvPr>
            <p:ph type="ftr" sz="quarter" idx="15"/>
          </p:nvPr>
        </p:nvSpPr>
        <p:spPr/>
        <p:txBody>
          <a:bodyPr/>
          <a:lstStyle>
            <a:lvl1pPr>
              <a:defRPr/>
            </a:lvl1pPr>
          </a:lstStyle>
          <a:p>
            <a:pPr>
              <a:defRPr/>
            </a:pPr>
            <a:r>
              <a:rPr lang="en-US"/>
              <a:t>2022</a:t>
            </a:r>
          </a:p>
        </p:txBody>
      </p:sp>
      <p:sp>
        <p:nvSpPr>
          <p:cNvPr id="9" name="Slide Number Placeholder 5">
            <a:extLst>
              <a:ext uri="{FF2B5EF4-FFF2-40B4-BE49-F238E27FC236}">
                <a16:creationId xmlns:a16="http://schemas.microsoft.com/office/drawing/2014/main" id="{A38CC3DB-CD61-4561-A412-FC033C764B33}"/>
              </a:ext>
            </a:extLst>
          </p:cNvPr>
          <p:cNvSpPr>
            <a:spLocks noGrp="1"/>
          </p:cNvSpPr>
          <p:nvPr>
            <p:ph type="sldNum" sz="quarter" idx="16"/>
          </p:nvPr>
        </p:nvSpPr>
        <p:spPr/>
        <p:txBody>
          <a:bodyPr/>
          <a:lstStyle>
            <a:lvl1pPr>
              <a:defRPr/>
            </a:lvl1pPr>
          </a:lstStyle>
          <a:p>
            <a:pPr>
              <a:defRPr/>
            </a:pPr>
            <a:fld id="{BED1C514-4BD0-4923-B0B3-595A0E213DA6}" type="slidenum">
              <a:rPr lang="en-US"/>
              <a:pPr>
                <a:defRPr/>
              </a:pPr>
              <a:t>‹#›</a:t>
            </a:fld>
            <a:endParaRPr lang="en-US" dirty="0"/>
          </a:p>
        </p:txBody>
      </p:sp>
    </p:spTree>
    <p:extLst>
      <p:ext uri="{BB962C8B-B14F-4D97-AF65-F5344CB8AC3E}">
        <p14:creationId xmlns:p14="http://schemas.microsoft.com/office/powerpoint/2010/main" val="1116748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E20846D-CA9A-4A93-B037-BE6B6C4F34FE}"/>
              </a:ext>
            </a:extLst>
          </p:cNvPr>
          <p:cNvSpPr>
            <a:spLocks noGrp="1"/>
          </p:cNvSpPr>
          <p:nvPr>
            <p:ph type="dt" sz="half" idx="14"/>
          </p:nvPr>
        </p:nvSpPr>
        <p:spPr/>
        <p:txBody>
          <a:bodyPr/>
          <a:lstStyle>
            <a:lvl1pPr>
              <a:defRPr/>
            </a:lvl1pPr>
          </a:lstStyle>
          <a:p>
            <a:pPr>
              <a:defRPr/>
            </a:pPr>
            <a:fld id="{9D6DD1C9-7839-4EFF-803E-588F3BAD2EC1}" type="datetime1">
              <a:rPr lang="en-US" smtClean="0"/>
              <a:t>10/7/2022</a:t>
            </a:fld>
            <a:endParaRPr lang="en-US" dirty="0"/>
          </a:p>
        </p:txBody>
      </p:sp>
      <p:sp>
        <p:nvSpPr>
          <p:cNvPr id="6" name="Footer Placeholder 4">
            <a:extLst>
              <a:ext uri="{FF2B5EF4-FFF2-40B4-BE49-F238E27FC236}">
                <a16:creationId xmlns:a16="http://schemas.microsoft.com/office/drawing/2014/main" id="{99E26EA2-C4DA-4F0B-8FDA-71565D608B9D}"/>
              </a:ext>
            </a:extLst>
          </p:cNvPr>
          <p:cNvSpPr>
            <a:spLocks noGrp="1"/>
          </p:cNvSpPr>
          <p:nvPr>
            <p:ph type="ftr" sz="quarter" idx="15"/>
          </p:nvPr>
        </p:nvSpPr>
        <p:spPr/>
        <p:txBody>
          <a:bodyPr/>
          <a:lstStyle>
            <a:lvl1pPr>
              <a:defRPr/>
            </a:lvl1pPr>
          </a:lstStyle>
          <a:p>
            <a:pPr>
              <a:defRPr/>
            </a:pPr>
            <a:r>
              <a:rPr lang="en-US"/>
              <a:t>2022</a:t>
            </a:r>
          </a:p>
        </p:txBody>
      </p:sp>
      <p:sp>
        <p:nvSpPr>
          <p:cNvPr id="7" name="Slide Number Placeholder 5">
            <a:extLst>
              <a:ext uri="{FF2B5EF4-FFF2-40B4-BE49-F238E27FC236}">
                <a16:creationId xmlns:a16="http://schemas.microsoft.com/office/drawing/2014/main" id="{DEA3DF4A-E586-467A-A627-FE496AB06936}"/>
              </a:ext>
            </a:extLst>
          </p:cNvPr>
          <p:cNvSpPr>
            <a:spLocks noGrp="1"/>
          </p:cNvSpPr>
          <p:nvPr>
            <p:ph type="sldNum" sz="quarter" idx="16"/>
          </p:nvPr>
        </p:nvSpPr>
        <p:spPr/>
        <p:txBody>
          <a:bodyPr/>
          <a:lstStyle>
            <a:lvl1pPr>
              <a:defRPr/>
            </a:lvl1pPr>
          </a:lstStyle>
          <a:p>
            <a:pPr>
              <a:defRPr/>
            </a:pPr>
            <a:fld id="{4B4987E3-36FD-43E9-8153-2CFCF0AFE04A}" type="slidenum">
              <a:rPr lang="en-US" altLang="en-US"/>
              <a:pPr>
                <a:defRPr/>
              </a:pPr>
              <a:t>‹#›</a:t>
            </a:fld>
            <a:endParaRPr lang="en-US" altLang="en-US" dirty="0"/>
          </a:p>
        </p:txBody>
      </p:sp>
    </p:spTree>
    <p:extLst>
      <p:ext uri="{BB962C8B-B14F-4D97-AF65-F5344CB8AC3E}">
        <p14:creationId xmlns:p14="http://schemas.microsoft.com/office/powerpoint/2010/main" val="13307061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5EB18C-2916-4AC5-AFDF-E4D2FE3394DC}"/>
              </a:ext>
            </a:extLst>
          </p:cNvPr>
          <p:cNvSpPr>
            <a:spLocks noGrp="1"/>
          </p:cNvSpPr>
          <p:nvPr>
            <p:ph type="dt" sz="half" idx="10"/>
          </p:nvPr>
        </p:nvSpPr>
        <p:spPr/>
        <p:txBody>
          <a:bodyPr/>
          <a:lstStyle>
            <a:lvl1pPr>
              <a:defRPr/>
            </a:lvl1pPr>
          </a:lstStyle>
          <a:p>
            <a:pPr>
              <a:defRPr/>
            </a:pPr>
            <a:fld id="{AED32161-8D05-4521-AABC-3F195B70E1B3}" type="datetime1">
              <a:rPr lang="en-US" smtClean="0"/>
              <a:t>10/7/2022</a:t>
            </a:fld>
            <a:endParaRPr lang="en-US" dirty="0"/>
          </a:p>
        </p:txBody>
      </p:sp>
      <p:sp>
        <p:nvSpPr>
          <p:cNvPr id="5" name="Footer Placeholder 4">
            <a:extLst>
              <a:ext uri="{FF2B5EF4-FFF2-40B4-BE49-F238E27FC236}">
                <a16:creationId xmlns:a16="http://schemas.microsoft.com/office/drawing/2014/main" id="{49BCB857-C9B3-468D-A8FF-B84469774EA7}"/>
              </a:ext>
            </a:extLst>
          </p:cNvPr>
          <p:cNvSpPr>
            <a:spLocks noGrp="1"/>
          </p:cNvSpPr>
          <p:nvPr>
            <p:ph type="ftr" sz="quarter" idx="11"/>
          </p:nvPr>
        </p:nvSpPr>
        <p:spPr/>
        <p:txBody>
          <a:bodyPr/>
          <a:lstStyle>
            <a:lvl1pPr>
              <a:defRPr/>
            </a:lvl1pPr>
          </a:lstStyle>
          <a:p>
            <a:pPr>
              <a:defRPr/>
            </a:pPr>
            <a:r>
              <a:rPr lang="en-US"/>
              <a:t>2022</a:t>
            </a:r>
          </a:p>
        </p:txBody>
      </p:sp>
      <p:sp>
        <p:nvSpPr>
          <p:cNvPr id="6" name="Slide Number Placeholder 5">
            <a:extLst>
              <a:ext uri="{FF2B5EF4-FFF2-40B4-BE49-F238E27FC236}">
                <a16:creationId xmlns:a16="http://schemas.microsoft.com/office/drawing/2014/main" id="{110423DF-553B-4C83-AC42-99B47CEA1471}"/>
              </a:ext>
            </a:extLst>
          </p:cNvPr>
          <p:cNvSpPr>
            <a:spLocks noGrp="1"/>
          </p:cNvSpPr>
          <p:nvPr>
            <p:ph type="sldNum" sz="quarter" idx="12"/>
          </p:nvPr>
        </p:nvSpPr>
        <p:spPr/>
        <p:txBody>
          <a:bodyPr/>
          <a:lstStyle>
            <a:lvl1pPr>
              <a:defRPr/>
            </a:lvl1pPr>
          </a:lstStyle>
          <a:p>
            <a:pPr>
              <a:defRPr/>
            </a:pPr>
            <a:fld id="{6395D26E-9A5D-4002-AFB9-984034642550}" type="slidenum">
              <a:rPr lang="en-US" altLang="en-US"/>
              <a:pPr>
                <a:defRPr/>
              </a:pPr>
              <a:t>‹#›</a:t>
            </a:fld>
            <a:endParaRPr lang="en-US" altLang="en-US" dirty="0"/>
          </a:p>
        </p:txBody>
      </p:sp>
    </p:spTree>
    <p:extLst>
      <p:ext uri="{BB962C8B-B14F-4D97-AF65-F5344CB8AC3E}">
        <p14:creationId xmlns:p14="http://schemas.microsoft.com/office/powerpoint/2010/main" val="1525845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4682E2-35CD-477F-96B5-12279B28EA7E}"/>
              </a:ext>
            </a:extLst>
          </p:cNvPr>
          <p:cNvSpPr>
            <a:spLocks noGrp="1"/>
          </p:cNvSpPr>
          <p:nvPr>
            <p:ph type="dt" sz="half" idx="10"/>
          </p:nvPr>
        </p:nvSpPr>
        <p:spPr/>
        <p:txBody>
          <a:bodyPr/>
          <a:lstStyle>
            <a:lvl1pPr>
              <a:defRPr/>
            </a:lvl1pPr>
          </a:lstStyle>
          <a:p>
            <a:pPr>
              <a:defRPr/>
            </a:pPr>
            <a:fld id="{D16249A2-4557-4745-BD94-143D2633BD3F}" type="datetime1">
              <a:rPr lang="en-US" smtClean="0"/>
              <a:t>10/7/2022</a:t>
            </a:fld>
            <a:endParaRPr lang="en-US" dirty="0"/>
          </a:p>
        </p:txBody>
      </p:sp>
      <p:sp>
        <p:nvSpPr>
          <p:cNvPr id="5" name="Footer Placeholder 4">
            <a:extLst>
              <a:ext uri="{FF2B5EF4-FFF2-40B4-BE49-F238E27FC236}">
                <a16:creationId xmlns:a16="http://schemas.microsoft.com/office/drawing/2014/main" id="{8A7E51B5-A9ED-40E3-8505-975C4C536B0B}"/>
              </a:ext>
            </a:extLst>
          </p:cNvPr>
          <p:cNvSpPr>
            <a:spLocks noGrp="1"/>
          </p:cNvSpPr>
          <p:nvPr>
            <p:ph type="ftr" sz="quarter" idx="11"/>
          </p:nvPr>
        </p:nvSpPr>
        <p:spPr/>
        <p:txBody>
          <a:bodyPr/>
          <a:lstStyle>
            <a:lvl1pPr>
              <a:defRPr/>
            </a:lvl1pPr>
          </a:lstStyle>
          <a:p>
            <a:pPr>
              <a:defRPr/>
            </a:pPr>
            <a:r>
              <a:rPr lang="en-US"/>
              <a:t>2022</a:t>
            </a:r>
          </a:p>
        </p:txBody>
      </p:sp>
      <p:sp>
        <p:nvSpPr>
          <p:cNvPr id="6" name="Slide Number Placeholder 5">
            <a:extLst>
              <a:ext uri="{FF2B5EF4-FFF2-40B4-BE49-F238E27FC236}">
                <a16:creationId xmlns:a16="http://schemas.microsoft.com/office/drawing/2014/main" id="{394299E8-6368-4845-A6E1-589001B274C6}"/>
              </a:ext>
            </a:extLst>
          </p:cNvPr>
          <p:cNvSpPr>
            <a:spLocks noGrp="1"/>
          </p:cNvSpPr>
          <p:nvPr>
            <p:ph type="sldNum" sz="quarter" idx="12"/>
          </p:nvPr>
        </p:nvSpPr>
        <p:spPr/>
        <p:txBody>
          <a:bodyPr/>
          <a:lstStyle>
            <a:lvl1pPr>
              <a:defRPr/>
            </a:lvl1pPr>
          </a:lstStyle>
          <a:p>
            <a:pPr>
              <a:defRPr/>
            </a:pPr>
            <a:fld id="{4A078CAA-1EBF-4451-8AE8-AB3956D2915E}" type="slidenum">
              <a:rPr lang="en-US" altLang="en-US"/>
              <a:pPr>
                <a:defRPr/>
              </a:pPr>
              <a:t>‹#›</a:t>
            </a:fld>
            <a:endParaRPr lang="en-US" altLang="en-US" dirty="0"/>
          </a:p>
        </p:txBody>
      </p:sp>
    </p:spTree>
    <p:extLst>
      <p:ext uri="{BB962C8B-B14F-4D97-AF65-F5344CB8AC3E}">
        <p14:creationId xmlns:p14="http://schemas.microsoft.com/office/powerpoint/2010/main" val="42498675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B4E4B8-8065-47DE-8351-7C242C8C551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652A9463-DFDE-478E-A4D4-8EDC2245F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CB206A-F6B6-4706-9DA9-6012B645BB7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3ADF3380-05CC-4AE9-BC1C-5E0338138A59}" type="slidenum">
              <a:rPr lang="en-US"/>
              <a:pPr>
                <a:defRPr/>
              </a:pPr>
              <a:t>‹#›</a:t>
            </a:fld>
            <a:endParaRPr lang="en-US" dirty="0"/>
          </a:p>
        </p:txBody>
      </p:sp>
    </p:spTree>
    <p:extLst>
      <p:ext uri="{BB962C8B-B14F-4D97-AF65-F5344CB8AC3E}">
        <p14:creationId xmlns:p14="http://schemas.microsoft.com/office/powerpoint/2010/main" val="2710625393"/>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93AA5-707C-4545-8BDF-593D584D638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31A49FBA-966F-4C77-A157-88E6F5E259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A0D731E-0168-48E4-B388-9265A6DF9FD5}"/>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5DBC1D5D-4E2E-423B-8835-48F9C2D7534A}" type="slidenum">
              <a:rPr lang="en-US"/>
              <a:pPr>
                <a:defRPr/>
              </a:pPr>
              <a:t>‹#›</a:t>
            </a:fld>
            <a:endParaRPr lang="en-US" dirty="0"/>
          </a:p>
        </p:txBody>
      </p:sp>
    </p:spTree>
    <p:extLst>
      <p:ext uri="{BB962C8B-B14F-4D97-AF65-F5344CB8AC3E}">
        <p14:creationId xmlns:p14="http://schemas.microsoft.com/office/powerpoint/2010/main" val="403687850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2E1D-3995-422D-B3F1-FC03BADFE2B8}"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560560"/>
      </p:ext>
    </p:extLst>
  </p:cSld>
  <p:clrMapOvr>
    <a:masterClrMapping/>
  </p:clrMapOvr>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10/7/2022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87987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85369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44450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77416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98140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19453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18902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59333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93027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190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39242-D5F4-4E6B-8ADD-5B833DE983B1}"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0800945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99337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16182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221844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95983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10/7/2022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61484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12498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83511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CE90-5BB6-F94C-8AF1-062C9901F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07223-5102-5D49-BCC4-50BACEAEA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80D950-F9D1-A148-92A6-CE19169713EA}"/>
              </a:ext>
            </a:extLst>
          </p:cNvPr>
          <p:cNvSpPr>
            <a:spLocks noGrp="1"/>
          </p:cNvSpPr>
          <p:nvPr>
            <p:ph type="dt" sz="half" idx="10"/>
          </p:nvPr>
        </p:nvSpPr>
        <p:spPr/>
        <p:txBody>
          <a:bodyPr/>
          <a:lstStyle/>
          <a:p>
            <a:fld id="{3EBF3CCD-3F51-4CE0-B49A-22EB3896EC3E}" type="datetime1">
              <a:rPr lang="en-US" smtClean="0"/>
              <a:t>10/7/2022</a:t>
            </a:fld>
            <a:endParaRPr lang="en-US"/>
          </a:p>
        </p:txBody>
      </p:sp>
      <p:sp>
        <p:nvSpPr>
          <p:cNvPr id="5" name="Footer Placeholder 4">
            <a:extLst>
              <a:ext uri="{FF2B5EF4-FFF2-40B4-BE49-F238E27FC236}">
                <a16:creationId xmlns:a16="http://schemas.microsoft.com/office/drawing/2014/main" id="{153EC8F8-2094-094F-80B4-163D8044CD50}"/>
              </a:ext>
            </a:extLst>
          </p:cNvPr>
          <p:cNvSpPr>
            <a:spLocks noGrp="1"/>
          </p:cNvSpPr>
          <p:nvPr>
            <p:ph type="ftr" sz="quarter" idx="11"/>
          </p:nvPr>
        </p:nvSpPr>
        <p:spPr/>
        <p:txBody>
          <a:bodyPr/>
          <a:lstStyle/>
          <a:p>
            <a:r>
              <a:rPr lang="en-US"/>
              <a:t>2022</a:t>
            </a:r>
          </a:p>
        </p:txBody>
      </p:sp>
      <p:sp>
        <p:nvSpPr>
          <p:cNvPr id="6" name="Slide Number Placeholder 5">
            <a:extLst>
              <a:ext uri="{FF2B5EF4-FFF2-40B4-BE49-F238E27FC236}">
                <a16:creationId xmlns:a16="http://schemas.microsoft.com/office/drawing/2014/main" id="{4927FE6E-FD62-124B-8832-521C9AF90907}"/>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8121148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10FB-8D60-924E-A727-5F4675214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7CD990-B9B4-4C4F-8237-5B086B308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FD4D0-F9F1-F34C-800F-3D06F3BD90D8}"/>
              </a:ext>
            </a:extLst>
          </p:cNvPr>
          <p:cNvSpPr>
            <a:spLocks noGrp="1"/>
          </p:cNvSpPr>
          <p:nvPr>
            <p:ph type="dt" sz="half" idx="10"/>
          </p:nvPr>
        </p:nvSpPr>
        <p:spPr/>
        <p:txBody>
          <a:bodyPr/>
          <a:lstStyle/>
          <a:p>
            <a:fld id="{5949565A-B3AA-4006-905F-F10FFB424BDE}" type="datetime1">
              <a:rPr lang="en-US" smtClean="0"/>
              <a:t>10/7/2022</a:t>
            </a:fld>
            <a:endParaRPr lang="en-US"/>
          </a:p>
        </p:txBody>
      </p:sp>
      <p:sp>
        <p:nvSpPr>
          <p:cNvPr id="5" name="Footer Placeholder 4">
            <a:extLst>
              <a:ext uri="{FF2B5EF4-FFF2-40B4-BE49-F238E27FC236}">
                <a16:creationId xmlns:a16="http://schemas.microsoft.com/office/drawing/2014/main" id="{DD878568-ABC0-F24D-B6A6-B34522C67F6B}"/>
              </a:ext>
            </a:extLst>
          </p:cNvPr>
          <p:cNvSpPr>
            <a:spLocks noGrp="1"/>
          </p:cNvSpPr>
          <p:nvPr>
            <p:ph type="ftr" sz="quarter" idx="11"/>
          </p:nvPr>
        </p:nvSpPr>
        <p:spPr/>
        <p:txBody>
          <a:bodyPr/>
          <a:lstStyle/>
          <a:p>
            <a:r>
              <a:rPr lang="en-US"/>
              <a:t>2022</a:t>
            </a:r>
          </a:p>
        </p:txBody>
      </p:sp>
      <p:sp>
        <p:nvSpPr>
          <p:cNvPr id="6" name="Slide Number Placeholder 5">
            <a:extLst>
              <a:ext uri="{FF2B5EF4-FFF2-40B4-BE49-F238E27FC236}">
                <a16:creationId xmlns:a16="http://schemas.microsoft.com/office/drawing/2014/main" id="{13DE30AD-F128-CB41-9B0D-88A76E45703B}"/>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23156608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007F-D2B7-4042-B990-DA6101E09E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7DDB15-C423-2940-999A-1E1E17533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08F79E-36BF-5C40-8A55-991F820A83F4}"/>
              </a:ext>
            </a:extLst>
          </p:cNvPr>
          <p:cNvSpPr>
            <a:spLocks noGrp="1"/>
          </p:cNvSpPr>
          <p:nvPr>
            <p:ph type="dt" sz="half" idx="10"/>
          </p:nvPr>
        </p:nvSpPr>
        <p:spPr/>
        <p:txBody>
          <a:bodyPr/>
          <a:lstStyle/>
          <a:p>
            <a:fld id="{40E0B38A-B241-405A-9B71-04447BBAD059}" type="datetime1">
              <a:rPr lang="en-US" smtClean="0"/>
              <a:t>10/7/2022</a:t>
            </a:fld>
            <a:endParaRPr lang="en-US"/>
          </a:p>
        </p:txBody>
      </p:sp>
      <p:sp>
        <p:nvSpPr>
          <p:cNvPr id="5" name="Footer Placeholder 4">
            <a:extLst>
              <a:ext uri="{FF2B5EF4-FFF2-40B4-BE49-F238E27FC236}">
                <a16:creationId xmlns:a16="http://schemas.microsoft.com/office/drawing/2014/main" id="{59EB2506-B737-DE45-A9AA-2C19D008E373}"/>
              </a:ext>
            </a:extLst>
          </p:cNvPr>
          <p:cNvSpPr>
            <a:spLocks noGrp="1"/>
          </p:cNvSpPr>
          <p:nvPr>
            <p:ph type="ftr" sz="quarter" idx="11"/>
          </p:nvPr>
        </p:nvSpPr>
        <p:spPr/>
        <p:txBody>
          <a:bodyPr/>
          <a:lstStyle/>
          <a:p>
            <a:r>
              <a:rPr lang="en-US"/>
              <a:t>2022</a:t>
            </a:r>
          </a:p>
        </p:txBody>
      </p:sp>
      <p:sp>
        <p:nvSpPr>
          <p:cNvPr id="6" name="Slide Number Placeholder 5">
            <a:extLst>
              <a:ext uri="{FF2B5EF4-FFF2-40B4-BE49-F238E27FC236}">
                <a16:creationId xmlns:a16="http://schemas.microsoft.com/office/drawing/2014/main" id="{87E132BE-6D87-DF49-A4C4-9215360BD6DF}"/>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143531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456922-AE19-4032-8A96-D521CD2928E8}"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3580353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9678-8393-7E45-8284-A2E41CE5B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24284-374B-544F-954F-EA676CC7C9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E056C-F497-EE47-BB47-D81A774045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A29C17-DBB3-8F48-BE7C-3758C631E876}"/>
              </a:ext>
            </a:extLst>
          </p:cNvPr>
          <p:cNvSpPr>
            <a:spLocks noGrp="1"/>
          </p:cNvSpPr>
          <p:nvPr>
            <p:ph type="dt" sz="half" idx="10"/>
          </p:nvPr>
        </p:nvSpPr>
        <p:spPr/>
        <p:txBody>
          <a:bodyPr/>
          <a:lstStyle/>
          <a:p>
            <a:fld id="{1EE09F94-29AE-41CA-AF4D-FD1A22B469A3}" type="datetime1">
              <a:rPr lang="en-US" smtClean="0"/>
              <a:t>10/7/2022</a:t>
            </a:fld>
            <a:endParaRPr lang="en-US"/>
          </a:p>
        </p:txBody>
      </p:sp>
      <p:sp>
        <p:nvSpPr>
          <p:cNvPr id="6" name="Footer Placeholder 5">
            <a:extLst>
              <a:ext uri="{FF2B5EF4-FFF2-40B4-BE49-F238E27FC236}">
                <a16:creationId xmlns:a16="http://schemas.microsoft.com/office/drawing/2014/main" id="{B282A721-B306-F649-A9C2-D1CFB985F726}"/>
              </a:ext>
            </a:extLst>
          </p:cNvPr>
          <p:cNvSpPr>
            <a:spLocks noGrp="1"/>
          </p:cNvSpPr>
          <p:nvPr>
            <p:ph type="ftr" sz="quarter" idx="11"/>
          </p:nvPr>
        </p:nvSpPr>
        <p:spPr/>
        <p:txBody>
          <a:bodyPr/>
          <a:lstStyle/>
          <a:p>
            <a:r>
              <a:rPr lang="en-US"/>
              <a:t>2022</a:t>
            </a:r>
          </a:p>
        </p:txBody>
      </p:sp>
      <p:sp>
        <p:nvSpPr>
          <p:cNvPr id="7" name="Slide Number Placeholder 6">
            <a:extLst>
              <a:ext uri="{FF2B5EF4-FFF2-40B4-BE49-F238E27FC236}">
                <a16:creationId xmlns:a16="http://schemas.microsoft.com/office/drawing/2014/main" id="{C3FEF6B5-DA1E-704F-9E81-CD873AF36E3D}"/>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33860105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2410E-C018-3346-8144-16D0DC213A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FB107-9E1A-6249-B574-CF8391E22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B972B-E7BF-8F41-87C7-A81633E76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11FF34-AFAB-1D40-B6A3-CE27601DC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B2E69-4EBE-8844-ADCC-BF748BEAE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35E89-9EED-FC49-A86B-777E32B0F52E}"/>
              </a:ext>
            </a:extLst>
          </p:cNvPr>
          <p:cNvSpPr>
            <a:spLocks noGrp="1"/>
          </p:cNvSpPr>
          <p:nvPr>
            <p:ph type="dt" sz="half" idx="10"/>
          </p:nvPr>
        </p:nvSpPr>
        <p:spPr/>
        <p:txBody>
          <a:bodyPr/>
          <a:lstStyle/>
          <a:p>
            <a:fld id="{C171200B-CA83-436E-BDB2-09C8B7DED2E5}" type="datetime1">
              <a:rPr lang="en-US" smtClean="0"/>
              <a:t>10/7/2022</a:t>
            </a:fld>
            <a:endParaRPr lang="en-US"/>
          </a:p>
        </p:txBody>
      </p:sp>
      <p:sp>
        <p:nvSpPr>
          <p:cNvPr id="8" name="Footer Placeholder 7">
            <a:extLst>
              <a:ext uri="{FF2B5EF4-FFF2-40B4-BE49-F238E27FC236}">
                <a16:creationId xmlns:a16="http://schemas.microsoft.com/office/drawing/2014/main" id="{A48EEBE4-FB39-0445-8C19-E90F2EB5E666}"/>
              </a:ext>
            </a:extLst>
          </p:cNvPr>
          <p:cNvSpPr>
            <a:spLocks noGrp="1"/>
          </p:cNvSpPr>
          <p:nvPr>
            <p:ph type="ftr" sz="quarter" idx="11"/>
          </p:nvPr>
        </p:nvSpPr>
        <p:spPr/>
        <p:txBody>
          <a:bodyPr/>
          <a:lstStyle/>
          <a:p>
            <a:r>
              <a:rPr lang="en-US"/>
              <a:t>2022</a:t>
            </a:r>
          </a:p>
        </p:txBody>
      </p:sp>
      <p:sp>
        <p:nvSpPr>
          <p:cNvPr id="9" name="Slide Number Placeholder 8">
            <a:extLst>
              <a:ext uri="{FF2B5EF4-FFF2-40B4-BE49-F238E27FC236}">
                <a16:creationId xmlns:a16="http://schemas.microsoft.com/office/drawing/2014/main" id="{5615A967-E7A1-9A4E-9DD2-E01C32C27C0E}"/>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37861918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112F-1BAD-204B-A298-71B40679DA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6B60EB-DCFE-8E40-8BA1-BF30C4F8E172}"/>
              </a:ext>
            </a:extLst>
          </p:cNvPr>
          <p:cNvSpPr>
            <a:spLocks noGrp="1"/>
          </p:cNvSpPr>
          <p:nvPr>
            <p:ph type="dt" sz="half" idx="10"/>
          </p:nvPr>
        </p:nvSpPr>
        <p:spPr/>
        <p:txBody>
          <a:bodyPr/>
          <a:lstStyle/>
          <a:p>
            <a:fld id="{11011B2A-87B9-4E0C-91F3-BFB9F6DA6A7A}" type="datetime1">
              <a:rPr lang="en-US" smtClean="0"/>
              <a:t>10/7/2022</a:t>
            </a:fld>
            <a:endParaRPr lang="en-US"/>
          </a:p>
        </p:txBody>
      </p:sp>
      <p:sp>
        <p:nvSpPr>
          <p:cNvPr id="4" name="Footer Placeholder 3">
            <a:extLst>
              <a:ext uri="{FF2B5EF4-FFF2-40B4-BE49-F238E27FC236}">
                <a16:creationId xmlns:a16="http://schemas.microsoft.com/office/drawing/2014/main" id="{D57F86B6-3D26-494C-A32E-1CF6F5C65467}"/>
              </a:ext>
            </a:extLst>
          </p:cNvPr>
          <p:cNvSpPr>
            <a:spLocks noGrp="1"/>
          </p:cNvSpPr>
          <p:nvPr>
            <p:ph type="ftr" sz="quarter" idx="11"/>
          </p:nvPr>
        </p:nvSpPr>
        <p:spPr/>
        <p:txBody>
          <a:bodyPr/>
          <a:lstStyle/>
          <a:p>
            <a:r>
              <a:rPr lang="en-US"/>
              <a:t>2022</a:t>
            </a:r>
          </a:p>
        </p:txBody>
      </p:sp>
      <p:sp>
        <p:nvSpPr>
          <p:cNvPr id="5" name="Slide Number Placeholder 4">
            <a:extLst>
              <a:ext uri="{FF2B5EF4-FFF2-40B4-BE49-F238E27FC236}">
                <a16:creationId xmlns:a16="http://schemas.microsoft.com/office/drawing/2014/main" id="{6561E259-204A-C648-89AE-D42766276E01}"/>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6247418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57BF1-6D6A-4244-8A90-0623679CA085}"/>
              </a:ext>
            </a:extLst>
          </p:cNvPr>
          <p:cNvSpPr>
            <a:spLocks noGrp="1"/>
          </p:cNvSpPr>
          <p:nvPr>
            <p:ph type="dt" sz="half" idx="10"/>
          </p:nvPr>
        </p:nvSpPr>
        <p:spPr/>
        <p:txBody>
          <a:bodyPr/>
          <a:lstStyle/>
          <a:p>
            <a:fld id="{9D321EF0-8E40-45A3-9480-2CF347BAD15D}" type="datetime1">
              <a:rPr lang="en-US" smtClean="0"/>
              <a:t>10/7/2022</a:t>
            </a:fld>
            <a:endParaRPr lang="en-US"/>
          </a:p>
        </p:txBody>
      </p:sp>
      <p:sp>
        <p:nvSpPr>
          <p:cNvPr id="3" name="Footer Placeholder 2">
            <a:extLst>
              <a:ext uri="{FF2B5EF4-FFF2-40B4-BE49-F238E27FC236}">
                <a16:creationId xmlns:a16="http://schemas.microsoft.com/office/drawing/2014/main" id="{34F94F25-4A96-2343-B370-37756848AC65}"/>
              </a:ext>
            </a:extLst>
          </p:cNvPr>
          <p:cNvSpPr>
            <a:spLocks noGrp="1"/>
          </p:cNvSpPr>
          <p:nvPr>
            <p:ph type="ftr" sz="quarter" idx="11"/>
          </p:nvPr>
        </p:nvSpPr>
        <p:spPr/>
        <p:txBody>
          <a:bodyPr/>
          <a:lstStyle/>
          <a:p>
            <a:r>
              <a:rPr lang="en-US"/>
              <a:t>2022</a:t>
            </a:r>
          </a:p>
        </p:txBody>
      </p:sp>
      <p:sp>
        <p:nvSpPr>
          <p:cNvPr id="4" name="Slide Number Placeholder 3">
            <a:extLst>
              <a:ext uri="{FF2B5EF4-FFF2-40B4-BE49-F238E27FC236}">
                <a16:creationId xmlns:a16="http://schemas.microsoft.com/office/drawing/2014/main" id="{F04C1B10-620C-9A41-995D-12A445918834}"/>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090951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C59C-8639-BF49-8CBB-63F4075C7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2B7B6-7F9E-7F4D-A891-DD5A2520B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4E91F-6FE5-144F-A45C-79357A378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F62790-DD10-2D43-93DF-90AD4970B789}"/>
              </a:ext>
            </a:extLst>
          </p:cNvPr>
          <p:cNvSpPr>
            <a:spLocks noGrp="1"/>
          </p:cNvSpPr>
          <p:nvPr>
            <p:ph type="dt" sz="half" idx="10"/>
          </p:nvPr>
        </p:nvSpPr>
        <p:spPr/>
        <p:txBody>
          <a:bodyPr/>
          <a:lstStyle/>
          <a:p>
            <a:fld id="{E53A487E-79C2-406D-929A-90B4213E77F8}" type="datetime1">
              <a:rPr lang="en-US" smtClean="0"/>
              <a:t>10/7/2022</a:t>
            </a:fld>
            <a:endParaRPr lang="en-US"/>
          </a:p>
        </p:txBody>
      </p:sp>
      <p:sp>
        <p:nvSpPr>
          <p:cNvPr id="6" name="Footer Placeholder 5">
            <a:extLst>
              <a:ext uri="{FF2B5EF4-FFF2-40B4-BE49-F238E27FC236}">
                <a16:creationId xmlns:a16="http://schemas.microsoft.com/office/drawing/2014/main" id="{392759E0-022C-ED4D-BDB5-8B08727383A8}"/>
              </a:ext>
            </a:extLst>
          </p:cNvPr>
          <p:cNvSpPr>
            <a:spLocks noGrp="1"/>
          </p:cNvSpPr>
          <p:nvPr>
            <p:ph type="ftr" sz="quarter" idx="11"/>
          </p:nvPr>
        </p:nvSpPr>
        <p:spPr/>
        <p:txBody>
          <a:bodyPr/>
          <a:lstStyle/>
          <a:p>
            <a:r>
              <a:rPr lang="en-US"/>
              <a:t>2022</a:t>
            </a:r>
          </a:p>
        </p:txBody>
      </p:sp>
      <p:sp>
        <p:nvSpPr>
          <p:cNvPr id="7" name="Slide Number Placeholder 6">
            <a:extLst>
              <a:ext uri="{FF2B5EF4-FFF2-40B4-BE49-F238E27FC236}">
                <a16:creationId xmlns:a16="http://schemas.microsoft.com/office/drawing/2014/main" id="{1690292E-FCF1-B346-8FDA-EF667B513EFD}"/>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22097894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D10A-B23C-1242-840F-7B50EDAE2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C1659-43CD-0C49-986E-23335DDE2A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50167C-FA95-0641-8382-32851A35B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EA6AC-DFDA-394A-A73D-E57E79139B04}"/>
              </a:ext>
            </a:extLst>
          </p:cNvPr>
          <p:cNvSpPr>
            <a:spLocks noGrp="1"/>
          </p:cNvSpPr>
          <p:nvPr>
            <p:ph type="dt" sz="half" idx="10"/>
          </p:nvPr>
        </p:nvSpPr>
        <p:spPr/>
        <p:txBody>
          <a:bodyPr/>
          <a:lstStyle/>
          <a:p>
            <a:fld id="{E068C807-00BB-420C-A85C-36BF99197927}" type="datetime1">
              <a:rPr lang="en-US" smtClean="0"/>
              <a:t>10/7/2022</a:t>
            </a:fld>
            <a:endParaRPr lang="en-US"/>
          </a:p>
        </p:txBody>
      </p:sp>
      <p:sp>
        <p:nvSpPr>
          <p:cNvPr id="6" name="Footer Placeholder 5">
            <a:extLst>
              <a:ext uri="{FF2B5EF4-FFF2-40B4-BE49-F238E27FC236}">
                <a16:creationId xmlns:a16="http://schemas.microsoft.com/office/drawing/2014/main" id="{C32728FA-150F-704B-B684-3B64E1E013E6}"/>
              </a:ext>
            </a:extLst>
          </p:cNvPr>
          <p:cNvSpPr>
            <a:spLocks noGrp="1"/>
          </p:cNvSpPr>
          <p:nvPr>
            <p:ph type="ftr" sz="quarter" idx="11"/>
          </p:nvPr>
        </p:nvSpPr>
        <p:spPr/>
        <p:txBody>
          <a:bodyPr/>
          <a:lstStyle/>
          <a:p>
            <a:r>
              <a:rPr lang="en-US"/>
              <a:t>2022</a:t>
            </a:r>
          </a:p>
        </p:txBody>
      </p:sp>
      <p:sp>
        <p:nvSpPr>
          <p:cNvPr id="7" name="Slide Number Placeholder 6">
            <a:extLst>
              <a:ext uri="{FF2B5EF4-FFF2-40B4-BE49-F238E27FC236}">
                <a16:creationId xmlns:a16="http://schemas.microsoft.com/office/drawing/2014/main" id="{78867FEB-6639-3D45-B71A-D1B5FB38B9C0}"/>
              </a:ext>
            </a:extLst>
          </p:cNvPr>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3104891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D55A-37AE-1B45-8952-18B0CA07D3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D0C5A-9D6B-1541-9C30-7302D1D09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AEB9EF-2329-974A-877D-0D9F5AE20467}"/>
              </a:ext>
            </a:extLst>
          </p:cNvPr>
          <p:cNvSpPr>
            <a:spLocks noGrp="1"/>
          </p:cNvSpPr>
          <p:nvPr>
            <p:ph type="dt" sz="half" idx="10"/>
          </p:nvPr>
        </p:nvSpPr>
        <p:spPr/>
        <p:txBody>
          <a:bodyPr/>
          <a:lstStyle/>
          <a:p>
            <a:fld id="{B8862247-8754-42F7-8862-B0691E9ED37B}" type="datetime1">
              <a:rPr lang="en-US" smtClean="0"/>
              <a:t>10/7/2022</a:t>
            </a:fld>
            <a:endParaRPr lang="en-US"/>
          </a:p>
        </p:txBody>
      </p:sp>
      <p:sp>
        <p:nvSpPr>
          <p:cNvPr id="5" name="Footer Placeholder 4">
            <a:extLst>
              <a:ext uri="{FF2B5EF4-FFF2-40B4-BE49-F238E27FC236}">
                <a16:creationId xmlns:a16="http://schemas.microsoft.com/office/drawing/2014/main" id="{13B79076-2A08-4F43-9F5E-6A80F1A14A9A}"/>
              </a:ext>
            </a:extLst>
          </p:cNvPr>
          <p:cNvSpPr>
            <a:spLocks noGrp="1"/>
          </p:cNvSpPr>
          <p:nvPr>
            <p:ph type="ftr" sz="quarter" idx="11"/>
          </p:nvPr>
        </p:nvSpPr>
        <p:spPr/>
        <p:txBody>
          <a:bodyPr/>
          <a:lstStyle/>
          <a:p>
            <a:r>
              <a:rPr lang="en-US"/>
              <a:t>2022</a:t>
            </a:r>
          </a:p>
        </p:txBody>
      </p:sp>
      <p:sp>
        <p:nvSpPr>
          <p:cNvPr id="6" name="Slide Number Placeholder 5">
            <a:extLst>
              <a:ext uri="{FF2B5EF4-FFF2-40B4-BE49-F238E27FC236}">
                <a16:creationId xmlns:a16="http://schemas.microsoft.com/office/drawing/2014/main" id="{1A5E376F-E1DF-9640-BCBC-A012BFA4D843}"/>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19371299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8CDC3-EE30-E643-A231-A5CF8404F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1B21E-ABF4-7847-BBD8-42D2FFC5E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F3609-1667-174B-971A-721B490EDD84}"/>
              </a:ext>
            </a:extLst>
          </p:cNvPr>
          <p:cNvSpPr>
            <a:spLocks noGrp="1"/>
          </p:cNvSpPr>
          <p:nvPr>
            <p:ph type="dt" sz="half" idx="10"/>
          </p:nvPr>
        </p:nvSpPr>
        <p:spPr/>
        <p:txBody>
          <a:bodyPr/>
          <a:lstStyle/>
          <a:p>
            <a:fld id="{628C8110-6259-4147-BC3F-A7CC4F927062}" type="datetime1">
              <a:rPr lang="en-US" smtClean="0"/>
              <a:t>10/7/2022</a:t>
            </a:fld>
            <a:endParaRPr lang="en-US"/>
          </a:p>
        </p:txBody>
      </p:sp>
      <p:sp>
        <p:nvSpPr>
          <p:cNvPr id="5" name="Footer Placeholder 4">
            <a:extLst>
              <a:ext uri="{FF2B5EF4-FFF2-40B4-BE49-F238E27FC236}">
                <a16:creationId xmlns:a16="http://schemas.microsoft.com/office/drawing/2014/main" id="{1D276F7C-8E4C-6942-8839-FEF95083E749}"/>
              </a:ext>
            </a:extLst>
          </p:cNvPr>
          <p:cNvSpPr>
            <a:spLocks noGrp="1"/>
          </p:cNvSpPr>
          <p:nvPr>
            <p:ph type="ftr" sz="quarter" idx="11"/>
          </p:nvPr>
        </p:nvSpPr>
        <p:spPr/>
        <p:txBody>
          <a:bodyPr/>
          <a:lstStyle/>
          <a:p>
            <a:r>
              <a:rPr lang="en-US"/>
              <a:t>2022</a:t>
            </a:r>
          </a:p>
        </p:txBody>
      </p:sp>
      <p:sp>
        <p:nvSpPr>
          <p:cNvPr id="6" name="Slide Number Placeholder 5">
            <a:extLst>
              <a:ext uri="{FF2B5EF4-FFF2-40B4-BE49-F238E27FC236}">
                <a16:creationId xmlns:a16="http://schemas.microsoft.com/office/drawing/2014/main" id="{9A75085C-9782-054D-8A30-B67A7BF97E16}"/>
              </a:ext>
            </a:extLst>
          </p:cNvPr>
          <p:cNvSpPr>
            <a:spLocks noGrp="1"/>
          </p:cNvSpPr>
          <p:nvPr>
            <p:ph type="sldNum" sz="quarter" idx="12"/>
          </p:nvPr>
        </p:nvSpPr>
        <p:spPr/>
        <p:txBody>
          <a:bodyPr/>
          <a:lstStyle/>
          <a:p>
            <a:fld id="{DE28991D-4BBB-4EC8-BFAE-22E8EB6417DD}" type="slidenum">
              <a:rPr lang="en-US" smtClean="0"/>
              <a:t>‹#›</a:t>
            </a:fld>
            <a:endParaRPr lang="en-US" dirty="0"/>
          </a:p>
        </p:txBody>
      </p:sp>
    </p:spTree>
    <p:extLst>
      <p:ext uri="{BB962C8B-B14F-4D97-AF65-F5344CB8AC3E}">
        <p14:creationId xmlns:p14="http://schemas.microsoft.com/office/powerpoint/2010/main" val="375576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8D2ACB-A13B-4A09-94DC-A08C8F70E95B}" type="datetime1">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t>10/7/2022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2022</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0887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86346D-0499-4167-BE3A-A7417F6C6B6F}"/>
              </a:ext>
            </a:extLst>
          </p:cNvPr>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Straight Connector 4">
            <a:extLst>
              <a:ext uri="{FF2B5EF4-FFF2-40B4-BE49-F238E27FC236}">
                <a16:creationId xmlns:a16="http://schemas.microsoft.com/office/drawing/2014/main" id="{86183B4C-56CB-4D1B-9F9D-DBD538633F77}"/>
              </a:ext>
            </a:extLst>
          </p:cNvPr>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lgn="ctr" eaLnBrk="1" hangingPunct="1">
              <a:defRPr/>
            </a:pPr>
            <a:endParaRPr lang="en-US" sz="1800"/>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30">
            <a:extLst>
              <a:ext uri="{FF2B5EF4-FFF2-40B4-BE49-F238E27FC236}">
                <a16:creationId xmlns:a16="http://schemas.microsoft.com/office/drawing/2014/main" id="{E1D00E24-A210-40E7-808D-9CC13E49D7E3}"/>
              </a:ext>
            </a:extLst>
          </p:cNvPr>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F2659315-CE8C-4D10-A037-AC2E3951B3FE}" type="datetime1">
              <a:rPr lang="en-US" smtClean="0"/>
              <a:t>10/7/2022</a:t>
            </a:fld>
            <a:endParaRPr/>
          </a:p>
        </p:txBody>
      </p:sp>
      <p:sp>
        <p:nvSpPr>
          <p:cNvPr id="7" name="Footer Placeholder 17">
            <a:extLst>
              <a:ext uri="{FF2B5EF4-FFF2-40B4-BE49-F238E27FC236}">
                <a16:creationId xmlns:a16="http://schemas.microsoft.com/office/drawing/2014/main" id="{7AE830D2-AC1A-49CE-9F09-D6B1642CB177}"/>
              </a:ext>
            </a:extLst>
          </p:cNvPr>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r>
              <a:rPr lang="en-US"/>
              <a:t>2022</a:t>
            </a:r>
            <a:endParaRPr/>
          </a:p>
        </p:txBody>
      </p:sp>
      <p:sp>
        <p:nvSpPr>
          <p:cNvPr id="8" name="Slide Number Placeholder 28">
            <a:extLst>
              <a:ext uri="{FF2B5EF4-FFF2-40B4-BE49-F238E27FC236}">
                <a16:creationId xmlns:a16="http://schemas.microsoft.com/office/drawing/2014/main" id="{1659094F-CB1B-45EC-90E4-61D986B7F79F}"/>
              </a:ext>
            </a:extLst>
          </p:cNvPr>
          <p:cNvSpPr>
            <a:spLocks noGrp="1"/>
          </p:cNvSpPr>
          <p:nvPr>
            <p:ph type="sldNum" sz="quarter" idx="12"/>
          </p:nvPr>
        </p:nvSpPr>
        <p:spPr>
          <a:xfrm>
            <a:off x="10507134" y="6556375"/>
            <a:ext cx="785284" cy="228600"/>
          </a:xfrm>
        </p:spPr>
        <p:txBody>
          <a:bodyPr/>
          <a:lstStyle>
            <a:lvl1pPr>
              <a:defRPr>
                <a:solidFill>
                  <a:srgbClr val="FFFFFF"/>
                </a:solidFill>
              </a:defRPr>
            </a:lvl1pPr>
          </a:lstStyle>
          <a:p>
            <a:fld id="{D13AA399-9083-4E65-ABA1-C20F46A2072D}" type="slidenum">
              <a:rPr lang="en-US" altLang="en-US"/>
              <a:pPr/>
              <a:t>‹#›</a:t>
            </a:fld>
            <a:endParaRPr lang="en-US" altLang="en-US"/>
          </a:p>
        </p:txBody>
      </p:sp>
    </p:spTree>
    <p:extLst>
      <p:ext uri="{BB962C8B-B14F-4D97-AF65-F5344CB8AC3E}">
        <p14:creationId xmlns:p14="http://schemas.microsoft.com/office/powerpoint/2010/main" val="148363918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B4E4B8-8065-47DE-8351-7C242C8C551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652A9463-DFDE-478E-A4D4-8EDC2245F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CB206A-F6B6-4706-9DA9-6012B645BB7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3ADF3380-05CC-4AE9-BC1C-5E0338138A59}" type="slidenum">
              <a:rPr lang="en-US"/>
              <a:pPr>
                <a:defRPr/>
              </a:pPr>
              <a:t>‹#›</a:t>
            </a:fld>
            <a:endParaRPr lang="en-US" dirty="0"/>
          </a:p>
        </p:txBody>
      </p:sp>
    </p:spTree>
    <p:extLst>
      <p:ext uri="{BB962C8B-B14F-4D97-AF65-F5344CB8AC3E}">
        <p14:creationId xmlns:p14="http://schemas.microsoft.com/office/powerpoint/2010/main" val="4276097228"/>
      </p:ext>
    </p:extLst>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2D1696B5-B681-4876-A30F-230C518727ED}"/>
              </a:ext>
            </a:extLst>
          </p:cNvPr>
          <p:cNvSpPr>
            <a:spLocks noGrp="1"/>
          </p:cNvSpPr>
          <p:nvPr>
            <p:ph type="dt" sz="half" idx="10"/>
          </p:nvPr>
        </p:nvSpPr>
        <p:spPr/>
        <p:txBody>
          <a:bodyPr/>
          <a:lstStyle>
            <a:lvl1pPr>
              <a:defRPr/>
            </a:lvl1pPr>
          </a:lstStyle>
          <a:p>
            <a:pPr>
              <a:defRPr/>
            </a:pPr>
            <a:fld id="{E4682A3B-1B45-4469-9486-9286EEC5ECF8}" type="datetime1">
              <a:rPr lang="en-US" smtClean="0"/>
              <a:t>10/7/2022</a:t>
            </a:fld>
            <a:endParaRPr lang="en-US"/>
          </a:p>
        </p:txBody>
      </p:sp>
      <p:sp>
        <p:nvSpPr>
          <p:cNvPr id="5" name="Footer Placeholder 3">
            <a:extLst>
              <a:ext uri="{FF2B5EF4-FFF2-40B4-BE49-F238E27FC236}">
                <a16:creationId xmlns:a16="http://schemas.microsoft.com/office/drawing/2014/main" id="{27ADBFCE-5E84-4472-A4A7-BB8133913156}"/>
              </a:ext>
            </a:extLst>
          </p:cNvPr>
          <p:cNvSpPr>
            <a:spLocks noGrp="1"/>
          </p:cNvSpPr>
          <p:nvPr>
            <p:ph type="ftr" sz="quarter" idx="11"/>
          </p:nvPr>
        </p:nvSpPr>
        <p:spPr/>
        <p:txBody>
          <a:bodyPr/>
          <a:lstStyle>
            <a:lvl1pPr>
              <a:defRPr/>
            </a:lvl1pPr>
          </a:lstStyle>
          <a:p>
            <a:pPr>
              <a:defRPr/>
            </a:pPr>
            <a:r>
              <a:rPr lang="en-US"/>
              <a:t>2022</a:t>
            </a:r>
          </a:p>
        </p:txBody>
      </p:sp>
      <p:sp>
        <p:nvSpPr>
          <p:cNvPr id="6" name="Slide Number Placeholder 15">
            <a:extLst>
              <a:ext uri="{FF2B5EF4-FFF2-40B4-BE49-F238E27FC236}">
                <a16:creationId xmlns:a16="http://schemas.microsoft.com/office/drawing/2014/main" id="{F2F0E4FF-8CB9-4782-BB9F-FE7BB90F66AC}"/>
              </a:ext>
            </a:extLst>
          </p:cNvPr>
          <p:cNvSpPr>
            <a:spLocks noGrp="1"/>
          </p:cNvSpPr>
          <p:nvPr>
            <p:ph type="sldNum" sz="quarter" idx="12"/>
          </p:nvPr>
        </p:nvSpPr>
        <p:spPr/>
        <p:txBody>
          <a:bodyPr/>
          <a:lstStyle>
            <a:lvl1pPr>
              <a:defRPr/>
            </a:lvl1pPr>
          </a:lstStyle>
          <a:p>
            <a:fld id="{1D96FBDF-1FC6-48CC-AF40-5402CD778CE8}" type="slidenum">
              <a:rPr lang="en-US" altLang="en-US"/>
              <a:pPr/>
              <a:t>‹#›</a:t>
            </a:fld>
            <a:endParaRPr lang="en-US" altLang="en-US"/>
          </a:p>
        </p:txBody>
      </p:sp>
    </p:spTree>
    <p:extLst>
      <p:ext uri="{BB962C8B-B14F-4D97-AF65-F5344CB8AC3E}">
        <p14:creationId xmlns:p14="http://schemas.microsoft.com/office/powerpoint/2010/main" val="24999924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a:extLst>
              <a:ext uri="{FF2B5EF4-FFF2-40B4-BE49-F238E27FC236}">
                <a16:creationId xmlns:a16="http://schemas.microsoft.com/office/drawing/2014/main" id="{D86EF54B-2312-4498-93D5-A2184C3526D3}"/>
              </a:ext>
            </a:extLst>
          </p:cNvPr>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16F796DF-8FE4-4693-900B-633CBFFC474D}" type="datetime1">
              <a:rPr lang="en-US" smtClean="0"/>
              <a:t>10/7/2022</a:t>
            </a:fld>
            <a:endParaRPr lang="en-US"/>
          </a:p>
        </p:txBody>
      </p:sp>
      <p:sp>
        <p:nvSpPr>
          <p:cNvPr id="5" name="Footer Placeholder 4">
            <a:extLst>
              <a:ext uri="{FF2B5EF4-FFF2-40B4-BE49-F238E27FC236}">
                <a16:creationId xmlns:a16="http://schemas.microsoft.com/office/drawing/2014/main" id="{62A1C303-21DF-4762-9BF2-6F854C3F9310}"/>
              </a:ext>
            </a:extLst>
          </p:cNvPr>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r>
              <a:rPr lang="en-US"/>
              <a:t>2022</a:t>
            </a:r>
          </a:p>
        </p:txBody>
      </p:sp>
      <p:sp>
        <p:nvSpPr>
          <p:cNvPr id="6" name="Slide Number Placeholder 5">
            <a:extLst>
              <a:ext uri="{FF2B5EF4-FFF2-40B4-BE49-F238E27FC236}">
                <a16:creationId xmlns:a16="http://schemas.microsoft.com/office/drawing/2014/main" id="{098AD20D-D953-4AAD-8D33-5DB58924CBC1}"/>
              </a:ext>
            </a:extLst>
          </p:cNvPr>
          <p:cNvSpPr>
            <a:spLocks noGrp="1"/>
          </p:cNvSpPr>
          <p:nvPr>
            <p:ph type="sldNum" sz="quarter" idx="12"/>
          </p:nvPr>
        </p:nvSpPr>
        <p:spPr>
          <a:xfrm>
            <a:off x="8978901" y="6554788"/>
            <a:ext cx="783167" cy="228600"/>
          </a:xfrm>
        </p:spPr>
        <p:txBody>
          <a:bodyPr/>
          <a:lstStyle>
            <a:lvl1pPr>
              <a:defRPr/>
            </a:lvl1pPr>
          </a:lstStyle>
          <a:p>
            <a:fld id="{A12776EC-5D4E-41E4-9F4F-1AB920AD7F48}" type="slidenum">
              <a:rPr lang="en-US" altLang="en-US"/>
              <a:pPr/>
              <a:t>‹#›</a:t>
            </a:fld>
            <a:endParaRPr lang="en-US" altLang="en-US"/>
          </a:p>
        </p:txBody>
      </p:sp>
    </p:spTree>
    <p:extLst>
      <p:ext uri="{BB962C8B-B14F-4D97-AF65-F5344CB8AC3E}">
        <p14:creationId xmlns:p14="http://schemas.microsoft.com/office/powerpoint/2010/main" val="1018348714"/>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6ED5C796-27E9-4F01-A4F1-475173E51E8A}"/>
              </a:ext>
            </a:extLst>
          </p:cNvPr>
          <p:cNvSpPr>
            <a:spLocks noGrp="1"/>
          </p:cNvSpPr>
          <p:nvPr>
            <p:ph type="dt" sz="half" idx="10"/>
          </p:nvPr>
        </p:nvSpPr>
        <p:spPr/>
        <p:txBody>
          <a:bodyPr/>
          <a:lstStyle>
            <a:lvl1pPr>
              <a:defRPr/>
            </a:lvl1pPr>
          </a:lstStyle>
          <a:p>
            <a:pPr>
              <a:defRPr/>
            </a:pPr>
            <a:fld id="{0E6B5078-5730-46C8-A5B9-1B7D189094D6}" type="datetime1">
              <a:rPr lang="en-US" smtClean="0"/>
              <a:t>10/7/2022</a:t>
            </a:fld>
            <a:endParaRPr lang="en-US"/>
          </a:p>
        </p:txBody>
      </p:sp>
      <p:sp>
        <p:nvSpPr>
          <p:cNvPr id="6" name="Footer Placeholder 3">
            <a:extLst>
              <a:ext uri="{FF2B5EF4-FFF2-40B4-BE49-F238E27FC236}">
                <a16:creationId xmlns:a16="http://schemas.microsoft.com/office/drawing/2014/main" id="{3701F76A-924B-4106-84BD-F0C11A6FD723}"/>
              </a:ext>
            </a:extLst>
          </p:cNvPr>
          <p:cNvSpPr>
            <a:spLocks noGrp="1"/>
          </p:cNvSpPr>
          <p:nvPr>
            <p:ph type="ftr" sz="quarter" idx="11"/>
          </p:nvPr>
        </p:nvSpPr>
        <p:spPr/>
        <p:txBody>
          <a:bodyPr/>
          <a:lstStyle>
            <a:lvl1pPr>
              <a:defRPr/>
            </a:lvl1pPr>
          </a:lstStyle>
          <a:p>
            <a:pPr>
              <a:defRPr/>
            </a:pPr>
            <a:r>
              <a:rPr lang="en-US"/>
              <a:t>2022</a:t>
            </a:r>
          </a:p>
        </p:txBody>
      </p:sp>
      <p:sp>
        <p:nvSpPr>
          <p:cNvPr id="7" name="Slide Number Placeholder 15">
            <a:extLst>
              <a:ext uri="{FF2B5EF4-FFF2-40B4-BE49-F238E27FC236}">
                <a16:creationId xmlns:a16="http://schemas.microsoft.com/office/drawing/2014/main" id="{3CA341B2-FB20-4BFA-B416-EC5069084307}"/>
              </a:ext>
            </a:extLst>
          </p:cNvPr>
          <p:cNvSpPr>
            <a:spLocks noGrp="1"/>
          </p:cNvSpPr>
          <p:nvPr>
            <p:ph type="sldNum" sz="quarter" idx="12"/>
          </p:nvPr>
        </p:nvSpPr>
        <p:spPr/>
        <p:txBody>
          <a:bodyPr/>
          <a:lstStyle>
            <a:lvl1pPr>
              <a:defRPr/>
            </a:lvl1pPr>
          </a:lstStyle>
          <a:p>
            <a:fld id="{B8A4DFFE-6293-47A8-8DD8-092FC7F10355}" type="slidenum">
              <a:rPr lang="en-US" altLang="en-US"/>
              <a:pPr/>
              <a:t>‹#›</a:t>
            </a:fld>
            <a:endParaRPr lang="en-US" altLang="en-US"/>
          </a:p>
        </p:txBody>
      </p:sp>
    </p:spTree>
    <p:extLst>
      <p:ext uri="{BB962C8B-B14F-4D97-AF65-F5344CB8AC3E}">
        <p14:creationId xmlns:p14="http://schemas.microsoft.com/office/powerpoint/2010/main" val="40635735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a:extLst>
              <a:ext uri="{FF2B5EF4-FFF2-40B4-BE49-F238E27FC236}">
                <a16:creationId xmlns:a16="http://schemas.microsoft.com/office/drawing/2014/main" id="{603DFDEE-3AD3-4C11-83F4-416561D1F554}"/>
              </a:ext>
            </a:extLst>
          </p:cNvPr>
          <p:cNvSpPr>
            <a:spLocks noGrp="1"/>
          </p:cNvSpPr>
          <p:nvPr>
            <p:ph type="dt" sz="half" idx="10"/>
          </p:nvPr>
        </p:nvSpPr>
        <p:spPr/>
        <p:txBody>
          <a:bodyPr/>
          <a:lstStyle>
            <a:lvl1pPr>
              <a:defRPr/>
            </a:lvl1pPr>
          </a:lstStyle>
          <a:p>
            <a:pPr>
              <a:defRPr/>
            </a:pPr>
            <a:fld id="{BD9DDC26-07D3-4A12-BAD5-50FBC20D87EF}" type="datetime1">
              <a:rPr lang="en-US" smtClean="0"/>
              <a:t>10/7/2022</a:t>
            </a:fld>
            <a:endParaRPr lang="en-US"/>
          </a:p>
        </p:txBody>
      </p:sp>
      <p:sp>
        <p:nvSpPr>
          <p:cNvPr id="8" name="Footer Placeholder 3">
            <a:extLst>
              <a:ext uri="{FF2B5EF4-FFF2-40B4-BE49-F238E27FC236}">
                <a16:creationId xmlns:a16="http://schemas.microsoft.com/office/drawing/2014/main" id="{C7EE84E9-38E8-4F77-B82B-7DA0AB9793D3}"/>
              </a:ext>
            </a:extLst>
          </p:cNvPr>
          <p:cNvSpPr>
            <a:spLocks noGrp="1"/>
          </p:cNvSpPr>
          <p:nvPr>
            <p:ph type="ftr" sz="quarter" idx="11"/>
          </p:nvPr>
        </p:nvSpPr>
        <p:spPr/>
        <p:txBody>
          <a:bodyPr/>
          <a:lstStyle>
            <a:lvl1pPr>
              <a:defRPr/>
            </a:lvl1pPr>
          </a:lstStyle>
          <a:p>
            <a:pPr>
              <a:defRPr/>
            </a:pPr>
            <a:r>
              <a:rPr lang="en-US"/>
              <a:t>2022</a:t>
            </a:r>
          </a:p>
        </p:txBody>
      </p:sp>
      <p:sp>
        <p:nvSpPr>
          <p:cNvPr id="9" name="Slide Number Placeholder 15">
            <a:extLst>
              <a:ext uri="{FF2B5EF4-FFF2-40B4-BE49-F238E27FC236}">
                <a16:creationId xmlns:a16="http://schemas.microsoft.com/office/drawing/2014/main" id="{ECA7F96E-7821-44BE-A151-741619599570}"/>
              </a:ext>
            </a:extLst>
          </p:cNvPr>
          <p:cNvSpPr>
            <a:spLocks noGrp="1"/>
          </p:cNvSpPr>
          <p:nvPr>
            <p:ph type="sldNum" sz="quarter" idx="12"/>
          </p:nvPr>
        </p:nvSpPr>
        <p:spPr/>
        <p:txBody>
          <a:bodyPr/>
          <a:lstStyle>
            <a:lvl1pPr>
              <a:defRPr/>
            </a:lvl1pPr>
          </a:lstStyle>
          <a:p>
            <a:fld id="{F082D22B-A07F-45D4-B9C6-C32B8A042942}" type="slidenum">
              <a:rPr lang="en-US" altLang="en-US"/>
              <a:pPr/>
              <a:t>‹#›</a:t>
            </a:fld>
            <a:endParaRPr lang="en-US" altLang="en-US"/>
          </a:p>
        </p:txBody>
      </p:sp>
    </p:spTree>
    <p:extLst>
      <p:ext uri="{BB962C8B-B14F-4D97-AF65-F5344CB8AC3E}">
        <p14:creationId xmlns:p14="http://schemas.microsoft.com/office/powerpoint/2010/main" val="2595642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a:t>Click to edit Master title style</a:t>
            </a:r>
          </a:p>
        </p:txBody>
      </p:sp>
      <p:sp>
        <p:nvSpPr>
          <p:cNvPr id="3" name="Date Placeholder 26">
            <a:extLst>
              <a:ext uri="{FF2B5EF4-FFF2-40B4-BE49-F238E27FC236}">
                <a16:creationId xmlns:a16="http://schemas.microsoft.com/office/drawing/2014/main" id="{E5C28530-204C-4767-B030-134306B1A02F}"/>
              </a:ext>
            </a:extLst>
          </p:cNvPr>
          <p:cNvSpPr>
            <a:spLocks noGrp="1"/>
          </p:cNvSpPr>
          <p:nvPr>
            <p:ph type="dt" sz="half" idx="10"/>
          </p:nvPr>
        </p:nvSpPr>
        <p:spPr/>
        <p:txBody>
          <a:bodyPr/>
          <a:lstStyle>
            <a:lvl1pPr>
              <a:defRPr/>
            </a:lvl1pPr>
          </a:lstStyle>
          <a:p>
            <a:pPr>
              <a:defRPr/>
            </a:pPr>
            <a:fld id="{A20A5DF6-5755-495C-B2B4-CD6EA06F597D}" type="datetime1">
              <a:rPr lang="en-US" smtClean="0"/>
              <a:t>10/7/2022</a:t>
            </a:fld>
            <a:endParaRPr lang="en-US"/>
          </a:p>
        </p:txBody>
      </p:sp>
      <p:sp>
        <p:nvSpPr>
          <p:cNvPr id="4" name="Footer Placeholder 3">
            <a:extLst>
              <a:ext uri="{FF2B5EF4-FFF2-40B4-BE49-F238E27FC236}">
                <a16:creationId xmlns:a16="http://schemas.microsoft.com/office/drawing/2014/main" id="{3757E057-A472-4EFF-9D07-E2E2AD64E2AB}"/>
              </a:ext>
            </a:extLst>
          </p:cNvPr>
          <p:cNvSpPr>
            <a:spLocks noGrp="1"/>
          </p:cNvSpPr>
          <p:nvPr>
            <p:ph type="ftr" sz="quarter" idx="11"/>
          </p:nvPr>
        </p:nvSpPr>
        <p:spPr/>
        <p:txBody>
          <a:bodyPr/>
          <a:lstStyle>
            <a:lvl1pPr>
              <a:defRPr/>
            </a:lvl1pPr>
          </a:lstStyle>
          <a:p>
            <a:pPr>
              <a:defRPr/>
            </a:pPr>
            <a:r>
              <a:rPr lang="en-US"/>
              <a:t>2022</a:t>
            </a:r>
          </a:p>
        </p:txBody>
      </p:sp>
      <p:sp>
        <p:nvSpPr>
          <p:cNvPr id="5" name="Slide Number Placeholder 15">
            <a:extLst>
              <a:ext uri="{FF2B5EF4-FFF2-40B4-BE49-F238E27FC236}">
                <a16:creationId xmlns:a16="http://schemas.microsoft.com/office/drawing/2014/main" id="{6C30C947-5E42-4488-A8EE-3AA1A4A2F374}"/>
              </a:ext>
            </a:extLst>
          </p:cNvPr>
          <p:cNvSpPr>
            <a:spLocks noGrp="1"/>
          </p:cNvSpPr>
          <p:nvPr>
            <p:ph type="sldNum" sz="quarter" idx="12"/>
          </p:nvPr>
        </p:nvSpPr>
        <p:spPr/>
        <p:txBody>
          <a:bodyPr/>
          <a:lstStyle>
            <a:lvl1pPr>
              <a:defRPr/>
            </a:lvl1pPr>
          </a:lstStyle>
          <a:p>
            <a:fld id="{52798077-4749-4A06-A889-91E3ECBD257B}" type="slidenum">
              <a:rPr lang="en-US" altLang="en-US"/>
              <a:pPr/>
              <a:t>‹#›</a:t>
            </a:fld>
            <a:endParaRPr lang="en-US" altLang="en-US"/>
          </a:p>
        </p:txBody>
      </p:sp>
    </p:spTree>
    <p:extLst>
      <p:ext uri="{BB962C8B-B14F-4D97-AF65-F5344CB8AC3E}">
        <p14:creationId xmlns:p14="http://schemas.microsoft.com/office/powerpoint/2010/main" val="42831492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a:extLst>
              <a:ext uri="{FF2B5EF4-FFF2-40B4-BE49-F238E27FC236}">
                <a16:creationId xmlns:a16="http://schemas.microsoft.com/office/drawing/2014/main" id="{F464F838-1695-4A1B-AD59-737F1AA57332}"/>
              </a:ext>
            </a:extLst>
          </p:cNvPr>
          <p:cNvSpPr>
            <a:spLocks noGrp="1"/>
          </p:cNvSpPr>
          <p:nvPr>
            <p:ph type="dt" sz="half" idx="10"/>
          </p:nvPr>
        </p:nvSpPr>
        <p:spPr/>
        <p:txBody>
          <a:bodyPr/>
          <a:lstStyle>
            <a:lvl1pPr>
              <a:defRPr/>
            </a:lvl1pPr>
          </a:lstStyle>
          <a:p>
            <a:pPr>
              <a:defRPr/>
            </a:pPr>
            <a:fld id="{F07CF1E6-0385-44C0-9560-6C495801E925}" type="datetime1">
              <a:rPr lang="en-US" smtClean="0"/>
              <a:t>10/7/2022</a:t>
            </a:fld>
            <a:endParaRPr lang="en-US"/>
          </a:p>
        </p:txBody>
      </p:sp>
      <p:sp>
        <p:nvSpPr>
          <p:cNvPr id="3" name="Footer Placeholder 3">
            <a:extLst>
              <a:ext uri="{FF2B5EF4-FFF2-40B4-BE49-F238E27FC236}">
                <a16:creationId xmlns:a16="http://schemas.microsoft.com/office/drawing/2014/main" id="{FB8CC8C6-4612-47D7-8167-DD1EF58708A6}"/>
              </a:ext>
            </a:extLst>
          </p:cNvPr>
          <p:cNvSpPr>
            <a:spLocks noGrp="1"/>
          </p:cNvSpPr>
          <p:nvPr>
            <p:ph type="ftr" sz="quarter" idx="11"/>
          </p:nvPr>
        </p:nvSpPr>
        <p:spPr/>
        <p:txBody>
          <a:bodyPr/>
          <a:lstStyle>
            <a:lvl1pPr>
              <a:defRPr/>
            </a:lvl1pPr>
          </a:lstStyle>
          <a:p>
            <a:pPr>
              <a:defRPr/>
            </a:pPr>
            <a:r>
              <a:rPr lang="en-US"/>
              <a:t>2022</a:t>
            </a:r>
          </a:p>
        </p:txBody>
      </p:sp>
      <p:sp>
        <p:nvSpPr>
          <p:cNvPr id="4" name="Slide Number Placeholder 15">
            <a:extLst>
              <a:ext uri="{FF2B5EF4-FFF2-40B4-BE49-F238E27FC236}">
                <a16:creationId xmlns:a16="http://schemas.microsoft.com/office/drawing/2014/main" id="{CE824389-AD30-4E33-B385-5BEE0EB0DF9A}"/>
              </a:ext>
            </a:extLst>
          </p:cNvPr>
          <p:cNvSpPr>
            <a:spLocks noGrp="1"/>
          </p:cNvSpPr>
          <p:nvPr>
            <p:ph type="sldNum" sz="quarter" idx="12"/>
          </p:nvPr>
        </p:nvSpPr>
        <p:spPr/>
        <p:txBody>
          <a:bodyPr/>
          <a:lstStyle>
            <a:lvl1pPr>
              <a:defRPr/>
            </a:lvl1pPr>
          </a:lstStyle>
          <a:p>
            <a:fld id="{DCE300B2-D2BF-429A-BBA9-FE028A3BFFD4}" type="slidenum">
              <a:rPr lang="en-US" altLang="en-US"/>
              <a:pPr/>
              <a:t>‹#›</a:t>
            </a:fld>
            <a:endParaRPr lang="en-US" altLang="en-US"/>
          </a:p>
        </p:txBody>
      </p:sp>
    </p:spTree>
    <p:extLst>
      <p:ext uri="{BB962C8B-B14F-4D97-AF65-F5344CB8AC3E}">
        <p14:creationId xmlns:p14="http://schemas.microsoft.com/office/powerpoint/2010/main" val="15525022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38641827-EF59-4F31-B3A2-4E256502B28B}"/>
              </a:ext>
            </a:extLst>
          </p:cNvPr>
          <p:cNvSpPr>
            <a:spLocks noGrp="1"/>
          </p:cNvSpPr>
          <p:nvPr>
            <p:ph type="dt" sz="half" idx="10"/>
          </p:nvPr>
        </p:nvSpPr>
        <p:spPr/>
        <p:txBody>
          <a:bodyPr/>
          <a:lstStyle>
            <a:lvl1pPr>
              <a:defRPr/>
            </a:lvl1pPr>
          </a:lstStyle>
          <a:p>
            <a:pPr>
              <a:defRPr/>
            </a:pPr>
            <a:fld id="{9F66AC0E-7D4E-404E-BFE3-8222CBEF203F}" type="datetime1">
              <a:rPr lang="en-US" smtClean="0"/>
              <a:t>10/7/2022</a:t>
            </a:fld>
            <a:endParaRPr lang="en-US"/>
          </a:p>
        </p:txBody>
      </p:sp>
      <p:sp>
        <p:nvSpPr>
          <p:cNvPr id="6" name="Footer Placeholder 3">
            <a:extLst>
              <a:ext uri="{FF2B5EF4-FFF2-40B4-BE49-F238E27FC236}">
                <a16:creationId xmlns:a16="http://schemas.microsoft.com/office/drawing/2014/main" id="{00A8D76A-2643-4B19-BEEE-14359B520FD7}"/>
              </a:ext>
            </a:extLst>
          </p:cNvPr>
          <p:cNvSpPr>
            <a:spLocks noGrp="1"/>
          </p:cNvSpPr>
          <p:nvPr>
            <p:ph type="ftr" sz="quarter" idx="11"/>
          </p:nvPr>
        </p:nvSpPr>
        <p:spPr/>
        <p:txBody>
          <a:bodyPr/>
          <a:lstStyle>
            <a:lvl1pPr>
              <a:defRPr/>
            </a:lvl1pPr>
          </a:lstStyle>
          <a:p>
            <a:pPr>
              <a:defRPr/>
            </a:pPr>
            <a:r>
              <a:rPr lang="en-US"/>
              <a:t>2022</a:t>
            </a:r>
          </a:p>
        </p:txBody>
      </p:sp>
      <p:sp>
        <p:nvSpPr>
          <p:cNvPr id="7" name="Slide Number Placeholder 15">
            <a:extLst>
              <a:ext uri="{FF2B5EF4-FFF2-40B4-BE49-F238E27FC236}">
                <a16:creationId xmlns:a16="http://schemas.microsoft.com/office/drawing/2014/main" id="{ABDD9662-F393-444B-BB55-3684EF68BB54}"/>
              </a:ext>
            </a:extLst>
          </p:cNvPr>
          <p:cNvSpPr>
            <a:spLocks noGrp="1"/>
          </p:cNvSpPr>
          <p:nvPr>
            <p:ph type="sldNum" sz="quarter" idx="12"/>
          </p:nvPr>
        </p:nvSpPr>
        <p:spPr/>
        <p:txBody>
          <a:bodyPr/>
          <a:lstStyle>
            <a:lvl1pPr>
              <a:defRPr/>
            </a:lvl1pPr>
          </a:lstStyle>
          <a:p>
            <a:fld id="{60841EC2-E478-4311-8259-3FD174FCC61B}" type="slidenum">
              <a:rPr lang="en-US" altLang="en-US"/>
              <a:pPr/>
              <a:t>‹#›</a:t>
            </a:fld>
            <a:endParaRPr lang="en-US" altLang="en-US"/>
          </a:p>
        </p:txBody>
      </p:sp>
    </p:spTree>
    <p:extLst>
      <p:ext uri="{BB962C8B-B14F-4D97-AF65-F5344CB8AC3E}">
        <p14:creationId xmlns:p14="http://schemas.microsoft.com/office/powerpoint/2010/main" val="20859112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4E68D-BDC1-4CBA-B738-683A807EC8EF}"/>
              </a:ext>
            </a:extLst>
          </p:cNvPr>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ectangle 5">
            <a:extLst>
              <a:ext uri="{FF2B5EF4-FFF2-40B4-BE49-F238E27FC236}">
                <a16:creationId xmlns:a16="http://schemas.microsoft.com/office/drawing/2014/main" id="{F62DAC78-2849-4E45-BB5F-A1D8731C2899}"/>
              </a:ext>
            </a:extLst>
          </p:cNvPr>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7" name="Date Placeholder 4">
            <a:extLst>
              <a:ext uri="{FF2B5EF4-FFF2-40B4-BE49-F238E27FC236}">
                <a16:creationId xmlns:a16="http://schemas.microsoft.com/office/drawing/2014/main" id="{164A26F7-438E-4EFC-BE4B-AA64BB8647B9}"/>
              </a:ext>
            </a:extLst>
          </p:cNvPr>
          <p:cNvSpPr>
            <a:spLocks noGrp="1"/>
          </p:cNvSpPr>
          <p:nvPr>
            <p:ph type="dt" sz="half" idx="10"/>
          </p:nvPr>
        </p:nvSpPr>
        <p:spPr/>
        <p:txBody>
          <a:bodyPr/>
          <a:lstStyle>
            <a:lvl1pPr>
              <a:defRPr/>
            </a:lvl1pPr>
            <a:extLst/>
          </a:lstStyle>
          <a:p>
            <a:pPr>
              <a:defRPr/>
            </a:pPr>
            <a:fld id="{0B6B09A4-A9DD-4F8D-8D6C-57F442FEB583}" type="datetime1">
              <a:rPr lang="en-US" smtClean="0"/>
              <a:t>10/7/2022</a:t>
            </a:fld>
            <a:endParaRPr lang="en-US"/>
          </a:p>
        </p:txBody>
      </p:sp>
      <p:sp>
        <p:nvSpPr>
          <p:cNvPr id="8" name="Footer Placeholder 5">
            <a:extLst>
              <a:ext uri="{FF2B5EF4-FFF2-40B4-BE49-F238E27FC236}">
                <a16:creationId xmlns:a16="http://schemas.microsoft.com/office/drawing/2014/main" id="{D364B45A-B1C7-44E3-AC1E-39EF46D9288C}"/>
              </a:ext>
            </a:extLst>
          </p:cNvPr>
          <p:cNvSpPr>
            <a:spLocks noGrp="1"/>
          </p:cNvSpPr>
          <p:nvPr>
            <p:ph type="ftr" sz="quarter" idx="11"/>
          </p:nvPr>
        </p:nvSpPr>
        <p:spPr/>
        <p:txBody>
          <a:bodyPr/>
          <a:lstStyle>
            <a:lvl1pPr>
              <a:defRPr/>
            </a:lvl1pPr>
            <a:extLst/>
          </a:lstStyle>
          <a:p>
            <a:pPr>
              <a:defRPr/>
            </a:pPr>
            <a:r>
              <a:rPr lang="en-US"/>
              <a:t>2022</a:t>
            </a:r>
          </a:p>
        </p:txBody>
      </p:sp>
      <p:sp>
        <p:nvSpPr>
          <p:cNvPr id="9" name="Slide Number Placeholder 6">
            <a:extLst>
              <a:ext uri="{FF2B5EF4-FFF2-40B4-BE49-F238E27FC236}">
                <a16:creationId xmlns:a16="http://schemas.microsoft.com/office/drawing/2014/main" id="{5F23C580-70CA-476E-89A4-98E9E5607024}"/>
              </a:ext>
            </a:extLst>
          </p:cNvPr>
          <p:cNvSpPr>
            <a:spLocks noGrp="1"/>
          </p:cNvSpPr>
          <p:nvPr>
            <p:ph type="sldNum" sz="quarter" idx="12"/>
          </p:nvPr>
        </p:nvSpPr>
        <p:spPr/>
        <p:txBody>
          <a:bodyPr/>
          <a:lstStyle>
            <a:lvl1pPr>
              <a:defRPr/>
            </a:lvl1pPr>
          </a:lstStyle>
          <a:p>
            <a:fld id="{623243B2-301A-4C16-847E-0D12ECEB022B}" type="slidenum">
              <a:rPr lang="en-US" altLang="en-US"/>
              <a:pPr/>
              <a:t>‹#›</a:t>
            </a:fld>
            <a:endParaRPr lang="en-US" altLang="en-US"/>
          </a:p>
        </p:txBody>
      </p:sp>
    </p:spTree>
    <p:extLst>
      <p:ext uri="{BB962C8B-B14F-4D97-AF65-F5344CB8AC3E}">
        <p14:creationId xmlns:p14="http://schemas.microsoft.com/office/powerpoint/2010/main" val="4192596482"/>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4C7FD301-1FCA-4F79-90ED-CE809B6D47E0}"/>
              </a:ext>
            </a:extLst>
          </p:cNvPr>
          <p:cNvSpPr>
            <a:spLocks noGrp="1"/>
          </p:cNvSpPr>
          <p:nvPr>
            <p:ph type="dt" sz="half" idx="10"/>
          </p:nvPr>
        </p:nvSpPr>
        <p:spPr/>
        <p:txBody>
          <a:bodyPr/>
          <a:lstStyle>
            <a:lvl1pPr>
              <a:defRPr/>
            </a:lvl1pPr>
          </a:lstStyle>
          <a:p>
            <a:pPr>
              <a:defRPr/>
            </a:pPr>
            <a:fld id="{91A5768A-F474-4214-BCB2-B02059E7AB40}" type="datetime1">
              <a:rPr lang="en-US" smtClean="0"/>
              <a:t>10/7/2022</a:t>
            </a:fld>
            <a:endParaRPr lang="en-US"/>
          </a:p>
        </p:txBody>
      </p:sp>
      <p:sp>
        <p:nvSpPr>
          <p:cNvPr id="5" name="Footer Placeholder 3">
            <a:extLst>
              <a:ext uri="{FF2B5EF4-FFF2-40B4-BE49-F238E27FC236}">
                <a16:creationId xmlns:a16="http://schemas.microsoft.com/office/drawing/2014/main" id="{EC51CC62-E9DA-4B0C-B30B-FA0934D9304D}"/>
              </a:ext>
            </a:extLst>
          </p:cNvPr>
          <p:cNvSpPr>
            <a:spLocks noGrp="1"/>
          </p:cNvSpPr>
          <p:nvPr>
            <p:ph type="ftr" sz="quarter" idx="11"/>
          </p:nvPr>
        </p:nvSpPr>
        <p:spPr/>
        <p:txBody>
          <a:bodyPr/>
          <a:lstStyle>
            <a:lvl1pPr>
              <a:defRPr/>
            </a:lvl1pPr>
          </a:lstStyle>
          <a:p>
            <a:pPr>
              <a:defRPr/>
            </a:pPr>
            <a:r>
              <a:rPr lang="en-US"/>
              <a:t>2022</a:t>
            </a:r>
          </a:p>
        </p:txBody>
      </p:sp>
      <p:sp>
        <p:nvSpPr>
          <p:cNvPr id="6" name="Slide Number Placeholder 15">
            <a:extLst>
              <a:ext uri="{FF2B5EF4-FFF2-40B4-BE49-F238E27FC236}">
                <a16:creationId xmlns:a16="http://schemas.microsoft.com/office/drawing/2014/main" id="{06444A23-3B8F-46AF-9655-37F0B94DA191}"/>
              </a:ext>
            </a:extLst>
          </p:cNvPr>
          <p:cNvSpPr>
            <a:spLocks noGrp="1"/>
          </p:cNvSpPr>
          <p:nvPr>
            <p:ph type="sldNum" sz="quarter" idx="12"/>
          </p:nvPr>
        </p:nvSpPr>
        <p:spPr/>
        <p:txBody>
          <a:bodyPr/>
          <a:lstStyle>
            <a:lvl1pPr>
              <a:defRPr/>
            </a:lvl1pPr>
          </a:lstStyle>
          <a:p>
            <a:fld id="{FC9C1CDD-C09F-4448-B403-3A836F3AB23B}" type="slidenum">
              <a:rPr lang="en-US" altLang="en-US"/>
              <a:pPr/>
              <a:t>‹#›</a:t>
            </a:fld>
            <a:endParaRPr lang="en-US" altLang="en-US"/>
          </a:p>
        </p:txBody>
      </p:sp>
    </p:spTree>
    <p:extLst>
      <p:ext uri="{BB962C8B-B14F-4D97-AF65-F5344CB8AC3E}">
        <p14:creationId xmlns:p14="http://schemas.microsoft.com/office/powerpoint/2010/main" val="14261276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6A5B3-4E2A-4F41-AFA0-B93E7551CB92}"/>
              </a:ext>
            </a:extLst>
          </p:cNvPr>
          <p:cNvSpPr>
            <a:spLocks noGrp="1"/>
          </p:cNvSpPr>
          <p:nvPr>
            <p:ph type="dt" sz="half" idx="10"/>
          </p:nvPr>
        </p:nvSpPr>
        <p:spPr>
          <a:xfrm>
            <a:off x="5657851" y="6557963"/>
            <a:ext cx="2669116" cy="227012"/>
          </a:xfrm>
        </p:spPr>
        <p:txBody>
          <a:bodyPr/>
          <a:lstStyle>
            <a:lvl1pPr>
              <a:defRPr/>
            </a:lvl1pPr>
            <a:extLst/>
          </a:lstStyle>
          <a:p>
            <a:pPr>
              <a:defRPr/>
            </a:pPr>
            <a:fld id="{1390E5D5-2F6A-4A1B-836A-00CFCC2F1428}" type="datetime1">
              <a:rPr lang="en-US" smtClean="0"/>
              <a:t>10/7/2022</a:t>
            </a:fld>
            <a:endParaRPr lang="en-US"/>
          </a:p>
        </p:txBody>
      </p:sp>
      <p:sp>
        <p:nvSpPr>
          <p:cNvPr id="5" name="Footer Placeholder 4">
            <a:extLst>
              <a:ext uri="{FF2B5EF4-FFF2-40B4-BE49-F238E27FC236}">
                <a16:creationId xmlns:a16="http://schemas.microsoft.com/office/drawing/2014/main" id="{643936A2-BC42-4DA2-AB55-60812229BA7C}"/>
              </a:ext>
            </a:extLst>
          </p:cNvPr>
          <p:cNvSpPr>
            <a:spLocks noGrp="1"/>
          </p:cNvSpPr>
          <p:nvPr>
            <p:ph type="ftr" sz="quarter" idx="11"/>
          </p:nvPr>
        </p:nvSpPr>
        <p:spPr>
          <a:xfrm>
            <a:off x="609600" y="6556375"/>
            <a:ext cx="4876800" cy="228600"/>
          </a:xfrm>
        </p:spPr>
        <p:txBody>
          <a:bodyPr/>
          <a:lstStyle>
            <a:lvl1pPr>
              <a:defRPr/>
            </a:lvl1pPr>
            <a:extLst/>
          </a:lstStyle>
          <a:p>
            <a:pPr>
              <a:defRPr/>
            </a:pPr>
            <a:r>
              <a:rPr lang="en-US"/>
              <a:t>2022</a:t>
            </a:r>
          </a:p>
        </p:txBody>
      </p:sp>
      <p:sp>
        <p:nvSpPr>
          <p:cNvPr id="6" name="Slide Number Placeholder 5">
            <a:extLst>
              <a:ext uri="{FF2B5EF4-FFF2-40B4-BE49-F238E27FC236}">
                <a16:creationId xmlns:a16="http://schemas.microsoft.com/office/drawing/2014/main" id="{5A2BF43A-3642-4378-9302-6840113B95AA}"/>
              </a:ext>
            </a:extLst>
          </p:cNvPr>
          <p:cNvSpPr>
            <a:spLocks noGrp="1"/>
          </p:cNvSpPr>
          <p:nvPr>
            <p:ph type="sldNum" sz="quarter" idx="12"/>
          </p:nvPr>
        </p:nvSpPr>
        <p:spPr>
          <a:xfrm>
            <a:off x="8339667" y="6553200"/>
            <a:ext cx="783167" cy="228600"/>
          </a:xfrm>
        </p:spPr>
        <p:txBody>
          <a:bodyPr/>
          <a:lstStyle>
            <a:lvl1pPr>
              <a:defRPr/>
            </a:lvl1pPr>
          </a:lstStyle>
          <a:p>
            <a:fld id="{4DB2F8DA-73A9-4554-8F48-7C17ECB25C78}" type="slidenum">
              <a:rPr lang="en-US" altLang="en-US"/>
              <a:pPr/>
              <a:t>‹#›</a:t>
            </a:fld>
            <a:endParaRPr lang="en-US" altLang="en-US"/>
          </a:p>
        </p:txBody>
      </p:sp>
    </p:spTree>
    <p:extLst>
      <p:ext uri="{BB962C8B-B14F-4D97-AF65-F5344CB8AC3E}">
        <p14:creationId xmlns:p14="http://schemas.microsoft.com/office/powerpoint/2010/main" val="350950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93AA5-707C-4545-8BDF-593D584D638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31A49FBA-966F-4C77-A157-88E6F5E259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A0D731E-0168-48E4-B388-9265A6DF9FD5}"/>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5DBC1D5D-4E2E-423B-8835-48F9C2D7534A}" type="slidenum">
              <a:rPr lang="en-US"/>
              <a:pPr>
                <a:defRPr/>
              </a:pPr>
              <a:t>‹#›</a:t>
            </a:fld>
            <a:endParaRPr lang="en-US" dirty="0"/>
          </a:p>
        </p:txBody>
      </p:sp>
    </p:spTree>
    <p:extLst>
      <p:ext uri="{BB962C8B-B14F-4D97-AF65-F5344CB8AC3E}">
        <p14:creationId xmlns:p14="http://schemas.microsoft.com/office/powerpoint/2010/main" val="3667409769"/>
      </p:ext>
    </p:extLst>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422400" y="2101850"/>
            <a:ext cx="5080000" cy="4114800"/>
          </a:xfrm>
        </p:spPr>
        <p:txBody>
          <a:bodyPr>
            <a:normAutofit/>
          </a:bodyPr>
          <a:lstStyle/>
          <a:p>
            <a:pPr lvl="0"/>
            <a:endParaRPr lang="en-US" noProof="0"/>
          </a:p>
        </p:txBody>
      </p:sp>
      <p:sp>
        <p:nvSpPr>
          <p:cNvPr id="4" name="Text Placeholder 3"/>
          <p:cNvSpPr>
            <a:spLocks noGrp="1"/>
          </p:cNvSpPr>
          <p:nvPr>
            <p:ph type="body" sz="half" idx="2"/>
          </p:nvPr>
        </p:nvSpPr>
        <p:spPr>
          <a:xfrm>
            <a:off x="6705600" y="210185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8CF4F6-9EF1-4998-B615-19132FCAA301}"/>
              </a:ext>
            </a:extLst>
          </p:cNvPr>
          <p:cNvSpPr>
            <a:spLocks noGrp="1" noChangeArrowheads="1"/>
          </p:cNvSpPr>
          <p:nvPr>
            <p:ph type="dt" sz="half" idx="10"/>
          </p:nvPr>
        </p:nvSpPr>
        <p:spPr/>
        <p:txBody>
          <a:bodyPr/>
          <a:lstStyle>
            <a:lvl1pPr>
              <a:defRPr/>
            </a:lvl1pPr>
          </a:lstStyle>
          <a:p>
            <a:pPr>
              <a:defRPr/>
            </a:pPr>
            <a:fld id="{DE09C2F3-269E-4A98-85B8-93976435038A}" type="datetime1">
              <a:rPr lang="en-US" smtClean="0"/>
              <a:t>10/7/2022</a:t>
            </a:fld>
            <a:endParaRPr lang="en-US"/>
          </a:p>
        </p:txBody>
      </p:sp>
      <p:sp>
        <p:nvSpPr>
          <p:cNvPr id="6" name="Rectangle 8">
            <a:extLst>
              <a:ext uri="{FF2B5EF4-FFF2-40B4-BE49-F238E27FC236}">
                <a16:creationId xmlns:a16="http://schemas.microsoft.com/office/drawing/2014/main" id="{AAB3017B-E676-4F01-BD4D-E833A68D6DDB}"/>
              </a:ext>
            </a:extLst>
          </p:cNvPr>
          <p:cNvSpPr>
            <a:spLocks noGrp="1" noChangeArrowheads="1"/>
          </p:cNvSpPr>
          <p:nvPr>
            <p:ph type="ftr" sz="quarter" idx="11"/>
          </p:nvPr>
        </p:nvSpPr>
        <p:spPr/>
        <p:txBody>
          <a:bodyPr/>
          <a:lstStyle>
            <a:lvl1pPr>
              <a:defRPr/>
            </a:lvl1pPr>
          </a:lstStyle>
          <a:p>
            <a:pPr>
              <a:defRPr/>
            </a:pPr>
            <a:r>
              <a:rPr lang="en-US"/>
              <a:t>2022</a:t>
            </a:r>
          </a:p>
        </p:txBody>
      </p:sp>
      <p:sp>
        <p:nvSpPr>
          <p:cNvPr id="7" name="Rectangle 11">
            <a:extLst>
              <a:ext uri="{FF2B5EF4-FFF2-40B4-BE49-F238E27FC236}">
                <a16:creationId xmlns:a16="http://schemas.microsoft.com/office/drawing/2014/main" id="{EAAA3778-CFED-4A0D-B43E-323C13460DC1}"/>
              </a:ext>
            </a:extLst>
          </p:cNvPr>
          <p:cNvSpPr>
            <a:spLocks noGrp="1" noChangeArrowheads="1"/>
          </p:cNvSpPr>
          <p:nvPr>
            <p:ph type="sldNum" sz="quarter" idx="12"/>
          </p:nvPr>
        </p:nvSpPr>
        <p:spPr/>
        <p:txBody>
          <a:bodyPr/>
          <a:lstStyle>
            <a:lvl1pPr>
              <a:defRPr/>
            </a:lvl1pPr>
          </a:lstStyle>
          <a:p>
            <a:fld id="{C3115FA8-3CEC-4EBB-9472-403A99908FBD}" type="slidenum">
              <a:rPr lang="en-US" altLang="en-US"/>
              <a:pPr/>
              <a:t>‹#›</a:t>
            </a:fld>
            <a:endParaRPr lang="en-US" altLang="en-US" sz="1400"/>
          </a:p>
        </p:txBody>
      </p:sp>
    </p:spTree>
    <p:extLst>
      <p:ext uri="{BB962C8B-B14F-4D97-AF65-F5344CB8AC3E}">
        <p14:creationId xmlns:p14="http://schemas.microsoft.com/office/powerpoint/2010/main" val="10345748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a:t>Click to edit Master title style</a:t>
            </a:r>
          </a:p>
        </p:txBody>
      </p:sp>
      <p:sp>
        <p:nvSpPr>
          <p:cNvPr id="3" name="Table Placeholder 2"/>
          <p:cNvSpPr>
            <a:spLocks noGrp="1"/>
          </p:cNvSpPr>
          <p:nvPr>
            <p:ph type="tbl" idx="1"/>
          </p:nvPr>
        </p:nvSpPr>
        <p:spPr>
          <a:xfrm>
            <a:off x="1422400" y="2101850"/>
            <a:ext cx="10363200" cy="4114800"/>
          </a:xfrm>
        </p:spPr>
        <p:txBody>
          <a:bodyPr>
            <a:normAutofit/>
          </a:bodyPr>
          <a:lstStyle/>
          <a:p>
            <a:pPr lvl="0"/>
            <a:endParaRPr lang="en-US" noProof="0"/>
          </a:p>
        </p:txBody>
      </p:sp>
      <p:sp>
        <p:nvSpPr>
          <p:cNvPr id="4" name="Date Placeholder 3">
            <a:extLst>
              <a:ext uri="{FF2B5EF4-FFF2-40B4-BE49-F238E27FC236}">
                <a16:creationId xmlns:a16="http://schemas.microsoft.com/office/drawing/2014/main" id="{D3C36B5D-8AD2-4355-B1D3-A34738EDC513}"/>
              </a:ext>
            </a:extLst>
          </p:cNvPr>
          <p:cNvSpPr>
            <a:spLocks noGrp="1" noChangeArrowheads="1"/>
          </p:cNvSpPr>
          <p:nvPr>
            <p:ph type="dt" sz="half" idx="10"/>
          </p:nvPr>
        </p:nvSpPr>
        <p:spPr/>
        <p:txBody>
          <a:bodyPr/>
          <a:lstStyle>
            <a:lvl1pPr>
              <a:defRPr/>
            </a:lvl1pPr>
          </a:lstStyle>
          <a:p>
            <a:pPr>
              <a:defRPr/>
            </a:pPr>
            <a:fld id="{B4FEA1A3-462B-434C-82A5-6F0316CC8C43}" type="datetime1">
              <a:rPr lang="en-US" smtClean="0"/>
              <a:t>10/7/2022</a:t>
            </a:fld>
            <a:endParaRPr lang="en-US"/>
          </a:p>
        </p:txBody>
      </p:sp>
      <p:sp>
        <p:nvSpPr>
          <p:cNvPr id="5" name="Rectangle 8">
            <a:extLst>
              <a:ext uri="{FF2B5EF4-FFF2-40B4-BE49-F238E27FC236}">
                <a16:creationId xmlns:a16="http://schemas.microsoft.com/office/drawing/2014/main" id="{DC7C1130-3785-4D69-AB2E-AB9EAC98DCF1}"/>
              </a:ext>
            </a:extLst>
          </p:cNvPr>
          <p:cNvSpPr>
            <a:spLocks noGrp="1" noChangeArrowheads="1"/>
          </p:cNvSpPr>
          <p:nvPr>
            <p:ph type="ftr" sz="quarter" idx="11"/>
          </p:nvPr>
        </p:nvSpPr>
        <p:spPr/>
        <p:txBody>
          <a:bodyPr/>
          <a:lstStyle>
            <a:lvl1pPr>
              <a:defRPr/>
            </a:lvl1pPr>
          </a:lstStyle>
          <a:p>
            <a:pPr>
              <a:defRPr/>
            </a:pPr>
            <a:r>
              <a:rPr lang="en-US"/>
              <a:t>2022</a:t>
            </a:r>
          </a:p>
        </p:txBody>
      </p:sp>
      <p:sp>
        <p:nvSpPr>
          <p:cNvPr id="6" name="Rectangle 11">
            <a:extLst>
              <a:ext uri="{FF2B5EF4-FFF2-40B4-BE49-F238E27FC236}">
                <a16:creationId xmlns:a16="http://schemas.microsoft.com/office/drawing/2014/main" id="{837F25C0-0872-47A5-AC0B-7130DBD64731}"/>
              </a:ext>
            </a:extLst>
          </p:cNvPr>
          <p:cNvSpPr>
            <a:spLocks noGrp="1" noChangeArrowheads="1"/>
          </p:cNvSpPr>
          <p:nvPr>
            <p:ph type="sldNum" sz="quarter" idx="12"/>
          </p:nvPr>
        </p:nvSpPr>
        <p:spPr/>
        <p:txBody>
          <a:bodyPr/>
          <a:lstStyle>
            <a:lvl1pPr>
              <a:defRPr/>
            </a:lvl1pPr>
          </a:lstStyle>
          <a:p>
            <a:fld id="{FB55369F-E34B-49D9-9AA2-DC79E20B987A}" type="slidenum">
              <a:rPr lang="en-US" altLang="en-US"/>
              <a:pPr/>
              <a:t>‹#›</a:t>
            </a:fld>
            <a:endParaRPr lang="en-US" altLang="en-US" sz="1400"/>
          </a:p>
        </p:txBody>
      </p:sp>
    </p:spTree>
    <p:extLst>
      <p:ext uri="{BB962C8B-B14F-4D97-AF65-F5344CB8AC3E}">
        <p14:creationId xmlns:p14="http://schemas.microsoft.com/office/powerpoint/2010/main" val="18704744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D61F65-1B59-44C2-BFC9-2E54ED7C7D19}" type="datetime1">
              <a:rPr lang="en-US" smtClean="0">
                <a:solidFill>
                  <a:prstClr val="black">
                    <a:tint val="75000"/>
                  </a:prstClr>
                </a:solidFill>
              </a:rPr>
              <a:t>10/7/2022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56412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A375F9-9370-43EF-9D5E-85AE2A83AEEF}" type="datetime1">
              <a:rPr lang="en-US" smtClean="0">
                <a:solidFill>
                  <a:prstClr val="black">
                    <a:tint val="75000"/>
                  </a:prstClr>
                </a:solidFill>
              </a:rPr>
              <a:t>10/7/2022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752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CF43A-B2C2-4DD2-B75A-FDAED05D059E}" type="datetime1">
              <a:rPr lang="en-US" smtClean="0">
                <a:solidFill>
                  <a:prstClr val="black">
                    <a:tint val="75000"/>
                  </a:prstClr>
                </a:solidFill>
              </a:rPr>
              <a:t>10/7/2022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24113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2638A9-EB5A-4BAA-88D4-2B809CC61FDE}" type="datetime1">
              <a:rPr lang="en-US" smtClean="0">
                <a:solidFill>
                  <a:prstClr val="black">
                    <a:tint val="75000"/>
                  </a:prstClr>
                </a:solidFill>
              </a:rPr>
              <a:t>10/7/2022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35555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59330C-4563-45B5-B5BC-6E3E1DCFF613}" type="datetime1">
              <a:rPr lang="en-US" smtClean="0">
                <a:solidFill>
                  <a:prstClr val="black">
                    <a:tint val="75000"/>
                  </a:prstClr>
                </a:solidFill>
              </a:rPr>
              <a:t>10/7/2022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01152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BCCD44-532D-4EEE-9FAC-F2E8E653F26B}" type="datetime1">
              <a:rPr lang="en-US" smtClean="0">
                <a:solidFill>
                  <a:prstClr val="black">
                    <a:tint val="75000"/>
                  </a:prstClr>
                </a:solidFill>
              </a:rPr>
              <a:t>10/7/2022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2371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1842D-661E-42C5-9F98-D09981E00801}" type="datetime1">
              <a:rPr lang="en-US" smtClean="0">
                <a:solidFill>
                  <a:prstClr val="black">
                    <a:tint val="75000"/>
                  </a:prstClr>
                </a:solidFill>
              </a:rPr>
              <a:t>10/7/2022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37194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1F631-D883-42BA-BC46-10BB99ABFE39}" type="datetime1">
              <a:rPr lang="en-US" smtClean="0">
                <a:solidFill>
                  <a:prstClr val="black">
                    <a:tint val="75000"/>
                  </a:prstClr>
                </a:solidFill>
              </a:rPr>
              <a:t>10/7/2022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600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184BE5-B17E-4919-9C56-0BD7A235779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CA2124E0-DC2F-4407-9D80-B8A6F77B47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FD684AC-3F9A-4EBF-B8DA-142EEC1F863D}"/>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715476D0-45A3-49EF-90B1-2E289E0619EF}" type="slidenum">
              <a:rPr lang="en-US"/>
              <a:pPr>
                <a:defRPr/>
              </a:pPr>
              <a:t>‹#›</a:t>
            </a:fld>
            <a:endParaRPr lang="en-US" dirty="0"/>
          </a:p>
        </p:txBody>
      </p:sp>
    </p:spTree>
    <p:extLst>
      <p:ext uri="{BB962C8B-B14F-4D97-AF65-F5344CB8AC3E}">
        <p14:creationId xmlns:p14="http://schemas.microsoft.com/office/powerpoint/2010/main" val="3680411892"/>
      </p:ext>
    </p:extLst>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5D5D2-79EB-40C2-A112-FA0299B0C292}" type="datetime1">
              <a:rPr lang="en-US" smtClean="0">
                <a:solidFill>
                  <a:prstClr val="black">
                    <a:tint val="75000"/>
                  </a:prstClr>
                </a:solidFill>
              </a:rPr>
              <a:t>10/7/2022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96979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B398F-7480-4DA3-8199-51EA9D8ED2FB}" type="datetime1">
              <a:rPr lang="en-US" smtClean="0">
                <a:solidFill>
                  <a:prstClr val="black">
                    <a:tint val="75000"/>
                  </a:prstClr>
                </a:solidFill>
              </a:rPr>
              <a:t>10/7/2022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34050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572E3-309E-46E6-A754-C70F25F28DD9}" type="datetime1">
              <a:rPr lang="en-US" smtClean="0">
                <a:solidFill>
                  <a:prstClr val="black">
                    <a:tint val="75000"/>
                  </a:prstClr>
                </a:solidFill>
              </a:rPr>
              <a:t>10/7/2022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2022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61952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389CC50-74EB-4CCA-9967-82B2B36C1E87}"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FEEA696F-B433-4941-AA54-DAABF320A51A}" type="slidenum">
              <a:rPr lang="en-US" altLang="en-US" smtClean="0"/>
              <a:pPr>
                <a:defRPr/>
              </a:pPr>
              <a:t>‹#›</a:t>
            </a:fld>
            <a:endParaRPr lang="en-US" altLang="en-US" dirty="0"/>
          </a:p>
        </p:txBody>
      </p:sp>
    </p:spTree>
    <p:extLst>
      <p:ext uri="{BB962C8B-B14F-4D97-AF65-F5344CB8AC3E}">
        <p14:creationId xmlns:p14="http://schemas.microsoft.com/office/powerpoint/2010/main" val="35503201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708F7AE-BD77-4FC7-930C-7845A1FACCF1}"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D83248B6-3AC8-4E14-910C-BA54623D91D7}" type="slidenum">
              <a:rPr lang="en-US" altLang="en-US" smtClean="0"/>
              <a:pPr>
                <a:defRPr/>
              </a:pPr>
              <a:t>‹#›</a:t>
            </a:fld>
            <a:endParaRPr lang="en-US" altLang="en-US" dirty="0"/>
          </a:p>
        </p:txBody>
      </p:sp>
    </p:spTree>
    <p:extLst>
      <p:ext uri="{BB962C8B-B14F-4D97-AF65-F5344CB8AC3E}">
        <p14:creationId xmlns:p14="http://schemas.microsoft.com/office/powerpoint/2010/main" val="42695658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55D9104-2FF2-4BAA-9079-B28877476724}"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1B3FD4BD-4A3E-450D-8F63-52E9849DD9D6}" type="slidenum">
              <a:rPr lang="en-US" altLang="en-US" smtClean="0"/>
              <a:pPr>
                <a:defRPr/>
              </a:pPr>
              <a:t>‹#›</a:t>
            </a:fld>
            <a:endParaRPr lang="en-US" altLang="en-US" dirty="0"/>
          </a:p>
        </p:txBody>
      </p:sp>
    </p:spTree>
    <p:extLst>
      <p:ext uri="{BB962C8B-B14F-4D97-AF65-F5344CB8AC3E}">
        <p14:creationId xmlns:p14="http://schemas.microsoft.com/office/powerpoint/2010/main" val="42334456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35DF181-E613-4782-8FF1-3BEB65C5A6D8}" type="datetime1">
              <a:rPr lang="en-US" smtClean="0"/>
              <a:t>10/7/2022</a:t>
            </a:fld>
            <a:endParaRPr lang="en-US"/>
          </a:p>
        </p:txBody>
      </p:sp>
      <p:sp>
        <p:nvSpPr>
          <p:cNvPr id="6" name="Footer Placeholder 5"/>
          <p:cNvSpPr>
            <a:spLocks noGrp="1"/>
          </p:cNvSpPr>
          <p:nvPr>
            <p:ph type="ftr" sz="quarter" idx="11"/>
          </p:nvPr>
        </p:nvSpPr>
        <p:spPr/>
        <p:txBody>
          <a:bodyPr/>
          <a:lstStyle/>
          <a:p>
            <a:pPr>
              <a:defRPr/>
            </a:pPr>
            <a:r>
              <a:rPr lang="en-US"/>
              <a:t>2022</a:t>
            </a:r>
          </a:p>
        </p:txBody>
      </p:sp>
      <p:sp>
        <p:nvSpPr>
          <p:cNvPr id="7" name="Slide Number Placeholder 6"/>
          <p:cNvSpPr>
            <a:spLocks noGrp="1"/>
          </p:cNvSpPr>
          <p:nvPr>
            <p:ph type="sldNum" sz="quarter" idx="12"/>
          </p:nvPr>
        </p:nvSpPr>
        <p:spPr/>
        <p:txBody>
          <a:bodyPr/>
          <a:lstStyle/>
          <a:p>
            <a:pPr>
              <a:defRPr/>
            </a:pPr>
            <a:fld id="{05FC7E67-C3DB-4425-8EC1-1AAEFF86986E}" type="slidenum">
              <a:rPr lang="en-US" altLang="en-US" smtClean="0"/>
              <a:pPr>
                <a:defRPr/>
              </a:pPr>
              <a:t>‹#›</a:t>
            </a:fld>
            <a:endParaRPr lang="en-US" altLang="en-US" dirty="0"/>
          </a:p>
        </p:txBody>
      </p:sp>
    </p:spTree>
    <p:extLst>
      <p:ext uri="{BB962C8B-B14F-4D97-AF65-F5344CB8AC3E}">
        <p14:creationId xmlns:p14="http://schemas.microsoft.com/office/powerpoint/2010/main" val="31002639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7531C57-CC6B-4DC7-840B-DDF67B27592A}" type="datetime1">
              <a:rPr lang="en-US" smtClean="0"/>
              <a:t>10/7/2022</a:t>
            </a:fld>
            <a:endParaRPr lang="en-US"/>
          </a:p>
        </p:txBody>
      </p:sp>
      <p:sp>
        <p:nvSpPr>
          <p:cNvPr id="8" name="Footer Placeholder 7"/>
          <p:cNvSpPr>
            <a:spLocks noGrp="1"/>
          </p:cNvSpPr>
          <p:nvPr>
            <p:ph type="ftr" sz="quarter" idx="11"/>
          </p:nvPr>
        </p:nvSpPr>
        <p:spPr/>
        <p:txBody>
          <a:bodyPr/>
          <a:lstStyle/>
          <a:p>
            <a:pPr>
              <a:defRPr/>
            </a:pPr>
            <a:r>
              <a:rPr lang="en-US"/>
              <a:t>2022</a:t>
            </a:r>
          </a:p>
        </p:txBody>
      </p:sp>
      <p:sp>
        <p:nvSpPr>
          <p:cNvPr id="9" name="Slide Number Placeholder 8"/>
          <p:cNvSpPr>
            <a:spLocks noGrp="1"/>
          </p:cNvSpPr>
          <p:nvPr>
            <p:ph type="sldNum" sz="quarter" idx="12"/>
          </p:nvPr>
        </p:nvSpPr>
        <p:spPr/>
        <p:txBody>
          <a:bodyPr/>
          <a:lstStyle/>
          <a:p>
            <a:pPr>
              <a:defRPr/>
            </a:pPr>
            <a:fld id="{7BED7D33-279B-4E51-A7E3-FFD22B8F98F9}" type="slidenum">
              <a:rPr lang="en-US" altLang="en-US" smtClean="0"/>
              <a:pPr>
                <a:defRPr/>
              </a:pPr>
              <a:t>‹#›</a:t>
            </a:fld>
            <a:endParaRPr lang="en-US" altLang="en-US" dirty="0"/>
          </a:p>
        </p:txBody>
      </p:sp>
    </p:spTree>
    <p:extLst>
      <p:ext uri="{BB962C8B-B14F-4D97-AF65-F5344CB8AC3E}">
        <p14:creationId xmlns:p14="http://schemas.microsoft.com/office/powerpoint/2010/main" val="31633606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6863A6C-7E22-4144-95F2-F536EA2E3D74}" type="datetime1">
              <a:rPr lang="en-US" smtClean="0"/>
              <a:t>10/7/2022</a:t>
            </a:fld>
            <a:endParaRPr lang="en-US"/>
          </a:p>
        </p:txBody>
      </p:sp>
      <p:sp>
        <p:nvSpPr>
          <p:cNvPr id="4" name="Footer Placeholder 3"/>
          <p:cNvSpPr>
            <a:spLocks noGrp="1"/>
          </p:cNvSpPr>
          <p:nvPr>
            <p:ph type="ftr" sz="quarter" idx="11"/>
          </p:nvPr>
        </p:nvSpPr>
        <p:spPr/>
        <p:txBody>
          <a:bodyPr/>
          <a:lstStyle/>
          <a:p>
            <a:pPr>
              <a:defRPr/>
            </a:pPr>
            <a:r>
              <a:rPr lang="en-US"/>
              <a:t>2022</a:t>
            </a:r>
          </a:p>
        </p:txBody>
      </p:sp>
      <p:sp>
        <p:nvSpPr>
          <p:cNvPr id="5" name="Slide Number Placeholder 4"/>
          <p:cNvSpPr>
            <a:spLocks noGrp="1"/>
          </p:cNvSpPr>
          <p:nvPr>
            <p:ph type="sldNum" sz="quarter" idx="12"/>
          </p:nvPr>
        </p:nvSpPr>
        <p:spPr/>
        <p:txBody>
          <a:bodyPr/>
          <a:lstStyle/>
          <a:p>
            <a:pPr>
              <a:defRPr/>
            </a:pPr>
            <a:fld id="{980A4E53-7EC1-41C2-9660-FE1361D38A70}" type="slidenum">
              <a:rPr lang="en-US" altLang="en-US" smtClean="0"/>
              <a:pPr>
                <a:defRPr/>
              </a:pPr>
              <a:t>‹#›</a:t>
            </a:fld>
            <a:endParaRPr lang="en-US" altLang="en-US" dirty="0"/>
          </a:p>
        </p:txBody>
      </p:sp>
    </p:spTree>
    <p:extLst>
      <p:ext uri="{BB962C8B-B14F-4D97-AF65-F5344CB8AC3E}">
        <p14:creationId xmlns:p14="http://schemas.microsoft.com/office/powerpoint/2010/main" val="25044919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0C4C59-3204-4A54-9538-3BC38623CA24}" type="datetime1">
              <a:rPr lang="en-US" smtClean="0"/>
              <a:t>10/7/2022</a:t>
            </a:fld>
            <a:endParaRPr lang="en-US"/>
          </a:p>
        </p:txBody>
      </p:sp>
      <p:sp>
        <p:nvSpPr>
          <p:cNvPr id="3" name="Footer Placeholder 2"/>
          <p:cNvSpPr>
            <a:spLocks noGrp="1"/>
          </p:cNvSpPr>
          <p:nvPr>
            <p:ph type="ftr" sz="quarter" idx="11"/>
          </p:nvPr>
        </p:nvSpPr>
        <p:spPr/>
        <p:txBody>
          <a:bodyPr/>
          <a:lstStyle/>
          <a:p>
            <a:pPr>
              <a:defRPr/>
            </a:pPr>
            <a:r>
              <a:rPr lang="en-US"/>
              <a:t>2022</a:t>
            </a:r>
          </a:p>
        </p:txBody>
      </p:sp>
      <p:sp>
        <p:nvSpPr>
          <p:cNvPr id="4" name="Slide Number Placeholder 3"/>
          <p:cNvSpPr>
            <a:spLocks noGrp="1"/>
          </p:cNvSpPr>
          <p:nvPr>
            <p:ph type="sldNum" sz="quarter" idx="12"/>
          </p:nvPr>
        </p:nvSpPr>
        <p:spPr/>
        <p:txBody>
          <a:bodyPr/>
          <a:lstStyle/>
          <a:p>
            <a:pPr>
              <a:defRPr/>
            </a:pPr>
            <a:fld id="{FBFBD636-0244-4EC0-811B-0D272B6AA034}" type="slidenum">
              <a:rPr lang="en-US" altLang="en-US" smtClean="0"/>
              <a:pPr>
                <a:defRPr/>
              </a:pPr>
              <a:t>‹#›</a:t>
            </a:fld>
            <a:endParaRPr lang="en-US" altLang="en-US" dirty="0"/>
          </a:p>
        </p:txBody>
      </p:sp>
    </p:spTree>
    <p:extLst>
      <p:ext uri="{BB962C8B-B14F-4D97-AF65-F5344CB8AC3E}">
        <p14:creationId xmlns:p14="http://schemas.microsoft.com/office/powerpoint/2010/main" val="149933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ame Car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964295"/>
      </p:ext>
    </p:extLst>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FE6845C-BE69-4252-8ADE-FD7DBF9582BF}" type="datetime1">
              <a:rPr lang="en-US" smtClean="0"/>
              <a:t>10/7/2022</a:t>
            </a:fld>
            <a:endParaRPr lang="en-US"/>
          </a:p>
        </p:txBody>
      </p:sp>
      <p:sp>
        <p:nvSpPr>
          <p:cNvPr id="6" name="Footer Placeholder 5"/>
          <p:cNvSpPr>
            <a:spLocks noGrp="1"/>
          </p:cNvSpPr>
          <p:nvPr>
            <p:ph type="ftr" sz="quarter" idx="11"/>
          </p:nvPr>
        </p:nvSpPr>
        <p:spPr/>
        <p:txBody>
          <a:bodyPr/>
          <a:lstStyle/>
          <a:p>
            <a:pPr>
              <a:defRPr/>
            </a:pPr>
            <a:r>
              <a:rPr lang="en-US"/>
              <a:t>2022</a:t>
            </a:r>
          </a:p>
        </p:txBody>
      </p:sp>
      <p:sp>
        <p:nvSpPr>
          <p:cNvPr id="7" name="Slide Number Placeholder 6"/>
          <p:cNvSpPr>
            <a:spLocks noGrp="1"/>
          </p:cNvSpPr>
          <p:nvPr>
            <p:ph type="sldNum" sz="quarter" idx="12"/>
          </p:nvPr>
        </p:nvSpPr>
        <p:spPr/>
        <p:txBody>
          <a:bodyPr/>
          <a:lstStyle/>
          <a:p>
            <a:pPr>
              <a:defRPr/>
            </a:pPr>
            <a:fld id="{A62910C9-CA0B-4127-A304-4C4F8D89B07B}" type="slidenum">
              <a:rPr lang="en-US" altLang="en-US" smtClean="0"/>
              <a:pPr>
                <a:defRPr/>
              </a:pPr>
              <a:t>‹#›</a:t>
            </a:fld>
            <a:endParaRPr lang="en-US" altLang="en-US" dirty="0"/>
          </a:p>
        </p:txBody>
      </p:sp>
    </p:spTree>
    <p:extLst>
      <p:ext uri="{BB962C8B-B14F-4D97-AF65-F5344CB8AC3E}">
        <p14:creationId xmlns:p14="http://schemas.microsoft.com/office/powerpoint/2010/main" val="11167710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r>
              <a:rPr lang="en-US"/>
              <a:t>2022</a:t>
            </a:r>
          </a:p>
        </p:txBody>
      </p:sp>
      <p:sp>
        <p:nvSpPr>
          <p:cNvPr id="7" name="Slide Number Placeholder 6"/>
          <p:cNvSpPr>
            <a:spLocks noGrp="1"/>
          </p:cNvSpPr>
          <p:nvPr>
            <p:ph type="sldNum" sz="quarter" idx="12"/>
          </p:nvPr>
        </p:nvSpPr>
        <p:spPr/>
        <p:txBody>
          <a:bodyPr/>
          <a:lstStyle/>
          <a:p>
            <a:pPr>
              <a:defRPr/>
            </a:pPr>
            <a:fld id="{5E96EC80-0A43-41AB-B771-0775EE89B1CE}" type="slidenum">
              <a:rPr lang="en-US" altLang="en-US" smtClean="0"/>
              <a:pPr>
                <a:defRPr/>
              </a:pPr>
              <a:t>‹#›</a:t>
            </a:fld>
            <a:endParaRPr lang="en-US" altLang="en-US" dirty="0"/>
          </a:p>
        </p:txBody>
      </p:sp>
      <p:sp>
        <p:nvSpPr>
          <p:cNvPr id="5" name="Date Placeholder 4"/>
          <p:cNvSpPr>
            <a:spLocks noGrp="1"/>
          </p:cNvSpPr>
          <p:nvPr>
            <p:ph type="dt" sz="half" idx="10"/>
          </p:nvPr>
        </p:nvSpPr>
        <p:spPr/>
        <p:txBody>
          <a:bodyPr/>
          <a:lstStyle/>
          <a:p>
            <a:pPr>
              <a:defRPr/>
            </a:pPr>
            <a:fld id="{ED999544-81B1-41F1-9E04-46C0984F00D1}" type="datetime1">
              <a:rPr lang="en-US" smtClean="0"/>
              <a:t>10/7/2022</a:t>
            </a:fld>
            <a:endParaRPr lang="en-US"/>
          </a:p>
        </p:txBody>
      </p:sp>
    </p:spTree>
    <p:extLst>
      <p:ext uri="{BB962C8B-B14F-4D97-AF65-F5344CB8AC3E}">
        <p14:creationId xmlns:p14="http://schemas.microsoft.com/office/powerpoint/2010/main" val="25999176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019A341-3326-4E0F-ABB1-382A06124A7E}"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3F422CD9-7A43-4A5C-B54B-61DE8BC843F2}" type="slidenum">
              <a:rPr lang="en-US" altLang="en-US" smtClean="0"/>
              <a:pPr>
                <a:defRPr/>
              </a:pPr>
              <a:t>‹#›</a:t>
            </a:fld>
            <a:endParaRPr lang="en-US" altLang="en-US" dirty="0"/>
          </a:p>
        </p:txBody>
      </p:sp>
    </p:spTree>
    <p:extLst>
      <p:ext uri="{BB962C8B-B14F-4D97-AF65-F5344CB8AC3E}">
        <p14:creationId xmlns:p14="http://schemas.microsoft.com/office/powerpoint/2010/main" val="33982586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C329CA5-E1EE-43F2-A620-30281A2D3103}"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22BEED15-8B54-4EB1-8557-87A4B6F0C5A7}" type="slidenum">
              <a:rPr lang="en-US" altLang="en-US" smtClean="0"/>
              <a:pPr>
                <a:defRPr/>
              </a:pPr>
              <a:t>‹#›</a:t>
            </a:fld>
            <a:endParaRPr lang="en-US"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15956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6061EA6-7D20-4F1B-963C-99C52BD32E30}"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6CE8E11E-72F9-408D-B0A8-80A3661C777A}" type="slidenum">
              <a:rPr lang="en-US" altLang="en-US" smtClean="0"/>
              <a:pPr>
                <a:defRPr/>
              </a:pPr>
              <a:t>‹#›</a:t>
            </a:fld>
            <a:endParaRPr lang="en-US" altLang="en-US" dirty="0"/>
          </a:p>
        </p:txBody>
      </p:sp>
    </p:spTree>
    <p:extLst>
      <p:ext uri="{BB962C8B-B14F-4D97-AF65-F5344CB8AC3E}">
        <p14:creationId xmlns:p14="http://schemas.microsoft.com/office/powerpoint/2010/main" val="2398205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151B74-C015-42CA-867A-32D8F058F8EF}"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E84C9612-0BF3-4571-B784-C8C491795483}" type="slidenum">
              <a:rPr lang="en-US" altLang="en-US" smtClean="0"/>
              <a:pPr>
                <a:defRPr/>
              </a:pPr>
              <a:t>‹#›</a:t>
            </a:fld>
            <a:endParaRPr lang="en-US"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905056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455AB50-C9C5-466F-88F3-EA0743F3C41C}"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64F0A63A-756C-4004-9860-5A4F3457AE04}" type="slidenum">
              <a:rPr lang="en-US" altLang="en-US" smtClean="0"/>
              <a:pPr>
                <a:defRPr/>
              </a:pPr>
              <a:t>‹#›</a:t>
            </a:fld>
            <a:endParaRPr lang="en-US" altLang="en-US" dirty="0"/>
          </a:p>
        </p:txBody>
      </p:sp>
    </p:spTree>
    <p:extLst>
      <p:ext uri="{BB962C8B-B14F-4D97-AF65-F5344CB8AC3E}">
        <p14:creationId xmlns:p14="http://schemas.microsoft.com/office/powerpoint/2010/main" val="40758184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41B9F24-D9FC-43CB-95F5-3848630CC5CD}"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0120DA00-043D-46D5-8471-7D6E29643F82}" type="slidenum">
              <a:rPr lang="en-US" altLang="en-US" smtClean="0"/>
              <a:pPr>
                <a:defRPr/>
              </a:pPr>
              <a:t>‹#›</a:t>
            </a:fld>
            <a:endParaRPr lang="en-US" altLang="en-US" dirty="0"/>
          </a:p>
        </p:txBody>
      </p:sp>
    </p:spTree>
    <p:extLst>
      <p:ext uri="{BB962C8B-B14F-4D97-AF65-F5344CB8AC3E}">
        <p14:creationId xmlns:p14="http://schemas.microsoft.com/office/powerpoint/2010/main" val="2543424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702E416-2361-48AC-9199-92F68E63CF29}" type="datetime1">
              <a:rPr lang="en-US" smtClean="0"/>
              <a:t>10/7/2022</a:t>
            </a:fld>
            <a:endParaRPr lang="en-US"/>
          </a:p>
        </p:txBody>
      </p:sp>
      <p:sp>
        <p:nvSpPr>
          <p:cNvPr id="5" name="Footer Placeholder 4"/>
          <p:cNvSpPr>
            <a:spLocks noGrp="1"/>
          </p:cNvSpPr>
          <p:nvPr>
            <p:ph type="ftr" sz="quarter" idx="11"/>
          </p:nvPr>
        </p:nvSpPr>
        <p:spPr/>
        <p:txBody>
          <a:bodyPr/>
          <a:lstStyle/>
          <a:p>
            <a:pPr>
              <a:defRPr/>
            </a:pPr>
            <a:r>
              <a:rPr lang="en-US"/>
              <a:t>2022</a:t>
            </a:r>
          </a:p>
        </p:txBody>
      </p:sp>
      <p:sp>
        <p:nvSpPr>
          <p:cNvPr id="6" name="Slide Number Placeholder 5"/>
          <p:cNvSpPr>
            <a:spLocks noGrp="1"/>
          </p:cNvSpPr>
          <p:nvPr>
            <p:ph type="sldNum" sz="quarter" idx="12"/>
          </p:nvPr>
        </p:nvSpPr>
        <p:spPr/>
        <p:txBody>
          <a:bodyPr/>
          <a:lstStyle/>
          <a:p>
            <a:pPr>
              <a:defRPr/>
            </a:pPr>
            <a:fld id="{C3D3B4B2-C5C2-4C8F-AF4A-AF840CBA25F5}" type="slidenum">
              <a:rPr lang="en-US" altLang="en-US" smtClean="0"/>
              <a:pPr>
                <a:defRPr/>
              </a:pPr>
              <a:t>‹#›</a:t>
            </a:fld>
            <a:endParaRPr lang="en-US" altLang="en-US" dirty="0"/>
          </a:p>
        </p:txBody>
      </p:sp>
    </p:spTree>
    <p:extLst>
      <p:ext uri="{BB962C8B-B14F-4D97-AF65-F5344CB8AC3E}">
        <p14:creationId xmlns:p14="http://schemas.microsoft.com/office/powerpoint/2010/main" val="25661330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184BE5-B17E-4919-9C56-0BD7A235779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CA2124E0-DC2F-4407-9D80-B8A6F77B47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FD684AC-3F9A-4EBF-B8DA-142EEC1F863D}"/>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715476D0-45A3-49EF-90B1-2E289E0619EF}" type="slidenum">
              <a:rPr lang="en-US"/>
              <a:pPr>
                <a:defRPr/>
              </a:pPr>
              <a:t>‹#›</a:t>
            </a:fld>
            <a:endParaRPr lang="en-US" dirty="0"/>
          </a:p>
        </p:txBody>
      </p:sp>
    </p:spTree>
    <p:extLst>
      <p:ext uri="{BB962C8B-B14F-4D97-AF65-F5344CB8AC3E}">
        <p14:creationId xmlns:p14="http://schemas.microsoft.com/office/powerpoint/2010/main" val="315710221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3289212-242C-4898-8185-67A938B8E46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440D3F8D-8F63-48A1-9F74-E95409967E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E0869D61-37FA-4297-A5E3-9D9E2CB5185A}"/>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71DC7B13-B128-4E6D-A9C1-A5B8B206CFB3}" type="slidenum">
              <a:rPr lang="en-US"/>
              <a:pPr>
                <a:defRPr/>
              </a:pPr>
              <a:t>‹#›</a:t>
            </a:fld>
            <a:endParaRPr lang="en-US" dirty="0"/>
          </a:p>
        </p:txBody>
      </p:sp>
    </p:spTree>
    <p:extLst>
      <p:ext uri="{BB962C8B-B14F-4D97-AF65-F5344CB8AC3E}">
        <p14:creationId xmlns:p14="http://schemas.microsoft.com/office/powerpoint/2010/main" val="880381291"/>
      </p:ext>
    </p:extLst>
  </p:cSld>
  <p:clrMapOvr>
    <a:masterClrMapping/>
  </p:clrMapOvr>
  <p:transition>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Name Car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853680"/>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3289212-242C-4898-8185-67A938B8E46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440D3F8D-8F63-48A1-9F74-E95409967E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E0869D61-37FA-4297-A5E3-9D9E2CB5185A}"/>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71DC7B13-B128-4E6D-A9C1-A5B8B206CFB3}" type="slidenum">
              <a:rPr lang="en-US"/>
              <a:pPr>
                <a:defRPr/>
              </a:pPr>
              <a:t>‹#›</a:t>
            </a:fld>
            <a:endParaRPr lang="en-US" dirty="0"/>
          </a:p>
        </p:txBody>
      </p:sp>
    </p:spTree>
    <p:extLst>
      <p:ext uri="{BB962C8B-B14F-4D97-AF65-F5344CB8AC3E}">
        <p14:creationId xmlns:p14="http://schemas.microsoft.com/office/powerpoint/2010/main" val="463527676"/>
      </p:ext>
    </p:extLst>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2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65AE0F-6E45-4706-A4F8-DD5A3F57B966}"/>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F0DA2476-66B3-4977-9AED-40D8E6FC7B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6AA54BA-5FEC-4E7B-84A8-4E00169E41C0}"/>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4ACAC25F-830D-464E-AB51-6310071D58C7}" type="slidenum">
              <a:rPr lang="en-US"/>
              <a:pPr>
                <a:defRPr/>
              </a:pPr>
              <a:t>‹#›</a:t>
            </a:fld>
            <a:endParaRPr lang="en-US" dirty="0"/>
          </a:p>
        </p:txBody>
      </p:sp>
    </p:spTree>
    <p:extLst>
      <p:ext uri="{BB962C8B-B14F-4D97-AF65-F5344CB8AC3E}">
        <p14:creationId xmlns:p14="http://schemas.microsoft.com/office/powerpoint/2010/main" val="640973411"/>
      </p:ext>
    </p:extLst>
  </p:cSld>
  <p:clrMapOvr>
    <a:masterClrMapping/>
  </p:clrMapOvr>
  <p:transition>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80E858-3A96-4547-86C8-F4040DABE07D}"/>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AC589871-4260-459D-9DE5-B4412DB6E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C645F16E-03FB-47D2-9CAC-C8B0212BD48F}"/>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04D5DF52-FE7F-4C64-B8C6-4CCCDED9C2A8}" type="slidenum">
              <a:rPr lang="en-US"/>
              <a:pPr>
                <a:defRPr/>
              </a:pPr>
              <a:t>‹#›</a:t>
            </a:fld>
            <a:endParaRPr lang="en-US" dirty="0"/>
          </a:p>
        </p:txBody>
      </p:sp>
    </p:spTree>
    <p:extLst>
      <p:ext uri="{BB962C8B-B14F-4D97-AF65-F5344CB8AC3E}">
        <p14:creationId xmlns:p14="http://schemas.microsoft.com/office/powerpoint/2010/main" val="1398334581"/>
      </p:ext>
    </p:extLst>
  </p:cSld>
  <p:clrMapOvr>
    <a:masterClrMapping/>
  </p:clrMapOvr>
  <p:transition>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1D38CB-FF03-4705-A63C-EFB1266CB5B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9CB46F1C-C5AC-429A-B4D4-706D8C8E52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450669ED-B538-439B-A183-DD93D0A3BE1C}"/>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C02CB1B3-0994-432F-B18E-6441FA49D803}" type="slidenum">
              <a:rPr lang="en-US"/>
              <a:pPr>
                <a:defRPr/>
              </a:pPr>
              <a:t>‹#›</a:t>
            </a:fld>
            <a:endParaRPr lang="en-US" dirty="0"/>
          </a:p>
        </p:txBody>
      </p:sp>
    </p:spTree>
    <p:extLst>
      <p:ext uri="{BB962C8B-B14F-4D97-AF65-F5344CB8AC3E}">
        <p14:creationId xmlns:p14="http://schemas.microsoft.com/office/powerpoint/2010/main" val="4003449544"/>
      </p:ext>
    </p:extLst>
  </p:cSld>
  <p:clrMapOvr>
    <a:masterClrMapping/>
  </p:clrMapOvr>
  <p:transition>
    <p:wipe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6E833E-8FC6-40AF-BBD1-598F28B5D7BC}"/>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2A7873EF-2307-4882-BD17-9ECC60B8B0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0D0B6BF1-8DC5-4A78-A12F-0C56591FED1B}"/>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2726DF71-1906-43E1-8129-11EEA2F1C5BA}" type="slidenum">
              <a:rPr lang="en-US"/>
              <a:pPr>
                <a:defRPr/>
              </a:pPr>
              <a:t>‹#›</a:t>
            </a:fld>
            <a:endParaRPr lang="en-US" dirty="0"/>
          </a:p>
        </p:txBody>
      </p:sp>
    </p:spTree>
    <p:extLst>
      <p:ext uri="{BB962C8B-B14F-4D97-AF65-F5344CB8AC3E}">
        <p14:creationId xmlns:p14="http://schemas.microsoft.com/office/powerpoint/2010/main" val="4137729193"/>
      </p:ext>
    </p:extLst>
  </p:cSld>
  <p:clrMapOvr>
    <a:masterClrMapping/>
  </p:clrMapOvr>
  <p:transition>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4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9FD010-191E-48E2-A103-72A881B8E82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051F261A-4427-4091-82F3-5D3CD65C8B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372093EE-17F3-4D75-B3F7-938B76085766}"/>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FBC80461-C310-412D-843E-6F969A8C4075}" type="slidenum">
              <a:rPr lang="en-US"/>
              <a:pPr>
                <a:defRPr/>
              </a:pPr>
              <a:t>‹#›</a:t>
            </a:fld>
            <a:endParaRPr lang="en-US" dirty="0"/>
          </a:p>
        </p:txBody>
      </p:sp>
    </p:spTree>
    <p:extLst>
      <p:ext uri="{BB962C8B-B14F-4D97-AF65-F5344CB8AC3E}">
        <p14:creationId xmlns:p14="http://schemas.microsoft.com/office/powerpoint/2010/main" val="575478123"/>
      </p:ext>
    </p:extLst>
  </p:cSld>
  <p:clrMapOvr>
    <a:masterClrMapping/>
  </p:clrMapOvr>
  <p:transition>
    <p:wipe dir="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AB53C63-DD46-4A79-9F26-64B62A142ED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05BFECE3-B166-4C14-BD60-7DAA81E9C7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E990E129-CF02-4BFD-9358-25B23E0B3BC5}"/>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7960A2A-EC2B-4B03-A10B-1A4AA3BC35AF}" type="slidenum">
              <a:rPr lang="en-US"/>
              <a:pPr>
                <a:defRPr/>
              </a:pPr>
              <a:t>‹#›</a:t>
            </a:fld>
            <a:endParaRPr lang="en-US" dirty="0"/>
          </a:p>
        </p:txBody>
      </p:sp>
    </p:spTree>
    <p:extLst>
      <p:ext uri="{BB962C8B-B14F-4D97-AF65-F5344CB8AC3E}">
        <p14:creationId xmlns:p14="http://schemas.microsoft.com/office/powerpoint/2010/main" val="3786614425"/>
      </p:ext>
    </p:extLst>
  </p:cSld>
  <p:clrMapOvr>
    <a:masterClrMapping/>
  </p:clrMapOvr>
  <p:transition>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5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39BFCD-EF27-4B0C-9116-4E01C234D4F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BF1CCEF5-8D31-4F4B-8681-FB5A53FD1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B4E3C7EE-3C16-4D8F-93C7-6F8103B6CECF}"/>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A331E873-2FBD-4F22-9B96-6B4E638EE059}" type="slidenum">
              <a:rPr lang="en-US"/>
              <a:pPr>
                <a:defRPr/>
              </a:pPr>
              <a:t>‹#›</a:t>
            </a:fld>
            <a:endParaRPr lang="en-US" dirty="0"/>
          </a:p>
        </p:txBody>
      </p:sp>
    </p:spTree>
    <p:extLst>
      <p:ext uri="{BB962C8B-B14F-4D97-AF65-F5344CB8AC3E}">
        <p14:creationId xmlns:p14="http://schemas.microsoft.com/office/powerpoint/2010/main" val="3059355480"/>
      </p:ext>
    </p:extLst>
  </p:cSld>
  <p:clrMapOvr>
    <a:masterClrMapping/>
  </p:clrMapOvr>
  <p:transition>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4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8FEBC7-E880-4835-A22E-9DBB479B3D9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B581EE81-78B7-4A5F-8BA0-1EDA8D854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29A0345-9D51-4112-97B3-B08CC48813EA}"/>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B16B250-BB45-401B-B9E4-D1939052E3BA}" type="slidenum">
              <a:rPr lang="en-US"/>
              <a:pPr>
                <a:defRPr/>
              </a:pPr>
              <a:t>‹#›</a:t>
            </a:fld>
            <a:endParaRPr lang="en-US" dirty="0"/>
          </a:p>
        </p:txBody>
      </p:sp>
    </p:spTree>
    <p:extLst>
      <p:ext uri="{BB962C8B-B14F-4D97-AF65-F5344CB8AC3E}">
        <p14:creationId xmlns:p14="http://schemas.microsoft.com/office/powerpoint/2010/main" val="1641829802"/>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65AE0F-6E45-4706-A4F8-DD5A3F57B966}"/>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F0DA2476-66B3-4977-9AED-40D8E6FC7B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6AA54BA-5FEC-4E7B-84A8-4E00169E41C0}"/>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4ACAC25F-830D-464E-AB51-6310071D58C7}" type="slidenum">
              <a:rPr lang="en-US"/>
              <a:pPr>
                <a:defRPr/>
              </a:pPr>
              <a:t>‹#›</a:t>
            </a:fld>
            <a:endParaRPr lang="en-US" dirty="0"/>
          </a:p>
        </p:txBody>
      </p:sp>
    </p:spTree>
    <p:extLst>
      <p:ext uri="{BB962C8B-B14F-4D97-AF65-F5344CB8AC3E}">
        <p14:creationId xmlns:p14="http://schemas.microsoft.com/office/powerpoint/2010/main" val="1904605204"/>
      </p:ext>
    </p:extLst>
  </p:cSld>
  <p:clrMapOvr>
    <a:masterClrMapping/>
  </p:clrMapOvr>
  <p:transition>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6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896E71-E9A3-4951-95A3-61BFF3E518C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835AEBB2-24F1-4EB2-BA02-1A3D513721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E19D863-E5CC-47B0-910F-9788A68F5A17}"/>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81082301-27C2-4A02-A965-193A79118BB6}" type="slidenum">
              <a:rPr lang="en-US"/>
              <a:pPr>
                <a:defRPr/>
              </a:pPr>
              <a:t>‹#›</a:t>
            </a:fld>
            <a:endParaRPr lang="en-US" dirty="0"/>
          </a:p>
        </p:txBody>
      </p:sp>
    </p:spTree>
    <p:extLst>
      <p:ext uri="{BB962C8B-B14F-4D97-AF65-F5344CB8AC3E}">
        <p14:creationId xmlns:p14="http://schemas.microsoft.com/office/powerpoint/2010/main" val="28402375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2E1D-3995-422D-B3F1-FC03BADFE2B8}"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59648581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80E858-3A96-4547-86C8-F4040DABE07D}"/>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AC589871-4260-459D-9DE5-B4412DB6E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C645F16E-03FB-47D2-9CAC-C8B0212BD48F}"/>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04D5DF52-FE7F-4C64-B8C6-4CCCDED9C2A8}" type="slidenum">
              <a:rPr lang="en-US"/>
              <a:pPr>
                <a:defRPr/>
              </a:pPr>
              <a:t>‹#›</a:t>
            </a:fld>
            <a:endParaRPr lang="en-US" dirty="0"/>
          </a:p>
        </p:txBody>
      </p:sp>
    </p:spTree>
    <p:extLst>
      <p:ext uri="{BB962C8B-B14F-4D97-AF65-F5344CB8AC3E}">
        <p14:creationId xmlns:p14="http://schemas.microsoft.com/office/powerpoint/2010/main" val="225891628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1D38CB-FF03-4705-A63C-EFB1266CB5B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9CB46F1C-C5AC-429A-B4D4-706D8C8E52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450669ED-B538-439B-A183-DD93D0A3BE1C}"/>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C02CB1B3-0994-432F-B18E-6441FA49D803}" type="slidenum">
              <a:rPr lang="en-US"/>
              <a:pPr>
                <a:defRPr/>
              </a:pPr>
              <a:t>‹#›</a:t>
            </a:fld>
            <a:endParaRPr lang="en-US" dirty="0"/>
          </a:p>
        </p:txBody>
      </p:sp>
    </p:spTree>
    <p:extLst>
      <p:ext uri="{BB962C8B-B14F-4D97-AF65-F5344CB8AC3E}">
        <p14:creationId xmlns:p14="http://schemas.microsoft.com/office/powerpoint/2010/main" val="271357102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6E833E-8FC6-40AF-BBD1-598F28B5D7BC}"/>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2A7873EF-2307-4882-BD17-9ECC60B8B0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0D0B6BF1-8DC5-4A78-A12F-0C56591FED1B}"/>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2726DF71-1906-43E1-8129-11EEA2F1C5BA}" type="slidenum">
              <a:rPr lang="en-US"/>
              <a:pPr>
                <a:defRPr/>
              </a:pPr>
              <a:t>‹#›</a:t>
            </a:fld>
            <a:endParaRPr lang="en-US" dirty="0"/>
          </a:p>
        </p:txBody>
      </p:sp>
    </p:spTree>
    <p:extLst>
      <p:ext uri="{BB962C8B-B14F-4D97-AF65-F5344CB8AC3E}">
        <p14:creationId xmlns:p14="http://schemas.microsoft.com/office/powerpoint/2010/main" val="182558326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9FD010-191E-48E2-A103-72A881B8E82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051F261A-4427-4091-82F3-5D3CD65C8B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372093EE-17F3-4D75-B3F7-938B76085766}"/>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FBC80461-C310-412D-843E-6F969A8C4075}" type="slidenum">
              <a:rPr lang="en-US"/>
              <a:pPr>
                <a:defRPr/>
              </a:pPr>
              <a:t>‹#›</a:t>
            </a:fld>
            <a:endParaRPr lang="en-US" dirty="0"/>
          </a:p>
        </p:txBody>
      </p:sp>
    </p:spTree>
    <p:extLst>
      <p:ext uri="{BB962C8B-B14F-4D97-AF65-F5344CB8AC3E}">
        <p14:creationId xmlns:p14="http://schemas.microsoft.com/office/powerpoint/2010/main" val="383529240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AB53C63-DD46-4A79-9F26-64B62A142ED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05BFECE3-B166-4C14-BD60-7DAA81E9C7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E990E129-CF02-4BFD-9358-25B23E0B3BC5}"/>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7960A2A-EC2B-4B03-A10B-1A4AA3BC35AF}" type="slidenum">
              <a:rPr lang="en-US"/>
              <a:pPr>
                <a:defRPr/>
              </a:pPr>
              <a:t>‹#›</a:t>
            </a:fld>
            <a:endParaRPr lang="en-US" dirty="0"/>
          </a:p>
        </p:txBody>
      </p:sp>
    </p:spTree>
    <p:extLst>
      <p:ext uri="{BB962C8B-B14F-4D97-AF65-F5344CB8AC3E}">
        <p14:creationId xmlns:p14="http://schemas.microsoft.com/office/powerpoint/2010/main" val="1263964458"/>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39BFCD-EF27-4B0C-9116-4E01C234D4F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BF1CCEF5-8D31-4F4B-8681-FB5A53FD1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B4E3C7EE-3C16-4D8F-93C7-6F8103B6CECF}"/>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A331E873-2FBD-4F22-9B96-6B4E638EE059}" type="slidenum">
              <a:rPr lang="en-US"/>
              <a:pPr>
                <a:defRPr/>
              </a:pPr>
              <a:t>‹#›</a:t>
            </a:fld>
            <a:endParaRPr lang="en-US" dirty="0"/>
          </a:p>
        </p:txBody>
      </p:sp>
    </p:spTree>
    <p:extLst>
      <p:ext uri="{BB962C8B-B14F-4D97-AF65-F5344CB8AC3E}">
        <p14:creationId xmlns:p14="http://schemas.microsoft.com/office/powerpoint/2010/main" val="97064931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8FEBC7-E880-4835-A22E-9DBB479B3D9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B581EE81-78B7-4A5F-8BA0-1EDA8D854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29A0345-9D51-4112-97B3-B08CC48813EA}"/>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B16B250-BB45-401B-B9E4-D1939052E3BA}" type="slidenum">
              <a:rPr lang="en-US"/>
              <a:pPr>
                <a:defRPr/>
              </a:pPr>
              <a:t>‹#›</a:t>
            </a:fld>
            <a:endParaRPr lang="en-US" dirty="0"/>
          </a:p>
        </p:txBody>
      </p:sp>
    </p:spTree>
    <p:extLst>
      <p:ext uri="{BB962C8B-B14F-4D97-AF65-F5344CB8AC3E}">
        <p14:creationId xmlns:p14="http://schemas.microsoft.com/office/powerpoint/2010/main" val="3091430788"/>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896E71-E9A3-4951-95A3-61BFF3E518C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835AEBB2-24F1-4EB2-BA02-1A3D513721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E19D863-E5CC-47B0-910F-9788A68F5A17}"/>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81082301-27C2-4A02-A965-193A79118BB6}" type="slidenum">
              <a:rPr lang="en-US"/>
              <a:pPr>
                <a:defRPr/>
              </a:pPr>
              <a:t>‹#›</a:t>
            </a:fld>
            <a:endParaRPr lang="en-US" dirty="0"/>
          </a:p>
        </p:txBody>
      </p:sp>
    </p:spTree>
    <p:extLst>
      <p:ext uri="{BB962C8B-B14F-4D97-AF65-F5344CB8AC3E}">
        <p14:creationId xmlns:p14="http://schemas.microsoft.com/office/powerpoint/2010/main" val="603299596"/>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4EC36A-A846-41F2-8E05-19522EC63E39}"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665967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39242-D5F4-4E6B-8ADD-5B833DE983B1}"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21619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7196B-A266-4638-B278-16F9DCE24960}"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004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7196B-A266-4638-B278-16F9DCE24960}"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82829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456922-AE19-4032-8A96-D521CD2928E8}"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4441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475F47-4068-45A1-8490-163D598B988E}" type="datetime1">
              <a:rPr lang="en-US" smtClean="0"/>
              <a:t>10/7/2022</a:t>
            </a:fld>
            <a:endParaRPr lang="en-US"/>
          </a:p>
        </p:txBody>
      </p:sp>
      <p:sp>
        <p:nvSpPr>
          <p:cNvPr id="8" name="Footer Placeholder 7"/>
          <p:cNvSpPr>
            <a:spLocks noGrp="1"/>
          </p:cNvSpPr>
          <p:nvPr>
            <p:ph type="ftr" sz="quarter" idx="11"/>
          </p:nvPr>
        </p:nvSpPr>
        <p:spPr/>
        <p:txBody>
          <a:bodyPr/>
          <a:lstStyle/>
          <a:p>
            <a:r>
              <a:rPr lang="en-US"/>
              <a:t>2021</a:t>
            </a:r>
          </a:p>
        </p:txBody>
      </p:sp>
      <p:sp>
        <p:nvSpPr>
          <p:cNvPr id="9" name="Slide Number Placeholder 8"/>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0206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496872-D785-45F3-BBC1-D8A54EE94271}" type="datetime1">
              <a:rPr lang="en-US" smtClean="0"/>
              <a:t>10/7/2022</a:t>
            </a:fld>
            <a:endParaRPr lang="en-US"/>
          </a:p>
        </p:txBody>
      </p:sp>
      <p:sp>
        <p:nvSpPr>
          <p:cNvPr id="4" name="Footer Placeholder 3"/>
          <p:cNvSpPr>
            <a:spLocks noGrp="1"/>
          </p:cNvSpPr>
          <p:nvPr>
            <p:ph type="ftr" sz="quarter" idx="11"/>
          </p:nvPr>
        </p:nvSpPr>
        <p:spPr/>
        <p:txBody>
          <a:bodyPr/>
          <a:lstStyle/>
          <a:p>
            <a:r>
              <a:rPr lang="en-US"/>
              <a:t>2021</a:t>
            </a:r>
          </a:p>
        </p:txBody>
      </p:sp>
      <p:sp>
        <p:nvSpPr>
          <p:cNvPr id="5" name="Slide Number Placeholder 4"/>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4242793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FA87BD4-C313-4B75-B18A-C2A10BA4EACC}" type="datetime1">
              <a:rPr lang="en-US" smtClean="0"/>
              <a:t>10/7/2022</a:t>
            </a:fld>
            <a:endParaRPr lang="en-US"/>
          </a:p>
        </p:txBody>
      </p:sp>
      <p:sp>
        <p:nvSpPr>
          <p:cNvPr id="3" name="Footer Placeholder 2"/>
          <p:cNvSpPr>
            <a:spLocks noGrp="1"/>
          </p:cNvSpPr>
          <p:nvPr>
            <p:ph type="ftr" sz="quarter" idx="11"/>
          </p:nvPr>
        </p:nvSpPr>
        <p:spPr/>
        <p:txBody>
          <a:bodyPr/>
          <a:lstStyle/>
          <a:p>
            <a:r>
              <a:rPr lang="en-US"/>
              <a:t>2021</a:t>
            </a:r>
          </a:p>
        </p:txBody>
      </p:sp>
      <p:sp>
        <p:nvSpPr>
          <p:cNvPr id="4" name="Slide Number Placeholder 3"/>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22158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DB18E-6CF9-43A7-B5AA-FAC34648F3B6}"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910072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A8751-292B-49FF-B846-E0BB5477E474}"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479188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C0D061-8654-420C-968E-82F0A73FF085}"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8004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FE83B8-93D4-44D7-BBF7-39E11EE9902D}"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813330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D227C9-9283-4B2E-B15B-A90256074595}"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944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FC2E1D-3995-422D-B3F1-FC03BADFE2B8}"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616217228"/>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C6950-C2C7-47F6-95B5-BBC02694E143}"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2827075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7DC194E-A4EA-463A-BED6-363905A03FB3}" type="datetime1">
              <a:rPr lang="en-US" smtClean="0"/>
              <a:t>10/7/2022</a:t>
            </a:fld>
            <a:endParaRPr lang="en-US"/>
          </a:p>
        </p:txBody>
      </p:sp>
      <p:sp>
        <p:nvSpPr>
          <p:cNvPr id="4" name="Footer Placeholder 3"/>
          <p:cNvSpPr>
            <a:spLocks noGrp="1"/>
          </p:cNvSpPr>
          <p:nvPr>
            <p:ph type="ftr" sz="quarter" idx="11"/>
          </p:nvPr>
        </p:nvSpPr>
        <p:spPr/>
        <p:txBody>
          <a:bodyPr/>
          <a:lstStyle/>
          <a:p>
            <a:r>
              <a:rPr lang="en-US"/>
              <a:t>2021</a:t>
            </a:r>
          </a:p>
        </p:txBody>
      </p:sp>
      <p:sp>
        <p:nvSpPr>
          <p:cNvPr id="5" name="Slide Number Placeholder 4"/>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559451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90251E-02D6-422E-A2DA-89FD1B671969}" type="datetime1">
              <a:rPr lang="en-US" smtClean="0"/>
              <a:t>10/7/2022</a:t>
            </a:fld>
            <a:endParaRPr lang="en-US"/>
          </a:p>
        </p:txBody>
      </p:sp>
      <p:sp>
        <p:nvSpPr>
          <p:cNvPr id="4" name="Footer Placeholder 3"/>
          <p:cNvSpPr>
            <a:spLocks noGrp="1"/>
          </p:cNvSpPr>
          <p:nvPr>
            <p:ph type="ftr" sz="quarter" idx="11"/>
          </p:nvPr>
        </p:nvSpPr>
        <p:spPr/>
        <p:txBody>
          <a:bodyPr/>
          <a:lstStyle/>
          <a:p>
            <a:r>
              <a:rPr lang="en-US"/>
              <a:t>2021</a:t>
            </a:r>
          </a:p>
        </p:txBody>
      </p:sp>
      <p:sp>
        <p:nvSpPr>
          <p:cNvPr id="5" name="Slide Number Placeholder 4"/>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733840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26D41-F5D4-4FFD-893D-6D15893BC1C0}"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887838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E06E2-BD50-47B7-BD67-DA50478CA587}" type="datetime1">
              <a:rPr lang="en-US" smtClean="0"/>
              <a:t>10/7/2022</a:t>
            </a:fld>
            <a:endParaRPr lang="en-US"/>
          </a:p>
        </p:txBody>
      </p:sp>
      <p:sp>
        <p:nvSpPr>
          <p:cNvPr id="5" name="Footer Placeholder 4"/>
          <p:cNvSpPr>
            <a:spLocks noGrp="1"/>
          </p:cNvSpPr>
          <p:nvPr>
            <p:ph type="ftr" sz="quarter" idx="11"/>
          </p:nvPr>
        </p:nvSpPr>
        <p:spPr/>
        <p:txBody>
          <a:bodyPr/>
          <a:lstStyle/>
          <a:p>
            <a:r>
              <a:rPr lang="en-US"/>
              <a:t>2021</a:t>
            </a:r>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650165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74A16B5-8A0E-4F48-AEDC-243467787AA5}"/>
              </a:ext>
            </a:extLst>
          </p:cNvPr>
          <p:cNvSpPr>
            <a:spLocks noGrp="1"/>
          </p:cNvSpPr>
          <p:nvPr>
            <p:ph type="dt" sz="half" idx="10"/>
          </p:nvPr>
        </p:nvSpPr>
        <p:spPr/>
        <p:txBody>
          <a:bodyPr/>
          <a:lstStyle>
            <a:lvl1pPr>
              <a:defRPr/>
            </a:lvl1pPr>
          </a:lstStyle>
          <a:p>
            <a:pPr>
              <a:defRPr/>
            </a:pPr>
            <a:fld id="{808123CC-BB2F-44E7-A56C-ABF92E80287B}" type="datetime1">
              <a:rPr lang="en-US" smtClean="0"/>
              <a:t>10/7/2022</a:t>
            </a:fld>
            <a:endParaRPr lang="en-US" dirty="0"/>
          </a:p>
        </p:txBody>
      </p:sp>
      <p:sp>
        <p:nvSpPr>
          <p:cNvPr id="8" name="Footer Placeholder 4">
            <a:extLst>
              <a:ext uri="{FF2B5EF4-FFF2-40B4-BE49-F238E27FC236}">
                <a16:creationId xmlns:a16="http://schemas.microsoft.com/office/drawing/2014/main" id="{243EBCBF-C60F-4B6F-AA38-B093368D856B}"/>
              </a:ext>
            </a:extLst>
          </p:cNvPr>
          <p:cNvSpPr>
            <a:spLocks noGrp="1"/>
          </p:cNvSpPr>
          <p:nvPr>
            <p:ph type="ftr" sz="quarter" idx="11"/>
          </p:nvPr>
        </p:nvSpPr>
        <p:spPr/>
        <p:txBody>
          <a:bodyPr/>
          <a:lstStyle>
            <a:lvl1pPr>
              <a:defRPr/>
            </a:lvl1pPr>
          </a:lstStyle>
          <a:p>
            <a:pPr>
              <a:defRPr/>
            </a:pPr>
            <a:r>
              <a:rPr lang="en-US"/>
              <a:t>2021</a:t>
            </a:r>
          </a:p>
        </p:txBody>
      </p:sp>
      <p:sp>
        <p:nvSpPr>
          <p:cNvPr id="9" name="Slide Number Placeholder 5">
            <a:extLst>
              <a:ext uri="{FF2B5EF4-FFF2-40B4-BE49-F238E27FC236}">
                <a16:creationId xmlns:a16="http://schemas.microsoft.com/office/drawing/2014/main" id="{93A69E08-6A1E-42BA-BDCC-60E669A38005}"/>
              </a:ext>
            </a:extLst>
          </p:cNvPr>
          <p:cNvSpPr>
            <a:spLocks noGrp="1"/>
          </p:cNvSpPr>
          <p:nvPr>
            <p:ph type="sldNum" sz="quarter" idx="12"/>
          </p:nvPr>
        </p:nvSpPr>
        <p:spPr/>
        <p:txBody>
          <a:bodyPr/>
          <a:lstStyle>
            <a:lvl1pPr>
              <a:defRPr/>
            </a:lvl1pPr>
          </a:lstStyle>
          <a:p>
            <a:pPr>
              <a:defRPr/>
            </a:pPr>
            <a:fld id="{6C277934-A96E-4AFD-80A3-AB1846C472D6}" type="slidenum">
              <a:rPr lang="en-US" altLang="en-US"/>
              <a:pPr>
                <a:defRPr/>
              </a:pPr>
              <a:t>‹#›</a:t>
            </a:fld>
            <a:endParaRPr lang="en-US" altLang="en-US" dirty="0"/>
          </a:p>
        </p:txBody>
      </p:sp>
    </p:spTree>
    <p:extLst>
      <p:ext uri="{BB962C8B-B14F-4D97-AF65-F5344CB8AC3E}">
        <p14:creationId xmlns:p14="http://schemas.microsoft.com/office/powerpoint/2010/main" val="772967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B4E4B8-8065-47DE-8351-7C242C8C551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652A9463-DFDE-478E-A4D4-8EDC2245F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CB206A-F6B6-4706-9DA9-6012B645BB7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3ADF3380-05CC-4AE9-BC1C-5E0338138A59}" type="slidenum">
              <a:rPr lang="en-US"/>
              <a:pPr>
                <a:defRPr/>
              </a:pPr>
              <a:t>‹#›</a:t>
            </a:fld>
            <a:endParaRPr lang="en-US" dirty="0"/>
          </a:p>
        </p:txBody>
      </p:sp>
    </p:spTree>
    <p:extLst>
      <p:ext uri="{BB962C8B-B14F-4D97-AF65-F5344CB8AC3E}">
        <p14:creationId xmlns:p14="http://schemas.microsoft.com/office/powerpoint/2010/main" val="421473521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93AA5-707C-4545-8BDF-593D584D638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31A49FBA-966F-4C77-A157-88E6F5E259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A0D731E-0168-48E4-B388-9265A6DF9FD5}"/>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5DBC1D5D-4E2E-423B-8835-48F9C2D7534A}" type="slidenum">
              <a:rPr lang="en-US"/>
              <a:pPr>
                <a:defRPr/>
              </a:pPr>
              <a:t>‹#›</a:t>
            </a:fld>
            <a:endParaRPr lang="en-US" dirty="0"/>
          </a:p>
        </p:txBody>
      </p:sp>
    </p:spTree>
    <p:extLst>
      <p:ext uri="{BB962C8B-B14F-4D97-AF65-F5344CB8AC3E}">
        <p14:creationId xmlns:p14="http://schemas.microsoft.com/office/powerpoint/2010/main" val="219601584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184BE5-B17E-4919-9C56-0BD7A235779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CA2124E0-DC2F-4407-9D80-B8A6F77B47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FD684AC-3F9A-4EBF-B8DA-142EEC1F863D}"/>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715476D0-45A3-49EF-90B1-2E289E0619EF}" type="slidenum">
              <a:rPr lang="en-US"/>
              <a:pPr>
                <a:defRPr/>
              </a:pPr>
              <a:t>‹#›</a:t>
            </a:fld>
            <a:endParaRPr lang="en-US" dirty="0"/>
          </a:p>
        </p:txBody>
      </p:sp>
    </p:spTree>
    <p:extLst>
      <p:ext uri="{BB962C8B-B14F-4D97-AF65-F5344CB8AC3E}">
        <p14:creationId xmlns:p14="http://schemas.microsoft.com/office/powerpoint/2010/main" val="2521411301"/>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Name Car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5399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FC2E1D-3995-422D-B3F1-FC03BADFE2B8}" type="datetime1">
              <a:rPr lang="en-US" smtClean="0"/>
              <a:t>10/7/2022</a:t>
            </a:fld>
            <a:endParaRPr lang="en-US"/>
          </a:p>
        </p:txBody>
      </p:sp>
      <p:sp>
        <p:nvSpPr>
          <p:cNvPr id="8" name="Footer Placeholder 7"/>
          <p:cNvSpPr>
            <a:spLocks noGrp="1"/>
          </p:cNvSpPr>
          <p:nvPr>
            <p:ph type="ftr" sz="quarter" idx="11"/>
          </p:nvPr>
        </p:nvSpPr>
        <p:spPr/>
        <p:txBody>
          <a:bodyPr/>
          <a:lstStyle/>
          <a:p>
            <a:r>
              <a:rPr lang="en-US"/>
              <a:t>2021</a:t>
            </a:r>
          </a:p>
        </p:txBody>
      </p:sp>
      <p:sp>
        <p:nvSpPr>
          <p:cNvPr id="9" name="Slide Number Placeholder 8"/>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356062656"/>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3289212-242C-4898-8185-67A938B8E467}"/>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440D3F8D-8F63-48A1-9F74-E95409967E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E0869D61-37FA-4297-A5E3-9D9E2CB5185A}"/>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71DC7B13-B128-4E6D-A9C1-A5B8B206CFB3}" type="slidenum">
              <a:rPr lang="en-US"/>
              <a:pPr>
                <a:defRPr/>
              </a:pPr>
              <a:t>‹#›</a:t>
            </a:fld>
            <a:endParaRPr lang="en-US" dirty="0"/>
          </a:p>
        </p:txBody>
      </p:sp>
    </p:spTree>
    <p:extLst>
      <p:ext uri="{BB962C8B-B14F-4D97-AF65-F5344CB8AC3E}">
        <p14:creationId xmlns:p14="http://schemas.microsoft.com/office/powerpoint/2010/main" val="465757907"/>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65AE0F-6E45-4706-A4F8-DD5A3F57B966}"/>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F0DA2476-66B3-4977-9AED-40D8E6FC7B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6AA54BA-5FEC-4E7B-84A8-4E00169E41C0}"/>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4ACAC25F-830D-464E-AB51-6310071D58C7}" type="slidenum">
              <a:rPr lang="en-US"/>
              <a:pPr>
                <a:defRPr/>
              </a:pPr>
              <a:t>‹#›</a:t>
            </a:fld>
            <a:endParaRPr lang="en-US" dirty="0"/>
          </a:p>
        </p:txBody>
      </p:sp>
    </p:spTree>
    <p:extLst>
      <p:ext uri="{BB962C8B-B14F-4D97-AF65-F5344CB8AC3E}">
        <p14:creationId xmlns:p14="http://schemas.microsoft.com/office/powerpoint/2010/main" val="1993671409"/>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80E858-3A96-4547-86C8-F4040DABE07D}"/>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AC589871-4260-459D-9DE5-B4412DB6E5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C645F16E-03FB-47D2-9CAC-C8B0212BD48F}"/>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04D5DF52-FE7F-4C64-B8C6-4CCCDED9C2A8}" type="slidenum">
              <a:rPr lang="en-US"/>
              <a:pPr>
                <a:defRPr/>
              </a:pPr>
              <a:t>‹#›</a:t>
            </a:fld>
            <a:endParaRPr lang="en-US" dirty="0"/>
          </a:p>
        </p:txBody>
      </p:sp>
    </p:spTree>
    <p:extLst>
      <p:ext uri="{BB962C8B-B14F-4D97-AF65-F5344CB8AC3E}">
        <p14:creationId xmlns:p14="http://schemas.microsoft.com/office/powerpoint/2010/main" val="543226009"/>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31D38CB-FF03-4705-A63C-EFB1266CB5B0}"/>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9CB46F1C-C5AC-429A-B4D4-706D8C8E52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450669ED-B538-439B-A183-DD93D0A3BE1C}"/>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C02CB1B3-0994-432F-B18E-6441FA49D803}" type="slidenum">
              <a:rPr lang="en-US"/>
              <a:pPr>
                <a:defRPr/>
              </a:pPr>
              <a:t>‹#›</a:t>
            </a:fld>
            <a:endParaRPr lang="en-US" dirty="0"/>
          </a:p>
        </p:txBody>
      </p:sp>
    </p:spTree>
    <p:extLst>
      <p:ext uri="{BB962C8B-B14F-4D97-AF65-F5344CB8AC3E}">
        <p14:creationId xmlns:p14="http://schemas.microsoft.com/office/powerpoint/2010/main" val="203902496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36E833E-8FC6-40AF-BBD1-598F28B5D7BC}"/>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2A7873EF-2307-4882-BD17-9ECC60B8B0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0D0B6BF1-8DC5-4A78-A12F-0C56591FED1B}"/>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2726DF71-1906-43E1-8129-11EEA2F1C5BA}" type="slidenum">
              <a:rPr lang="en-US"/>
              <a:pPr>
                <a:defRPr/>
              </a:pPr>
              <a:t>‹#›</a:t>
            </a:fld>
            <a:endParaRPr lang="en-US" dirty="0"/>
          </a:p>
        </p:txBody>
      </p:sp>
    </p:spTree>
    <p:extLst>
      <p:ext uri="{BB962C8B-B14F-4D97-AF65-F5344CB8AC3E}">
        <p14:creationId xmlns:p14="http://schemas.microsoft.com/office/powerpoint/2010/main" val="258439956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F9FD010-191E-48E2-A103-72A881B8E824}"/>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051F261A-4427-4091-82F3-5D3CD65C8B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372093EE-17F3-4D75-B3F7-938B76085766}"/>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FBC80461-C310-412D-843E-6F969A8C4075}" type="slidenum">
              <a:rPr lang="en-US"/>
              <a:pPr>
                <a:defRPr/>
              </a:pPr>
              <a:t>‹#›</a:t>
            </a:fld>
            <a:endParaRPr lang="en-US" dirty="0"/>
          </a:p>
        </p:txBody>
      </p:sp>
    </p:spTree>
    <p:extLst>
      <p:ext uri="{BB962C8B-B14F-4D97-AF65-F5344CB8AC3E}">
        <p14:creationId xmlns:p14="http://schemas.microsoft.com/office/powerpoint/2010/main" val="651843298"/>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AB53C63-DD46-4A79-9F26-64B62A142ED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05BFECE3-B166-4C14-BD60-7DAA81E9C7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E990E129-CF02-4BFD-9358-25B23E0B3BC5}"/>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7960A2A-EC2B-4B03-A10B-1A4AA3BC35AF}" type="slidenum">
              <a:rPr lang="en-US"/>
              <a:pPr>
                <a:defRPr/>
              </a:pPr>
              <a:t>‹#›</a:t>
            </a:fld>
            <a:endParaRPr lang="en-US" dirty="0"/>
          </a:p>
        </p:txBody>
      </p:sp>
    </p:spTree>
    <p:extLst>
      <p:ext uri="{BB962C8B-B14F-4D97-AF65-F5344CB8AC3E}">
        <p14:creationId xmlns:p14="http://schemas.microsoft.com/office/powerpoint/2010/main" val="3187946763"/>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39BFCD-EF27-4B0C-9116-4E01C234D4F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BF1CCEF5-8D31-4F4B-8681-FB5A53FD1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B4E3C7EE-3C16-4D8F-93C7-6F8103B6CECF}"/>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A331E873-2FBD-4F22-9B96-6B4E638EE059}" type="slidenum">
              <a:rPr lang="en-US"/>
              <a:pPr>
                <a:defRPr/>
              </a:pPr>
              <a:t>‹#›</a:t>
            </a:fld>
            <a:endParaRPr lang="en-US" dirty="0"/>
          </a:p>
        </p:txBody>
      </p:sp>
    </p:spTree>
    <p:extLst>
      <p:ext uri="{BB962C8B-B14F-4D97-AF65-F5344CB8AC3E}">
        <p14:creationId xmlns:p14="http://schemas.microsoft.com/office/powerpoint/2010/main" val="1743379654"/>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68FEBC7-E880-4835-A22E-9DBB479B3D9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a:extLst>
              <a:ext uri="{FF2B5EF4-FFF2-40B4-BE49-F238E27FC236}">
                <a16:creationId xmlns:a16="http://schemas.microsoft.com/office/drawing/2014/main" id="{B581EE81-78B7-4A5F-8BA0-1EDA8D854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29A0345-9D51-4112-97B3-B08CC48813EA}"/>
              </a:ext>
            </a:extLst>
          </p:cNvPr>
          <p:cNvSpPr>
            <a:spLocks noGrp="1"/>
          </p:cNvSpPr>
          <p:nvPr>
            <p:ph type="sldNum" sz="quarter" idx="10"/>
          </p:nvPr>
        </p:nvSpPr>
        <p:spPr>
          <a:xfrm>
            <a:off x="9448800" y="6364289"/>
            <a:ext cx="2540000" cy="365125"/>
          </a:xfrm>
        </p:spPr>
        <p:txBody>
          <a:bodyPr/>
          <a:lstStyle>
            <a:lvl1pPr algn="ctr">
              <a:defRPr sz="678">
                <a:solidFill>
                  <a:srgbClr val="006699"/>
                </a:solidFill>
              </a:defRPr>
            </a:lvl1pPr>
          </a:lstStyle>
          <a:p>
            <a:pPr>
              <a:defRPr/>
            </a:pPr>
            <a:fld id="{BB16B250-BB45-401B-B9E4-D1939052E3BA}" type="slidenum">
              <a:rPr lang="en-US"/>
              <a:pPr>
                <a:defRPr/>
              </a:pPr>
              <a:t>‹#›</a:t>
            </a:fld>
            <a:endParaRPr lang="en-US" dirty="0"/>
          </a:p>
        </p:txBody>
      </p:sp>
    </p:spTree>
    <p:extLst>
      <p:ext uri="{BB962C8B-B14F-4D97-AF65-F5344CB8AC3E}">
        <p14:creationId xmlns:p14="http://schemas.microsoft.com/office/powerpoint/2010/main" val="544509646"/>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896E71-E9A3-4951-95A3-61BFF3E518C5}"/>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a:extLst>
              <a:ext uri="{FF2B5EF4-FFF2-40B4-BE49-F238E27FC236}">
                <a16:creationId xmlns:a16="http://schemas.microsoft.com/office/drawing/2014/main" id="{835AEBB2-24F1-4EB2-BA02-1A3D513721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a:lstStyle/>
          <a:p>
            <a:pPr lvl="0"/>
            <a:endParaRPr lang="en-US" noProof="0" dirty="0"/>
          </a:p>
        </p:txBody>
      </p:sp>
      <p:sp>
        <p:nvSpPr>
          <p:cNvPr id="10" name="Title 1"/>
          <p:cNvSpPr>
            <a:spLocks noGrp="1"/>
          </p:cNvSpPr>
          <p:nvPr>
            <p:ph type="title"/>
          </p:nvPr>
        </p:nvSpPr>
        <p:spPr>
          <a:xfrm>
            <a:off x="914400" y="1"/>
            <a:ext cx="10363200" cy="1219200"/>
          </a:xfrm>
        </p:spPr>
        <p:txBody>
          <a:bodyPr bIns="148915">
            <a:noAutofit/>
          </a:bodyPr>
          <a:lstStyle>
            <a:lvl1pPr algn="l">
              <a:lnSpc>
                <a:spcPts val="2649"/>
              </a:lnSpc>
              <a:defRPr sz="2440"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0E19D863-E5CC-47B0-910F-9788A68F5A17}"/>
              </a:ext>
            </a:extLst>
          </p:cNvPr>
          <p:cNvSpPr>
            <a:spLocks noGrp="1"/>
          </p:cNvSpPr>
          <p:nvPr>
            <p:ph type="sldNum" sz="quarter" idx="12"/>
          </p:nvPr>
        </p:nvSpPr>
        <p:spPr>
          <a:xfrm>
            <a:off x="9448800" y="6364289"/>
            <a:ext cx="2540000" cy="365125"/>
          </a:xfrm>
        </p:spPr>
        <p:txBody>
          <a:bodyPr/>
          <a:lstStyle>
            <a:lvl1pPr algn="ctr">
              <a:defRPr sz="678">
                <a:solidFill>
                  <a:srgbClr val="006699"/>
                </a:solidFill>
              </a:defRPr>
            </a:lvl1pPr>
          </a:lstStyle>
          <a:p>
            <a:pPr>
              <a:defRPr/>
            </a:pPr>
            <a:fld id="{81082301-27C2-4A02-A965-193A79118BB6}" type="slidenum">
              <a:rPr lang="en-US"/>
              <a:pPr>
                <a:defRPr/>
              </a:pPr>
              <a:t>‹#›</a:t>
            </a:fld>
            <a:endParaRPr lang="en-US" dirty="0"/>
          </a:p>
        </p:txBody>
      </p:sp>
    </p:spTree>
    <p:extLst>
      <p:ext uri="{BB962C8B-B14F-4D97-AF65-F5344CB8AC3E}">
        <p14:creationId xmlns:p14="http://schemas.microsoft.com/office/powerpoint/2010/main" val="36912457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496872-D785-45F3-BBC1-D8A54EE94271}" type="datetime1">
              <a:rPr lang="en-US" smtClean="0"/>
              <a:t>10/7/2022</a:t>
            </a:fld>
            <a:endParaRPr lang="en-US"/>
          </a:p>
        </p:txBody>
      </p:sp>
      <p:sp>
        <p:nvSpPr>
          <p:cNvPr id="4" name="Footer Placeholder 3"/>
          <p:cNvSpPr>
            <a:spLocks noGrp="1"/>
          </p:cNvSpPr>
          <p:nvPr>
            <p:ph type="ftr" sz="quarter" idx="11"/>
          </p:nvPr>
        </p:nvSpPr>
        <p:spPr/>
        <p:txBody>
          <a:bodyPr/>
          <a:lstStyle/>
          <a:p>
            <a:r>
              <a:rPr lang="en-US"/>
              <a:t>2021</a:t>
            </a:r>
          </a:p>
        </p:txBody>
      </p:sp>
      <p:sp>
        <p:nvSpPr>
          <p:cNvPr id="5" name="Slide Number Placeholder 4"/>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391266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B4414B3-257E-4183-AC53-10F68D046CCF}"/>
              </a:ext>
            </a:extLst>
          </p:cNvPr>
          <p:cNvGrpSpPr>
            <a:grpSpLocks/>
          </p:cNvGrpSpPr>
          <p:nvPr/>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0746922D-C3C0-4D2F-AF59-B6E11743E254}"/>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a:extLst>
                <a:ext uri="{FF2B5EF4-FFF2-40B4-BE49-F238E27FC236}">
                  <a16:creationId xmlns:a16="http://schemas.microsoft.com/office/drawing/2014/main" id="{497EF703-53A1-4F22-9441-D5F812C7E604}"/>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A39B7A4-912D-4E9F-A885-6580CCAF19C7}"/>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A5E0777B-DF2B-4ABA-AAB5-087DAE96114D}"/>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644FC23E-7CDF-4A10-92CA-3B160891D425}"/>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a:extLst>
                <a:ext uri="{FF2B5EF4-FFF2-40B4-BE49-F238E27FC236}">
                  <a16:creationId xmlns:a16="http://schemas.microsoft.com/office/drawing/2014/main" id="{6CA35064-8A96-4A65-8B1E-83996C42C39C}"/>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3F1CACDA-5B17-48F9-9BC2-4DA0998CEDEB}"/>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a:extLst>
                <a:ext uri="{FF2B5EF4-FFF2-40B4-BE49-F238E27FC236}">
                  <a16:creationId xmlns:a16="http://schemas.microsoft.com/office/drawing/2014/main" id="{85BB7815-7D17-43DA-83EC-3869DFFB1E32}"/>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95E84BB0-A718-4865-AAB9-F36F3893C25B}"/>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2C52D06-FDED-45F3-9B63-6A29668974CB}"/>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D4C267B4-E774-4414-9AA8-09650B51C4BD}"/>
              </a:ext>
            </a:extLst>
          </p:cNvPr>
          <p:cNvSpPr>
            <a:spLocks noGrp="1"/>
          </p:cNvSpPr>
          <p:nvPr>
            <p:ph type="dt" sz="half" idx="10"/>
          </p:nvPr>
        </p:nvSpPr>
        <p:spPr/>
        <p:txBody>
          <a:bodyPr/>
          <a:lstStyle>
            <a:lvl1pPr>
              <a:defRPr/>
            </a:lvl1pPr>
          </a:lstStyle>
          <a:p>
            <a:pPr>
              <a:defRPr/>
            </a:pPr>
            <a:fld id="{A3357061-E3B5-428A-AD86-754A6A08410B}" type="datetime1">
              <a:rPr lang="en-US" smtClean="0"/>
              <a:t>10/7/2022</a:t>
            </a:fld>
            <a:endParaRPr lang="en-US" dirty="0"/>
          </a:p>
        </p:txBody>
      </p:sp>
      <p:sp>
        <p:nvSpPr>
          <p:cNvPr id="16" name="Footer Placeholder 4">
            <a:extLst>
              <a:ext uri="{FF2B5EF4-FFF2-40B4-BE49-F238E27FC236}">
                <a16:creationId xmlns:a16="http://schemas.microsoft.com/office/drawing/2014/main" id="{40C502A5-1619-4E18-A2F1-DDF6F5AC1977}"/>
              </a:ext>
            </a:extLst>
          </p:cNvPr>
          <p:cNvSpPr>
            <a:spLocks noGrp="1"/>
          </p:cNvSpPr>
          <p:nvPr>
            <p:ph type="ftr" sz="quarter" idx="11"/>
          </p:nvPr>
        </p:nvSpPr>
        <p:spPr/>
        <p:txBody>
          <a:bodyPr/>
          <a:lstStyle>
            <a:lvl1pPr>
              <a:defRPr/>
            </a:lvl1pPr>
          </a:lstStyle>
          <a:p>
            <a:pPr>
              <a:defRPr/>
            </a:pPr>
            <a:r>
              <a:rPr lang="en-US"/>
              <a:t>2021</a:t>
            </a:r>
          </a:p>
        </p:txBody>
      </p:sp>
      <p:sp>
        <p:nvSpPr>
          <p:cNvPr id="17" name="Slide Number Placeholder 5">
            <a:extLst>
              <a:ext uri="{FF2B5EF4-FFF2-40B4-BE49-F238E27FC236}">
                <a16:creationId xmlns:a16="http://schemas.microsoft.com/office/drawing/2014/main" id="{48033139-6B94-416F-84F0-A0105CDCBB98}"/>
              </a:ext>
            </a:extLst>
          </p:cNvPr>
          <p:cNvSpPr>
            <a:spLocks noGrp="1"/>
          </p:cNvSpPr>
          <p:nvPr>
            <p:ph type="sldNum" sz="quarter" idx="12"/>
          </p:nvPr>
        </p:nvSpPr>
        <p:spPr/>
        <p:txBody>
          <a:bodyPr/>
          <a:lstStyle>
            <a:lvl1pPr>
              <a:defRPr/>
            </a:lvl1pPr>
          </a:lstStyle>
          <a:p>
            <a:pPr>
              <a:defRPr/>
            </a:pPr>
            <a:fld id="{0F13E54F-9364-4823-B5D0-B4E7A6EC1983}" type="slidenum">
              <a:rPr lang="en-US"/>
              <a:pPr>
                <a:defRPr/>
              </a:pPr>
              <a:t>‹#›</a:t>
            </a:fld>
            <a:endParaRPr lang="en-US" dirty="0"/>
          </a:p>
        </p:txBody>
      </p:sp>
    </p:spTree>
    <p:extLst>
      <p:ext uri="{BB962C8B-B14F-4D97-AF65-F5344CB8AC3E}">
        <p14:creationId xmlns:p14="http://schemas.microsoft.com/office/powerpoint/2010/main" val="4049834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9B1021-205B-482A-A81B-B7388A3E9118}"/>
              </a:ext>
            </a:extLst>
          </p:cNvPr>
          <p:cNvSpPr>
            <a:spLocks noGrp="1"/>
          </p:cNvSpPr>
          <p:nvPr>
            <p:ph type="dt" sz="half" idx="10"/>
          </p:nvPr>
        </p:nvSpPr>
        <p:spPr/>
        <p:txBody>
          <a:bodyPr/>
          <a:lstStyle>
            <a:lvl1pPr>
              <a:defRPr/>
            </a:lvl1pPr>
          </a:lstStyle>
          <a:p>
            <a:pPr>
              <a:defRPr/>
            </a:pPr>
            <a:fld id="{3E256110-0464-4B15-BBF3-077D6FFE976D}" type="datetime1">
              <a:rPr lang="en-US" smtClean="0"/>
              <a:t>10/7/2022</a:t>
            </a:fld>
            <a:endParaRPr lang="en-US" dirty="0"/>
          </a:p>
        </p:txBody>
      </p:sp>
      <p:sp>
        <p:nvSpPr>
          <p:cNvPr id="5" name="Footer Placeholder 4">
            <a:extLst>
              <a:ext uri="{FF2B5EF4-FFF2-40B4-BE49-F238E27FC236}">
                <a16:creationId xmlns:a16="http://schemas.microsoft.com/office/drawing/2014/main" id="{81693E33-0F9E-447C-B39D-9C2F92AA7B62}"/>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B70E60ED-800B-4998-9DCB-021985BB0B88}"/>
              </a:ext>
            </a:extLst>
          </p:cNvPr>
          <p:cNvSpPr>
            <a:spLocks noGrp="1"/>
          </p:cNvSpPr>
          <p:nvPr>
            <p:ph type="sldNum" sz="quarter" idx="12"/>
          </p:nvPr>
        </p:nvSpPr>
        <p:spPr/>
        <p:txBody>
          <a:bodyPr/>
          <a:lstStyle>
            <a:lvl1pPr>
              <a:defRPr/>
            </a:lvl1pPr>
          </a:lstStyle>
          <a:p>
            <a:pPr>
              <a:defRPr/>
            </a:pPr>
            <a:fld id="{B9F70056-A77D-46BD-9BD2-CA6377E24622}" type="slidenum">
              <a:rPr lang="en-US" altLang="en-US"/>
              <a:pPr>
                <a:defRPr/>
              </a:pPr>
              <a:t>‹#›</a:t>
            </a:fld>
            <a:endParaRPr lang="en-US" altLang="en-US" dirty="0"/>
          </a:p>
        </p:txBody>
      </p:sp>
    </p:spTree>
    <p:extLst>
      <p:ext uri="{BB962C8B-B14F-4D97-AF65-F5344CB8AC3E}">
        <p14:creationId xmlns:p14="http://schemas.microsoft.com/office/powerpoint/2010/main" val="3594151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5918F-F990-4B01-9B11-AE76A29C327E}"/>
              </a:ext>
            </a:extLst>
          </p:cNvPr>
          <p:cNvSpPr>
            <a:spLocks noGrp="1"/>
          </p:cNvSpPr>
          <p:nvPr>
            <p:ph type="dt" sz="half" idx="10"/>
          </p:nvPr>
        </p:nvSpPr>
        <p:spPr/>
        <p:txBody>
          <a:bodyPr/>
          <a:lstStyle>
            <a:lvl1pPr>
              <a:defRPr/>
            </a:lvl1pPr>
          </a:lstStyle>
          <a:p>
            <a:pPr>
              <a:defRPr/>
            </a:pPr>
            <a:fld id="{CF7F7667-9A66-4BCF-B019-4F4F97DE0FB5}" type="datetime1">
              <a:rPr lang="en-US" smtClean="0"/>
              <a:t>10/7/2022</a:t>
            </a:fld>
            <a:endParaRPr lang="en-US" dirty="0"/>
          </a:p>
        </p:txBody>
      </p:sp>
      <p:sp>
        <p:nvSpPr>
          <p:cNvPr id="5" name="Footer Placeholder 4">
            <a:extLst>
              <a:ext uri="{FF2B5EF4-FFF2-40B4-BE49-F238E27FC236}">
                <a16:creationId xmlns:a16="http://schemas.microsoft.com/office/drawing/2014/main" id="{163BEF5F-BF22-4885-BFB0-D66F1DFEAAA7}"/>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E3F92695-4AAD-43C9-BBAC-3CA1E49831C5}"/>
              </a:ext>
            </a:extLst>
          </p:cNvPr>
          <p:cNvSpPr>
            <a:spLocks noGrp="1"/>
          </p:cNvSpPr>
          <p:nvPr>
            <p:ph type="sldNum" sz="quarter" idx="12"/>
          </p:nvPr>
        </p:nvSpPr>
        <p:spPr/>
        <p:txBody>
          <a:bodyPr/>
          <a:lstStyle>
            <a:lvl1pPr>
              <a:defRPr/>
            </a:lvl1pPr>
          </a:lstStyle>
          <a:p>
            <a:pPr>
              <a:defRPr/>
            </a:pPr>
            <a:fld id="{DD2FD3E5-CA98-471F-9C76-2A52CF8CD647}" type="slidenum">
              <a:rPr lang="en-US" altLang="en-US"/>
              <a:pPr>
                <a:defRPr/>
              </a:pPr>
              <a:t>‹#›</a:t>
            </a:fld>
            <a:endParaRPr lang="en-US" altLang="en-US" dirty="0"/>
          </a:p>
        </p:txBody>
      </p:sp>
    </p:spTree>
    <p:extLst>
      <p:ext uri="{BB962C8B-B14F-4D97-AF65-F5344CB8AC3E}">
        <p14:creationId xmlns:p14="http://schemas.microsoft.com/office/powerpoint/2010/main" val="3648330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0797A74-9F21-474A-97C8-579F8D61B23B}"/>
              </a:ext>
            </a:extLst>
          </p:cNvPr>
          <p:cNvSpPr>
            <a:spLocks noGrp="1"/>
          </p:cNvSpPr>
          <p:nvPr>
            <p:ph type="dt" sz="half" idx="10"/>
          </p:nvPr>
        </p:nvSpPr>
        <p:spPr/>
        <p:txBody>
          <a:bodyPr/>
          <a:lstStyle>
            <a:lvl1pPr>
              <a:defRPr/>
            </a:lvl1pPr>
          </a:lstStyle>
          <a:p>
            <a:pPr>
              <a:defRPr/>
            </a:pPr>
            <a:fld id="{832D988F-0832-441C-8CC4-7EC4DEE2C1DC}" type="datetime1">
              <a:rPr lang="en-US" smtClean="0"/>
              <a:t>10/7/2022</a:t>
            </a:fld>
            <a:endParaRPr lang="en-US" dirty="0"/>
          </a:p>
        </p:txBody>
      </p:sp>
      <p:sp>
        <p:nvSpPr>
          <p:cNvPr id="6" name="Footer Placeholder 4">
            <a:extLst>
              <a:ext uri="{FF2B5EF4-FFF2-40B4-BE49-F238E27FC236}">
                <a16:creationId xmlns:a16="http://schemas.microsoft.com/office/drawing/2014/main" id="{01E5B4D9-9286-4DFF-9789-FC38A1064328}"/>
              </a:ext>
            </a:extLst>
          </p:cNvPr>
          <p:cNvSpPr>
            <a:spLocks noGrp="1"/>
          </p:cNvSpPr>
          <p:nvPr>
            <p:ph type="ftr" sz="quarter" idx="11"/>
          </p:nvPr>
        </p:nvSpPr>
        <p:spPr/>
        <p:txBody>
          <a:bodyPr/>
          <a:lstStyle>
            <a:lvl1pPr>
              <a:defRPr/>
            </a:lvl1pPr>
          </a:lstStyle>
          <a:p>
            <a:pPr>
              <a:defRPr/>
            </a:pPr>
            <a:r>
              <a:rPr lang="en-US"/>
              <a:t>2021</a:t>
            </a:r>
          </a:p>
        </p:txBody>
      </p:sp>
      <p:sp>
        <p:nvSpPr>
          <p:cNvPr id="7" name="Slide Number Placeholder 5">
            <a:extLst>
              <a:ext uri="{FF2B5EF4-FFF2-40B4-BE49-F238E27FC236}">
                <a16:creationId xmlns:a16="http://schemas.microsoft.com/office/drawing/2014/main" id="{6D13A0A9-D319-4031-907B-59048B7E11D4}"/>
              </a:ext>
            </a:extLst>
          </p:cNvPr>
          <p:cNvSpPr>
            <a:spLocks noGrp="1"/>
          </p:cNvSpPr>
          <p:nvPr>
            <p:ph type="sldNum" sz="quarter" idx="12"/>
          </p:nvPr>
        </p:nvSpPr>
        <p:spPr/>
        <p:txBody>
          <a:bodyPr/>
          <a:lstStyle>
            <a:lvl1pPr>
              <a:defRPr/>
            </a:lvl1pPr>
          </a:lstStyle>
          <a:p>
            <a:pPr>
              <a:defRPr/>
            </a:pPr>
            <a:fld id="{585F54EB-928A-4CA0-B8AF-F4C971086AD1}" type="slidenum">
              <a:rPr lang="en-US" altLang="en-US"/>
              <a:pPr>
                <a:defRPr/>
              </a:pPr>
              <a:t>‹#›</a:t>
            </a:fld>
            <a:endParaRPr lang="en-US" altLang="en-US" dirty="0"/>
          </a:p>
        </p:txBody>
      </p:sp>
    </p:spTree>
    <p:extLst>
      <p:ext uri="{BB962C8B-B14F-4D97-AF65-F5344CB8AC3E}">
        <p14:creationId xmlns:p14="http://schemas.microsoft.com/office/powerpoint/2010/main" val="1929534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74A16B5-8A0E-4F48-AEDC-243467787AA5}"/>
              </a:ext>
            </a:extLst>
          </p:cNvPr>
          <p:cNvSpPr>
            <a:spLocks noGrp="1"/>
          </p:cNvSpPr>
          <p:nvPr>
            <p:ph type="dt" sz="half" idx="10"/>
          </p:nvPr>
        </p:nvSpPr>
        <p:spPr/>
        <p:txBody>
          <a:bodyPr/>
          <a:lstStyle>
            <a:lvl1pPr>
              <a:defRPr/>
            </a:lvl1pPr>
          </a:lstStyle>
          <a:p>
            <a:pPr>
              <a:defRPr/>
            </a:pPr>
            <a:fld id="{462BA304-0307-4F1B-A166-8EB5E5A6C3DF}" type="datetime1">
              <a:rPr lang="en-US" smtClean="0"/>
              <a:t>10/7/2022</a:t>
            </a:fld>
            <a:endParaRPr lang="en-US" dirty="0"/>
          </a:p>
        </p:txBody>
      </p:sp>
      <p:sp>
        <p:nvSpPr>
          <p:cNvPr id="8" name="Footer Placeholder 4">
            <a:extLst>
              <a:ext uri="{FF2B5EF4-FFF2-40B4-BE49-F238E27FC236}">
                <a16:creationId xmlns:a16="http://schemas.microsoft.com/office/drawing/2014/main" id="{243EBCBF-C60F-4B6F-AA38-B093368D856B}"/>
              </a:ext>
            </a:extLst>
          </p:cNvPr>
          <p:cNvSpPr>
            <a:spLocks noGrp="1"/>
          </p:cNvSpPr>
          <p:nvPr>
            <p:ph type="ftr" sz="quarter" idx="11"/>
          </p:nvPr>
        </p:nvSpPr>
        <p:spPr/>
        <p:txBody>
          <a:bodyPr/>
          <a:lstStyle>
            <a:lvl1pPr>
              <a:defRPr/>
            </a:lvl1pPr>
          </a:lstStyle>
          <a:p>
            <a:pPr>
              <a:defRPr/>
            </a:pPr>
            <a:r>
              <a:rPr lang="en-US"/>
              <a:t>2021</a:t>
            </a:r>
          </a:p>
        </p:txBody>
      </p:sp>
      <p:sp>
        <p:nvSpPr>
          <p:cNvPr id="9" name="Slide Number Placeholder 5">
            <a:extLst>
              <a:ext uri="{FF2B5EF4-FFF2-40B4-BE49-F238E27FC236}">
                <a16:creationId xmlns:a16="http://schemas.microsoft.com/office/drawing/2014/main" id="{93A69E08-6A1E-42BA-BDCC-60E669A38005}"/>
              </a:ext>
            </a:extLst>
          </p:cNvPr>
          <p:cNvSpPr>
            <a:spLocks noGrp="1"/>
          </p:cNvSpPr>
          <p:nvPr>
            <p:ph type="sldNum" sz="quarter" idx="12"/>
          </p:nvPr>
        </p:nvSpPr>
        <p:spPr/>
        <p:txBody>
          <a:bodyPr/>
          <a:lstStyle>
            <a:lvl1pPr>
              <a:defRPr/>
            </a:lvl1pPr>
          </a:lstStyle>
          <a:p>
            <a:pPr>
              <a:defRPr/>
            </a:pPr>
            <a:fld id="{6C277934-A96E-4AFD-80A3-AB1846C472D6}" type="slidenum">
              <a:rPr lang="en-US" altLang="en-US"/>
              <a:pPr>
                <a:defRPr/>
              </a:pPr>
              <a:t>‹#›</a:t>
            </a:fld>
            <a:endParaRPr lang="en-US" altLang="en-US" dirty="0"/>
          </a:p>
        </p:txBody>
      </p:sp>
    </p:spTree>
    <p:extLst>
      <p:ext uri="{BB962C8B-B14F-4D97-AF65-F5344CB8AC3E}">
        <p14:creationId xmlns:p14="http://schemas.microsoft.com/office/powerpoint/2010/main" val="3939618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4470D7F-92B8-41D0-BC4C-CC1EA1BED3C9}"/>
              </a:ext>
            </a:extLst>
          </p:cNvPr>
          <p:cNvSpPr>
            <a:spLocks noGrp="1"/>
          </p:cNvSpPr>
          <p:nvPr>
            <p:ph type="dt" sz="half" idx="10"/>
          </p:nvPr>
        </p:nvSpPr>
        <p:spPr/>
        <p:txBody>
          <a:bodyPr/>
          <a:lstStyle>
            <a:lvl1pPr>
              <a:defRPr/>
            </a:lvl1pPr>
          </a:lstStyle>
          <a:p>
            <a:pPr>
              <a:defRPr/>
            </a:pPr>
            <a:fld id="{A907FC5F-5F1A-4EA4-9686-9BBF142964F8}" type="datetime1">
              <a:rPr lang="en-US" smtClean="0"/>
              <a:t>10/7/2022</a:t>
            </a:fld>
            <a:endParaRPr lang="en-US" dirty="0"/>
          </a:p>
        </p:txBody>
      </p:sp>
      <p:sp>
        <p:nvSpPr>
          <p:cNvPr id="4" name="Footer Placeholder 4">
            <a:extLst>
              <a:ext uri="{FF2B5EF4-FFF2-40B4-BE49-F238E27FC236}">
                <a16:creationId xmlns:a16="http://schemas.microsoft.com/office/drawing/2014/main" id="{96AF1C24-D732-4FCA-B814-43B56A7184C5}"/>
              </a:ext>
            </a:extLst>
          </p:cNvPr>
          <p:cNvSpPr>
            <a:spLocks noGrp="1"/>
          </p:cNvSpPr>
          <p:nvPr>
            <p:ph type="ftr" sz="quarter" idx="11"/>
          </p:nvPr>
        </p:nvSpPr>
        <p:spPr/>
        <p:txBody>
          <a:bodyPr/>
          <a:lstStyle>
            <a:lvl1pPr>
              <a:defRPr/>
            </a:lvl1pPr>
          </a:lstStyle>
          <a:p>
            <a:pPr>
              <a:defRPr/>
            </a:pPr>
            <a:r>
              <a:rPr lang="en-US"/>
              <a:t>2021</a:t>
            </a:r>
          </a:p>
        </p:txBody>
      </p:sp>
      <p:sp>
        <p:nvSpPr>
          <p:cNvPr id="5" name="Slide Number Placeholder 5">
            <a:extLst>
              <a:ext uri="{FF2B5EF4-FFF2-40B4-BE49-F238E27FC236}">
                <a16:creationId xmlns:a16="http://schemas.microsoft.com/office/drawing/2014/main" id="{8E371768-1054-4585-BB65-5C58BECE174C}"/>
              </a:ext>
            </a:extLst>
          </p:cNvPr>
          <p:cNvSpPr>
            <a:spLocks noGrp="1"/>
          </p:cNvSpPr>
          <p:nvPr>
            <p:ph type="sldNum" sz="quarter" idx="12"/>
          </p:nvPr>
        </p:nvSpPr>
        <p:spPr/>
        <p:txBody>
          <a:bodyPr/>
          <a:lstStyle>
            <a:lvl1pPr>
              <a:defRPr/>
            </a:lvl1pPr>
          </a:lstStyle>
          <a:p>
            <a:pPr>
              <a:defRPr/>
            </a:pPr>
            <a:fld id="{D0756B90-0827-4DFB-971E-062C8A53A6C1}" type="slidenum">
              <a:rPr lang="en-US" altLang="en-US"/>
              <a:pPr>
                <a:defRPr/>
              </a:pPr>
              <a:t>‹#›</a:t>
            </a:fld>
            <a:endParaRPr lang="en-US" altLang="en-US" dirty="0"/>
          </a:p>
        </p:txBody>
      </p:sp>
    </p:spTree>
    <p:extLst>
      <p:ext uri="{BB962C8B-B14F-4D97-AF65-F5344CB8AC3E}">
        <p14:creationId xmlns:p14="http://schemas.microsoft.com/office/powerpoint/2010/main" val="883540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4023B5-A0B5-4B34-94C4-F03A9C01AE54}"/>
              </a:ext>
            </a:extLst>
          </p:cNvPr>
          <p:cNvSpPr>
            <a:spLocks noGrp="1"/>
          </p:cNvSpPr>
          <p:nvPr>
            <p:ph type="dt" sz="half" idx="10"/>
          </p:nvPr>
        </p:nvSpPr>
        <p:spPr/>
        <p:txBody>
          <a:bodyPr/>
          <a:lstStyle>
            <a:lvl1pPr>
              <a:defRPr/>
            </a:lvl1pPr>
          </a:lstStyle>
          <a:p>
            <a:pPr>
              <a:defRPr/>
            </a:pPr>
            <a:fld id="{7A0F3192-5FE4-45E8-9333-91A791C3A52F}" type="datetime1">
              <a:rPr lang="en-US" smtClean="0"/>
              <a:t>10/7/2022</a:t>
            </a:fld>
            <a:endParaRPr lang="en-US" dirty="0"/>
          </a:p>
        </p:txBody>
      </p:sp>
      <p:sp>
        <p:nvSpPr>
          <p:cNvPr id="3" name="Footer Placeholder 4">
            <a:extLst>
              <a:ext uri="{FF2B5EF4-FFF2-40B4-BE49-F238E27FC236}">
                <a16:creationId xmlns:a16="http://schemas.microsoft.com/office/drawing/2014/main" id="{34839380-2E0A-4899-8742-578E88A705BC}"/>
              </a:ext>
            </a:extLst>
          </p:cNvPr>
          <p:cNvSpPr>
            <a:spLocks noGrp="1"/>
          </p:cNvSpPr>
          <p:nvPr>
            <p:ph type="ftr" sz="quarter" idx="11"/>
          </p:nvPr>
        </p:nvSpPr>
        <p:spPr/>
        <p:txBody>
          <a:bodyPr/>
          <a:lstStyle>
            <a:lvl1pPr>
              <a:defRPr/>
            </a:lvl1pPr>
          </a:lstStyle>
          <a:p>
            <a:pPr>
              <a:defRPr/>
            </a:pPr>
            <a:r>
              <a:rPr lang="en-US"/>
              <a:t>2021</a:t>
            </a:r>
          </a:p>
        </p:txBody>
      </p:sp>
      <p:sp>
        <p:nvSpPr>
          <p:cNvPr id="4" name="Slide Number Placeholder 5">
            <a:extLst>
              <a:ext uri="{FF2B5EF4-FFF2-40B4-BE49-F238E27FC236}">
                <a16:creationId xmlns:a16="http://schemas.microsoft.com/office/drawing/2014/main" id="{10D2FFDB-9C37-4C2C-8BA4-3D78BA32A5B5}"/>
              </a:ext>
            </a:extLst>
          </p:cNvPr>
          <p:cNvSpPr>
            <a:spLocks noGrp="1"/>
          </p:cNvSpPr>
          <p:nvPr>
            <p:ph type="sldNum" sz="quarter" idx="12"/>
          </p:nvPr>
        </p:nvSpPr>
        <p:spPr/>
        <p:txBody>
          <a:bodyPr/>
          <a:lstStyle>
            <a:lvl1pPr>
              <a:defRPr/>
            </a:lvl1pPr>
          </a:lstStyle>
          <a:p>
            <a:pPr>
              <a:defRPr/>
            </a:pPr>
            <a:fld id="{99B42544-0035-4A67-8131-05A70BFCE3DA}" type="slidenum">
              <a:rPr lang="en-US" altLang="en-US"/>
              <a:pPr>
                <a:defRPr/>
              </a:pPr>
              <a:t>‹#›</a:t>
            </a:fld>
            <a:endParaRPr lang="en-US" altLang="en-US" dirty="0"/>
          </a:p>
        </p:txBody>
      </p:sp>
    </p:spTree>
    <p:extLst>
      <p:ext uri="{BB962C8B-B14F-4D97-AF65-F5344CB8AC3E}">
        <p14:creationId xmlns:p14="http://schemas.microsoft.com/office/powerpoint/2010/main" val="199840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6CE44DF-77DA-47CD-8B64-F9E7E5B6B5B8}"/>
              </a:ext>
            </a:extLst>
          </p:cNvPr>
          <p:cNvSpPr>
            <a:spLocks noGrp="1"/>
          </p:cNvSpPr>
          <p:nvPr>
            <p:ph type="dt" sz="half" idx="10"/>
          </p:nvPr>
        </p:nvSpPr>
        <p:spPr/>
        <p:txBody>
          <a:bodyPr/>
          <a:lstStyle>
            <a:lvl1pPr>
              <a:defRPr/>
            </a:lvl1pPr>
          </a:lstStyle>
          <a:p>
            <a:pPr>
              <a:defRPr/>
            </a:pPr>
            <a:fld id="{A1F09B83-166D-4989-82DB-A32A79A16BCE}" type="datetime1">
              <a:rPr lang="en-US" smtClean="0"/>
              <a:t>10/7/2022</a:t>
            </a:fld>
            <a:endParaRPr lang="en-US" dirty="0"/>
          </a:p>
        </p:txBody>
      </p:sp>
      <p:sp>
        <p:nvSpPr>
          <p:cNvPr id="6" name="Footer Placeholder 4">
            <a:extLst>
              <a:ext uri="{FF2B5EF4-FFF2-40B4-BE49-F238E27FC236}">
                <a16:creationId xmlns:a16="http://schemas.microsoft.com/office/drawing/2014/main" id="{5122D17E-6F45-4513-AAE5-4FABF418B0D3}"/>
              </a:ext>
            </a:extLst>
          </p:cNvPr>
          <p:cNvSpPr>
            <a:spLocks noGrp="1"/>
          </p:cNvSpPr>
          <p:nvPr>
            <p:ph type="ftr" sz="quarter" idx="11"/>
          </p:nvPr>
        </p:nvSpPr>
        <p:spPr/>
        <p:txBody>
          <a:bodyPr/>
          <a:lstStyle>
            <a:lvl1pPr>
              <a:defRPr/>
            </a:lvl1pPr>
          </a:lstStyle>
          <a:p>
            <a:pPr>
              <a:defRPr/>
            </a:pPr>
            <a:r>
              <a:rPr lang="en-US"/>
              <a:t>2021</a:t>
            </a:r>
          </a:p>
        </p:txBody>
      </p:sp>
      <p:sp>
        <p:nvSpPr>
          <p:cNvPr id="7" name="Slide Number Placeholder 5">
            <a:extLst>
              <a:ext uri="{FF2B5EF4-FFF2-40B4-BE49-F238E27FC236}">
                <a16:creationId xmlns:a16="http://schemas.microsoft.com/office/drawing/2014/main" id="{D3BF1622-2F04-459A-A872-7A39EA8DF53D}"/>
              </a:ext>
            </a:extLst>
          </p:cNvPr>
          <p:cNvSpPr>
            <a:spLocks noGrp="1"/>
          </p:cNvSpPr>
          <p:nvPr>
            <p:ph type="sldNum" sz="quarter" idx="12"/>
          </p:nvPr>
        </p:nvSpPr>
        <p:spPr/>
        <p:txBody>
          <a:bodyPr/>
          <a:lstStyle>
            <a:lvl1pPr>
              <a:defRPr/>
            </a:lvl1pPr>
          </a:lstStyle>
          <a:p>
            <a:pPr>
              <a:defRPr/>
            </a:pPr>
            <a:fld id="{059290D8-40E3-47A5-9F46-17F55F930C6E}" type="slidenum">
              <a:rPr lang="en-US" altLang="en-US"/>
              <a:pPr>
                <a:defRPr/>
              </a:pPr>
              <a:t>‹#›</a:t>
            </a:fld>
            <a:endParaRPr lang="en-US" altLang="en-US" dirty="0"/>
          </a:p>
        </p:txBody>
      </p:sp>
    </p:spTree>
    <p:extLst>
      <p:ext uri="{BB962C8B-B14F-4D97-AF65-F5344CB8AC3E}">
        <p14:creationId xmlns:p14="http://schemas.microsoft.com/office/powerpoint/2010/main" val="3015837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5" y="5367338"/>
            <a:ext cx="8596667" cy="67402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13B6F2A-DE9A-4CE4-9972-C6CB7D45B02F}"/>
              </a:ext>
            </a:extLst>
          </p:cNvPr>
          <p:cNvSpPr>
            <a:spLocks noGrp="1"/>
          </p:cNvSpPr>
          <p:nvPr>
            <p:ph type="dt" sz="half" idx="10"/>
          </p:nvPr>
        </p:nvSpPr>
        <p:spPr/>
        <p:txBody>
          <a:bodyPr/>
          <a:lstStyle>
            <a:lvl1pPr>
              <a:defRPr/>
            </a:lvl1pPr>
          </a:lstStyle>
          <a:p>
            <a:pPr>
              <a:defRPr/>
            </a:pPr>
            <a:fld id="{C7468153-0620-4300-B81F-76D319206B53}" type="datetime1">
              <a:rPr lang="en-US" smtClean="0"/>
              <a:t>10/7/2022</a:t>
            </a:fld>
            <a:endParaRPr lang="en-US" dirty="0"/>
          </a:p>
        </p:txBody>
      </p:sp>
      <p:sp>
        <p:nvSpPr>
          <p:cNvPr id="6" name="Footer Placeholder 4">
            <a:extLst>
              <a:ext uri="{FF2B5EF4-FFF2-40B4-BE49-F238E27FC236}">
                <a16:creationId xmlns:a16="http://schemas.microsoft.com/office/drawing/2014/main" id="{B50960E6-4A73-44A2-A055-CB249C8DFBE8}"/>
              </a:ext>
            </a:extLst>
          </p:cNvPr>
          <p:cNvSpPr>
            <a:spLocks noGrp="1"/>
          </p:cNvSpPr>
          <p:nvPr>
            <p:ph type="ftr" sz="quarter" idx="11"/>
          </p:nvPr>
        </p:nvSpPr>
        <p:spPr/>
        <p:txBody>
          <a:bodyPr/>
          <a:lstStyle>
            <a:lvl1pPr>
              <a:defRPr/>
            </a:lvl1pPr>
          </a:lstStyle>
          <a:p>
            <a:pPr>
              <a:defRPr/>
            </a:pPr>
            <a:r>
              <a:rPr lang="en-US"/>
              <a:t>2021</a:t>
            </a:r>
          </a:p>
        </p:txBody>
      </p:sp>
      <p:sp>
        <p:nvSpPr>
          <p:cNvPr id="7" name="Slide Number Placeholder 5">
            <a:extLst>
              <a:ext uri="{FF2B5EF4-FFF2-40B4-BE49-F238E27FC236}">
                <a16:creationId xmlns:a16="http://schemas.microsoft.com/office/drawing/2014/main" id="{20D603C8-F01A-4B5D-A7E7-67B5E98797FC}"/>
              </a:ext>
            </a:extLst>
          </p:cNvPr>
          <p:cNvSpPr>
            <a:spLocks noGrp="1"/>
          </p:cNvSpPr>
          <p:nvPr>
            <p:ph type="sldNum" sz="quarter" idx="12"/>
          </p:nvPr>
        </p:nvSpPr>
        <p:spPr/>
        <p:txBody>
          <a:bodyPr/>
          <a:lstStyle>
            <a:lvl1pPr>
              <a:defRPr/>
            </a:lvl1pPr>
          </a:lstStyle>
          <a:p>
            <a:pPr>
              <a:defRPr/>
            </a:pPr>
            <a:fld id="{76FFE5F9-44CC-4214-9A70-D9C2AD0E7D6F}" type="slidenum">
              <a:rPr lang="en-US" altLang="en-US"/>
              <a:pPr>
                <a:defRPr/>
              </a:pPr>
              <a:t>‹#›</a:t>
            </a:fld>
            <a:endParaRPr lang="en-US" altLang="en-US" dirty="0"/>
          </a:p>
        </p:txBody>
      </p:sp>
    </p:spTree>
    <p:extLst>
      <p:ext uri="{BB962C8B-B14F-4D97-AF65-F5344CB8AC3E}">
        <p14:creationId xmlns:p14="http://schemas.microsoft.com/office/powerpoint/2010/main" val="27251437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6D7A0F-729B-4AEE-A627-14249ADBFB30}"/>
              </a:ext>
            </a:extLst>
          </p:cNvPr>
          <p:cNvSpPr>
            <a:spLocks noGrp="1"/>
          </p:cNvSpPr>
          <p:nvPr>
            <p:ph type="dt" sz="half" idx="10"/>
          </p:nvPr>
        </p:nvSpPr>
        <p:spPr/>
        <p:txBody>
          <a:bodyPr/>
          <a:lstStyle>
            <a:lvl1pPr>
              <a:defRPr/>
            </a:lvl1pPr>
          </a:lstStyle>
          <a:p>
            <a:pPr>
              <a:defRPr/>
            </a:pPr>
            <a:fld id="{A0A6A30B-9118-43B2-889E-DC42C2F15C5C}" type="datetime1">
              <a:rPr lang="en-US" smtClean="0"/>
              <a:t>10/7/2022</a:t>
            </a:fld>
            <a:endParaRPr lang="en-US" dirty="0"/>
          </a:p>
        </p:txBody>
      </p:sp>
      <p:sp>
        <p:nvSpPr>
          <p:cNvPr id="5" name="Footer Placeholder 4">
            <a:extLst>
              <a:ext uri="{FF2B5EF4-FFF2-40B4-BE49-F238E27FC236}">
                <a16:creationId xmlns:a16="http://schemas.microsoft.com/office/drawing/2014/main" id="{CF2FCD3C-E4E7-4600-845B-2A5AC2CD42AE}"/>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17303EB0-648B-476A-9CF2-CD4B21D6EDEB}"/>
              </a:ext>
            </a:extLst>
          </p:cNvPr>
          <p:cNvSpPr>
            <a:spLocks noGrp="1"/>
          </p:cNvSpPr>
          <p:nvPr>
            <p:ph type="sldNum" sz="quarter" idx="12"/>
          </p:nvPr>
        </p:nvSpPr>
        <p:spPr/>
        <p:txBody>
          <a:bodyPr/>
          <a:lstStyle>
            <a:lvl1pPr>
              <a:defRPr/>
            </a:lvl1pPr>
          </a:lstStyle>
          <a:p>
            <a:pPr>
              <a:defRPr/>
            </a:pPr>
            <a:fld id="{97ECC240-9657-4E3F-8846-D7C02DB3B766}" type="slidenum">
              <a:rPr lang="en-US" altLang="en-US"/>
              <a:pPr>
                <a:defRPr/>
              </a:pPr>
              <a:t>‹#›</a:t>
            </a:fld>
            <a:endParaRPr lang="en-US" altLang="en-US" dirty="0"/>
          </a:p>
        </p:txBody>
      </p:sp>
    </p:spTree>
    <p:extLst>
      <p:ext uri="{BB962C8B-B14F-4D97-AF65-F5344CB8AC3E}">
        <p14:creationId xmlns:p14="http://schemas.microsoft.com/office/powerpoint/2010/main" val="325453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87BD4-C313-4B75-B18A-C2A10BA4EACC}" type="datetime1">
              <a:rPr lang="en-US" smtClean="0"/>
              <a:t>10/7/2022</a:t>
            </a:fld>
            <a:endParaRPr lang="en-US"/>
          </a:p>
        </p:txBody>
      </p:sp>
      <p:sp>
        <p:nvSpPr>
          <p:cNvPr id="3" name="Footer Placeholder 2"/>
          <p:cNvSpPr>
            <a:spLocks noGrp="1"/>
          </p:cNvSpPr>
          <p:nvPr>
            <p:ph type="ftr" sz="quarter" idx="11"/>
          </p:nvPr>
        </p:nvSpPr>
        <p:spPr/>
        <p:txBody>
          <a:bodyPr/>
          <a:lstStyle/>
          <a:p>
            <a:r>
              <a:rPr lang="en-US"/>
              <a:t>2021</a:t>
            </a:r>
          </a:p>
        </p:txBody>
      </p:sp>
      <p:sp>
        <p:nvSpPr>
          <p:cNvPr id="4" name="Slide Number Placeholder 3"/>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7771738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7DBD6B-31F8-4DC0-BB24-6F5303A88FE6}"/>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6" name="TextBox 5">
            <a:extLst>
              <a:ext uri="{FF2B5EF4-FFF2-40B4-BE49-F238E27FC236}">
                <a16:creationId xmlns:a16="http://schemas.microsoft.com/office/drawing/2014/main" id="{95A47699-B7D8-41FB-9684-EA4C5AFB0720}"/>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7951D1B3-1DD1-43CE-A4F1-11B4655C92A0}"/>
              </a:ext>
            </a:extLst>
          </p:cNvPr>
          <p:cNvSpPr>
            <a:spLocks noGrp="1"/>
          </p:cNvSpPr>
          <p:nvPr>
            <p:ph type="dt" sz="half" idx="14"/>
          </p:nvPr>
        </p:nvSpPr>
        <p:spPr/>
        <p:txBody>
          <a:bodyPr/>
          <a:lstStyle>
            <a:lvl1pPr>
              <a:defRPr/>
            </a:lvl1pPr>
          </a:lstStyle>
          <a:p>
            <a:pPr>
              <a:defRPr/>
            </a:pPr>
            <a:fld id="{9BE3BF40-24FC-433D-9BE9-4A9AE04233D6}" type="datetime1">
              <a:rPr lang="en-US" smtClean="0"/>
              <a:t>10/7/2022</a:t>
            </a:fld>
            <a:endParaRPr lang="en-US" dirty="0"/>
          </a:p>
        </p:txBody>
      </p:sp>
      <p:sp>
        <p:nvSpPr>
          <p:cNvPr id="8" name="Footer Placeholder 4">
            <a:extLst>
              <a:ext uri="{FF2B5EF4-FFF2-40B4-BE49-F238E27FC236}">
                <a16:creationId xmlns:a16="http://schemas.microsoft.com/office/drawing/2014/main" id="{4A80B94C-09A3-4D60-BCA9-B5D6DEBAF0C9}"/>
              </a:ext>
            </a:extLst>
          </p:cNvPr>
          <p:cNvSpPr>
            <a:spLocks noGrp="1"/>
          </p:cNvSpPr>
          <p:nvPr>
            <p:ph type="ftr" sz="quarter" idx="15"/>
          </p:nvPr>
        </p:nvSpPr>
        <p:spPr/>
        <p:txBody>
          <a:bodyPr/>
          <a:lstStyle>
            <a:lvl1pPr>
              <a:defRPr/>
            </a:lvl1pPr>
          </a:lstStyle>
          <a:p>
            <a:pPr>
              <a:defRPr/>
            </a:pPr>
            <a:r>
              <a:rPr lang="en-US"/>
              <a:t>2021</a:t>
            </a:r>
          </a:p>
        </p:txBody>
      </p:sp>
      <p:sp>
        <p:nvSpPr>
          <p:cNvPr id="9" name="Slide Number Placeholder 5">
            <a:extLst>
              <a:ext uri="{FF2B5EF4-FFF2-40B4-BE49-F238E27FC236}">
                <a16:creationId xmlns:a16="http://schemas.microsoft.com/office/drawing/2014/main" id="{BCF7AE76-7A4D-4391-9717-736414C84A12}"/>
              </a:ext>
            </a:extLst>
          </p:cNvPr>
          <p:cNvSpPr>
            <a:spLocks noGrp="1"/>
          </p:cNvSpPr>
          <p:nvPr>
            <p:ph type="sldNum" sz="quarter" idx="16"/>
          </p:nvPr>
        </p:nvSpPr>
        <p:spPr/>
        <p:txBody>
          <a:bodyPr/>
          <a:lstStyle>
            <a:lvl1pPr>
              <a:defRPr/>
            </a:lvl1pPr>
          </a:lstStyle>
          <a:p>
            <a:pPr>
              <a:defRPr/>
            </a:pPr>
            <a:fld id="{D7B20BD6-480A-4413-B11A-61E046BF5647}" type="slidenum">
              <a:rPr lang="en-US"/>
              <a:pPr>
                <a:defRPr/>
              </a:pPr>
              <a:t>‹#›</a:t>
            </a:fld>
            <a:endParaRPr lang="en-US" dirty="0"/>
          </a:p>
        </p:txBody>
      </p:sp>
    </p:spTree>
    <p:extLst>
      <p:ext uri="{BB962C8B-B14F-4D97-AF65-F5344CB8AC3E}">
        <p14:creationId xmlns:p14="http://schemas.microsoft.com/office/powerpoint/2010/main" val="26830904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C30BE-CA14-47BC-B2CE-BB97835ACA36}"/>
              </a:ext>
            </a:extLst>
          </p:cNvPr>
          <p:cNvSpPr>
            <a:spLocks noGrp="1"/>
          </p:cNvSpPr>
          <p:nvPr>
            <p:ph type="dt" sz="half" idx="10"/>
          </p:nvPr>
        </p:nvSpPr>
        <p:spPr/>
        <p:txBody>
          <a:bodyPr/>
          <a:lstStyle>
            <a:lvl1pPr>
              <a:defRPr/>
            </a:lvl1pPr>
          </a:lstStyle>
          <a:p>
            <a:pPr>
              <a:defRPr/>
            </a:pPr>
            <a:fld id="{D7F1C93B-81EB-4A67-9EAF-8D7E91E43DC9}" type="datetime1">
              <a:rPr lang="en-US" smtClean="0"/>
              <a:t>10/7/2022</a:t>
            </a:fld>
            <a:endParaRPr lang="en-US" dirty="0"/>
          </a:p>
        </p:txBody>
      </p:sp>
      <p:sp>
        <p:nvSpPr>
          <p:cNvPr id="5" name="Footer Placeholder 4">
            <a:extLst>
              <a:ext uri="{FF2B5EF4-FFF2-40B4-BE49-F238E27FC236}">
                <a16:creationId xmlns:a16="http://schemas.microsoft.com/office/drawing/2014/main" id="{04AEF500-A68F-46DB-B790-3ED928B95397}"/>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EAF6914F-797F-41ED-8A23-0F4F3024559C}"/>
              </a:ext>
            </a:extLst>
          </p:cNvPr>
          <p:cNvSpPr>
            <a:spLocks noGrp="1"/>
          </p:cNvSpPr>
          <p:nvPr>
            <p:ph type="sldNum" sz="quarter" idx="12"/>
          </p:nvPr>
        </p:nvSpPr>
        <p:spPr/>
        <p:txBody>
          <a:bodyPr/>
          <a:lstStyle>
            <a:lvl1pPr>
              <a:defRPr/>
            </a:lvl1pPr>
          </a:lstStyle>
          <a:p>
            <a:pPr>
              <a:defRPr/>
            </a:pPr>
            <a:fld id="{E820B0D8-26E9-4641-BE55-7A76471C287F}" type="slidenum">
              <a:rPr lang="en-US" altLang="en-US"/>
              <a:pPr>
                <a:defRPr/>
              </a:pPr>
              <a:t>‹#›</a:t>
            </a:fld>
            <a:endParaRPr lang="en-US" altLang="en-US" dirty="0"/>
          </a:p>
        </p:txBody>
      </p:sp>
    </p:spTree>
    <p:extLst>
      <p:ext uri="{BB962C8B-B14F-4D97-AF65-F5344CB8AC3E}">
        <p14:creationId xmlns:p14="http://schemas.microsoft.com/office/powerpoint/2010/main" val="1157327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FF643B-C378-4470-A2DC-6352C35D6984}"/>
              </a:ext>
            </a:extLst>
          </p:cNvPr>
          <p:cNvSpPr txBox="1">
            <a:spLocks noChangeArrowheads="1"/>
          </p:cNvSpPr>
          <p:nvPr/>
        </p:nvSpPr>
        <p:spPr bwMode="auto">
          <a:xfrm>
            <a:off x="541867" y="790575"/>
            <a:ext cx="609600" cy="584200"/>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6" name="TextBox 5">
            <a:extLst>
              <a:ext uri="{FF2B5EF4-FFF2-40B4-BE49-F238E27FC236}">
                <a16:creationId xmlns:a16="http://schemas.microsoft.com/office/drawing/2014/main" id="{C65D2D60-543B-4385-B8D6-7BE753047BB7}"/>
              </a:ext>
            </a:extLst>
          </p:cNvPr>
          <p:cNvSpPr txBox="1">
            <a:spLocks noChangeArrowheads="1"/>
          </p:cNvSpPr>
          <p:nvPr/>
        </p:nvSpPr>
        <p:spPr bwMode="auto">
          <a:xfrm>
            <a:off x="8892117" y="2886075"/>
            <a:ext cx="609600" cy="585788"/>
          </a:xfrm>
          <a:prstGeom prst="rect">
            <a:avLst/>
          </a:prstGeom>
          <a:noFill/>
          <a:ln>
            <a:noFill/>
          </a:ln>
        </p:spPr>
        <p:txBody>
          <a:bodyPr lIns="68580" tIns="34290" rIns="68580" bIns="3429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6000">
                <a:solidFill>
                  <a:srgbClr val="9FE0F5"/>
                </a:solidFill>
                <a:latin typeface="Arial" panose="020B0604020202020204" pitchFamily="34" charset="0"/>
              </a:rPr>
              <a:t>”</a:t>
            </a:r>
          </a:p>
        </p:txBody>
      </p:sp>
      <p:sp>
        <p:nvSpPr>
          <p:cNvPr id="2" name="Title 1"/>
          <p:cNvSpPr>
            <a:spLocks noGrp="1"/>
          </p:cNvSpPr>
          <p:nvPr>
            <p:ph type="title"/>
          </p:nvPr>
        </p:nvSpPr>
        <p:spPr>
          <a:xfrm>
            <a:off x="931334" y="609600"/>
            <a:ext cx="809413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37FC52F-D044-4655-A190-941B81D4647D}"/>
              </a:ext>
            </a:extLst>
          </p:cNvPr>
          <p:cNvSpPr>
            <a:spLocks noGrp="1"/>
          </p:cNvSpPr>
          <p:nvPr>
            <p:ph type="dt" sz="half" idx="14"/>
          </p:nvPr>
        </p:nvSpPr>
        <p:spPr/>
        <p:txBody>
          <a:bodyPr/>
          <a:lstStyle>
            <a:lvl1pPr>
              <a:defRPr/>
            </a:lvl1pPr>
          </a:lstStyle>
          <a:p>
            <a:pPr>
              <a:defRPr/>
            </a:pPr>
            <a:fld id="{971976FA-7BF0-4929-A7A8-A37E97A5F28F}" type="datetime1">
              <a:rPr lang="en-US" smtClean="0"/>
              <a:t>10/7/2022</a:t>
            </a:fld>
            <a:endParaRPr lang="en-US" dirty="0"/>
          </a:p>
        </p:txBody>
      </p:sp>
      <p:sp>
        <p:nvSpPr>
          <p:cNvPr id="8" name="Footer Placeholder 4">
            <a:extLst>
              <a:ext uri="{FF2B5EF4-FFF2-40B4-BE49-F238E27FC236}">
                <a16:creationId xmlns:a16="http://schemas.microsoft.com/office/drawing/2014/main" id="{0AEDB973-8B9C-4679-923C-2427C5B80F7B}"/>
              </a:ext>
            </a:extLst>
          </p:cNvPr>
          <p:cNvSpPr>
            <a:spLocks noGrp="1"/>
          </p:cNvSpPr>
          <p:nvPr>
            <p:ph type="ftr" sz="quarter" idx="15"/>
          </p:nvPr>
        </p:nvSpPr>
        <p:spPr/>
        <p:txBody>
          <a:bodyPr/>
          <a:lstStyle>
            <a:lvl1pPr>
              <a:defRPr/>
            </a:lvl1pPr>
          </a:lstStyle>
          <a:p>
            <a:pPr>
              <a:defRPr/>
            </a:pPr>
            <a:r>
              <a:rPr lang="en-US"/>
              <a:t>2021</a:t>
            </a:r>
          </a:p>
        </p:txBody>
      </p:sp>
      <p:sp>
        <p:nvSpPr>
          <p:cNvPr id="9" name="Slide Number Placeholder 5">
            <a:extLst>
              <a:ext uri="{FF2B5EF4-FFF2-40B4-BE49-F238E27FC236}">
                <a16:creationId xmlns:a16="http://schemas.microsoft.com/office/drawing/2014/main" id="{A38CC3DB-CD61-4561-A412-FC033C764B33}"/>
              </a:ext>
            </a:extLst>
          </p:cNvPr>
          <p:cNvSpPr>
            <a:spLocks noGrp="1"/>
          </p:cNvSpPr>
          <p:nvPr>
            <p:ph type="sldNum" sz="quarter" idx="16"/>
          </p:nvPr>
        </p:nvSpPr>
        <p:spPr/>
        <p:txBody>
          <a:bodyPr/>
          <a:lstStyle>
            <a:lvl1pPr>
              <a:defRPr/>
            </a:lvl1pPr>
          </a:lstStyle>
          <a:p>
            <a:pPr>
              <a:defRPr/>
            </a:pPr>
            <a:fld id="{BED1C514-4BD0-4923-B0B3-595A0E213DA6}" type="slidenum">
              <a:rPr lang="en-US"/>
              <a:pPr>
                <a:defRPr/>
              </a:pPr>
              <a:t>‹#›</a:t>
            </a:fld>
            <a:endParaRPr lang="en-US" dirty="0"/>
          </a:p>
        </p:txBody>
      </p:sp>
    </p:spTree>
    <p:extLst>
      <p:ext uri="{BB962C8B-B14F-4D97-AF65-F5344CB8AC3E}">
        <p14:creationId xmlns:p14="http://schemas.microsoft.com/office/powerpoint/2010/main" val="242008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E20846D-CA9A-4A93-B037-BE6B6C4F34FE}"/>
              </a:ext>
            </a:extLst>
          </p:cNvPr>
          <p:cNvSpPr>
            <a:spLocks noGrp="1"/>
          </p:cNvSpPr>
          <p:nvPr>
            <p:ph type="dt" sz="half" idx="14"/>
          </p:nvPr>
        </p:nvSpPr>
        <p:spPr/>
        <p:txBody>
          <a:bodyPr/>
          <a:lstStyle>
            <a:lvl1pPr>
              <a:defRPr/>
            </a:lvl1pPr>
          </a:lstStyle>
          <a:p>
            <a:pPr>
              <a:defRPr/>
            </a:pPr>
            <a:fld id="{86C304F7-E227-410B-AA6E-DDC960500C64}" type="datetime1">
              <a:rPr lang="en-US" smtClean="0"/>
              <a:t>10/7/2022</a:t>
            </a:fld>
            <a:endParaRPr lang="en-US" dirty="0"/>
          </a:p>
        </p:txBody>
      </p:sp>
      <p:sp>
        <p:nvSpPr>
          <p:cNvPr id="6" name="Footer Placeholder 4">
            <a:extLst>
              <a:ext uri="{FF2B5EF4-FFF2-40B4-BE49-F238E27FC236}">
                <a16:creationId xmlns:a16="http://schemas.microsoft.com/office/drawing/2014/main" id="{99E26EA2-C4DA-4F0B-8FDA-71565D608B9D}"/>
              </a:ext>
            </a:extLst>
          </p:cNvPr>
          <p:cNvSpPr>
            <a:spLocks noGrp="1"/>
          </p:cNvSpPr>
          <p:nvPr>
            <p:ph type="ftr" sz="quarter" idx="15"/>
          </p:nvPr>
        </p:nvSpPr>
        <p:spPr/>
        <p:txBody>
          <a:bodyPr/>
          <a:lstStyle>
            <a:lvl1pPr>
              <a:defRPr/>
            </a:lvl1pPr>
          </a:lstStyle>
          <a:p>
            <a:pPr>
              <a:defRPr/>
            </a:pPr>
            <a:r>
              <a:rPr lang="en-US"/>
              <a:t>2021</a:t>
            </a:r>
          </a:p>
        </p:txBody>
      </p:sp>
      <p:sp>
        <p:nvSpPr>
          <p:cNvPr id="7" name="Slide Number Placeholder 5">
            <a:extLst>
              <a:ext uri="{FF2B5EF4-FFF2-40B4-BE49-F238E27FC236}">
                <a16:creationId xmlns:a16="http://schemas.microsoft.com/office/drawing/2014/main" id="{DEA3DF4A-E586-467A-A627-FE496AB06936}"/>
              </a:ext>
            </a:extLst>
          </p:cNvPr>
          <p:cNvSpPr>
            <a:spLocks noGrp="1"/>
          </p:cNvSpPr>
          <p:nvPr>
            <p:ph type="sldNum" sz="quarter" idx="16"/>
          </p:nvPr>
        </p:nvSpPr>
        <p:spPr/>
        <p:txBody>
          <a:bodyPr/>
          <a:lstStyle>
            <a:lvl1pPr>
              <a:defRPr/>
            </a:lvl1pPr>
          </a:lstStyle>
          <a:p>
            <a:pPr>
              <a:defRPr/>
            </a:pPr>
            <a:fld id="{4B4987E3-36FD-43E9-8153-2CFCF0AFE04A}" type="slidenum">
              <a:rPr lang="en-US" altLang="en-US"/>
              <a:pPr>
                <a:defRPr/>
              </a:pPr>
              <a:t>‹#›</a:t>
            </a:fld>
            <a:endParaRPr lang="en-US" altLang="en-US" dirty="0"/>
          </a:p>
        </p:txBody>
      </p:sp>
    </p:spTree>
    <p:extLst>
      <p:ext uri="{BB962C8B-B14F-4D97-AF65-F5344CB8AC3E}">
        <p14:creationId xmlns:p14="http://schemas.microsoft.com/office/powerpoint/2010/main" val="29416712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5EB18C-2916-4AC5-AFDF-E4D2FE3394DC}"/>
              </a:ext>
            </a:extLst>
          </p:cNvPr>
          <p:cNvSpPr>
            <a:spLocks noGrp="1"/>
          </p:cNvSpPr>
          <p:nvPr>
            <p:ph type="dt" sz="half" idx="10"/>
          </p:nvPr>
        </p:nvSpPr>
        <p:spPr/>
        <p:txBody>
          <a:bodyPr/>
          <a:lstStyle>
            <a:lvl1pPr>
              <a:defRPr/>
            </a:lvl1pPr>
          </a:lstStyle>
          <a:p>
            <a:pPr>
              <a:defRPr/>
            </a:pPr>
            <a:fld id="{2B4E829A-AB79-4E49-9707-B48C575B900E}" type="datetime1">
              <a:rPr lang="en-US" smtClean="0"/>
              <a:t>10/7/2022</a:t>
            </a:fld>
            <a:endParaRPr lang="en-US" dirty="0"/>
          </a:p>
        </p:txBody>
      </p:sp>
      <p:sp>
        <p:nvSpPr>
          <p:cNvPr id="5" name="Footer Placeholder 4">
            <a:extLst>
              <a:ext uri="{FF2B5EF4-FFF2-40B4-BE49-F238E27FC236}">
                <a16:creationId xmlns:a16="http://schemas.microsoft.com/office/drawing/2014/main" id="{49BCB857-C9B3-468D-A8FF-B84469774EA7}"/>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110423DF-553B-4C83-AC42-99B47CEA1471}"/>
              </a:ext>
            </a:extLst>
          </p:cNvPr>
          <p:cNvSpPr>
            <a:spLocks noGrp="1"/>
          </p:cNvSpPr>
          <p:nvPr>
            <p:ph type="sldNum" sz="quarter" idx="12"/>
          </p:nvPr>
        </p:nvSpPr>
        <p:spPr/>
        <p:txBody>
          <a:bodyPr/>
          <a:lstStyle>
            <a:lvl1pPr>
              <a:defRPr/>
            </a:lvl1pPr>
          </a:lstStyle>
          <a:p>
            <a:pPr>
              <a:defRPr/>
            </a:pPr>
            <a:fld id="{6395D26E-9A5D-4002-AFB9-984034642550}" type="slidenum">
              <a:rPr lang="en-US" altLang="en-US"/>
              <a:pPr>
                <a:defRPr/>
              </a:pPr>
              <a:t>‹#›</a:t>
            </a:fld>
            <a:endParaRPr lang="en-US" altLang="en-US" dirty="0"/>
          </a:p>
        </p:txBody>
      </p:sp>
    </p:spTree>
    <p:extLst>
      <p:ext uri="{BB962C8B-B14F-4D97-AF65-F5344CB8AC3E}">
        <p14:creationId xmlns:p14="http://schemas.microsoft.com/office/powerpoint/2010/main" val="41389682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4682E2-35CD-477F-96B5-12279B28EA7E}"/>
              </a:ext>
            </a:extLst>
          </p:cNvPr>
          <p:cNvSpPr>
            <a:spLocks noGrp="1"/>
          </p:cNvSpPr>
          <p:nvPr>
            <p:ph type="dt" sz="half" idx="10"/>
          </p:nvPr>
        </p:nvSpPr>
        <p:spPr/>
        <p:txBody>
          <a:bodyPr/>
          <a:lstStyle>
            <a:lvl1pPr>
              <a:defRPr/>
            </a:lvl1pPr>
          </a:lstStyle>
          <a:p>
            <a:pPr>
              <a:defRPr/>
            </a:pPr>
            <a:fld id="{86CADDDF-7D14-403B-831F-0A2403A9C460}" type="datetime1">
              <a:rPr lang="en-US" smtClean="0"/>
              <a:t>10/7/2022</a:t>
            </a:fld>
            <a:endParaRPr lang="en-US" dirty="0"/>
          </a:p>
        </p:txBody>
      </p:sp>
      <p:sp>
        <p:nvSpPr>
          <p:cNvPr id="5" name="Footer Placeholder 4">
            <a:extLst>
              <a:ext uri="{FF2B5EF4-FFF2-40B4-BE49-F238E27FC236}">
                <a16:creationId xmlns:a16="http://schemas.microsoft.com/office/drawing/2014/main" id="{8A7E51B5-A9ED-40E3-8505-975C4C536B0B}"/>
              </a:ext>
            </a:extLst>
          </p:cNvPr>
          <p:cNvSpPr>
            <a:spLocks noGrp="1"/>
          </p:cNvSpPr>
          <p:nvPr>
            <p:ph type="ftr" sz="quarter" idx="11"/>
          </p:nvPr>
        </p:nvSpPr>
        <p:spPr/>
        <p:txBody>
          <a:bodyPr/>
          <a:lstStyle>
            <a:lvl1pPr>
              <a:defRPr/>
            </a:lvl1pPr>
          </a:lstStyle>
          <a:p>
            <a:pPr>
              <a:defRPr/>
            </a:pPr>
            <a:r>
              <a:rPr lang="en-US"/>
              <a:t>2021</a:t>
            </a:r>
          </a:p>
        </p:txBody>
      </p:sp>
      <p:sp>
        <p:nvSpPr>
          <p:cNvPr id="6" name="Slide Number Placeholder 5">
            <a:extLst>
              <a:ext uri="{FF2B5EF4-FFF2-40B4-BE49-F238E27FC236}">
                <a16:creationId xmlns:a16="http://schemas.microsoft.com/office/drawing/2014/main" id="{394299E8-6368-4845-A6E1-589001B274C6}"/>
              </a:ext>
            </a:extLst>
          </p:cNvPr>
          <p:cNvSpPr>
            <a:spLocks noGrp="1"/>
          </p:cNvSpPr>
          <p:nvPr>
            <p:ph type="sldNum" sz="quarter" idx="12"/>
          </p:nvPr>
        </p:nvSpPr>
        <p:spPr/>
        <p:txBody>
          <a:bodyPr/>
          <a:lstStyle>
            <a:lvl1pPr>
              <a:defRPr/>
            </a:lvl1pPr>
          </a:lstStyle>
          <a:p>
            <a:pPr>
              <a:defRPr/>
            </a:pPr>
            <a:fld id="{4A078CAA-1EBF-4451-8AE8-AB3956D2915E}" type="slidenum">
              <a:rPr lang="en-US" altLang="en-US"/>
              <a:pPr>
                <a:defRPr/>
              </a:pPr>
              <a:t>‹#›</a:t>
            </a:fld>
            <a:endParaRPr lang="en-US" altLang="en-US" dirty="0"/>
          </a:p>
        </p:txBody>
      </p:sp>
    </p:spTree>
    <p:extLst>
      <p:ext uri="{BB962C8B-B14F-4D97-AF65-F5344CB8AC3E}">
        <p14:creationId xmlns:p14="http://schemas.microsoft.com/office/powerpoint/2010/main" val="2378891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B4E4B8-8065-47DE-8351-7C242C8C551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652A9463-DFDE-478E-A4D4-8EDC2245F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CB206A-F6B6-4706-9DA9-6012B645BB7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3ADF3380-05CC-4AE9-BC1C-5E0338138A59}" type="slidenum">
              <a:rPr lang="en-US"/>
              <a:pPr>
                <a:defRPr/>
              </a:pPr>
              <a:t>‹#›</a:t>
            </a:fld>
            <a:endParaRPr lang="en-US" dirty="0"/>
          </a:p>
        </p:txBody>
      </p:sp>
    </p:spTree>
    <p:extLst>
      <p:ext uri="{BB962C8B-B14F-4D97-AF65-F5344CB8AC3E}">
        <p14:creationId xmlns:p14="http://schemas.microsoft.com/office/powerpoint/2010/main" val="1486925610"/>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93AA5-707C-4545-8BDF-593D584D638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31A49FBA-966F-4C77-A157-88E6F5E259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A0D731E-0168-48E4-B388-9265A6DF9FD5}"/>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5DBC1D5D-4E2E-423B-8835-48F9C2D7534A}" type="slidenum">
              <a:rPr lang="en-US"/>
              <a:pPr>
                <a:defRPr/>
              </a:pPr>
              <a:t>‹#›</a:t>
            </a:fld>
            <a:endParaRPr lang="en-US" dirty="0"/>
          </a:p>
        </p:txBody>
      </p:sp>
    </p:spTree>
    <p:extLst>
      <p:ext uri="{BB962C8B-B14F-4D97-AF65-F5344CB8AC3E}">
        <p14:creationId xmlns:p14="http://schemas.microsoft.com/office/powerpoint/2010/main" val="2896360388"/>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7" y="5883275"/>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12461916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5313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2E1D-3995-422D-B3F1-FC03BADFE2B8}"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spTree>
    <p:extLst>
      <p:ext uri="{BB962C8B-B14F-4D97-AF65-F5344CB8AC3E}">
        <p14:creationId xmlns:p14="http://schemas.microsoft.com/office/powerpoint/2010/main" val="3329137897"/>
      </p:ext>
    </p:extLst>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4E76D37-E4A9-664C-AE09-5E8A180F5B4C}"/>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Description automatically generated">
            <a:extLst>
              <a:ext uri="{FF2B5EF4-FFF2-40B4-BE49-F238E27FC236}">
                <a16:creationId xmlns:a16="http://schemas.microsoft.com/office/drawing/2014/main" id="{01EE4245-8EA1-0544-AB94-B48EB1E3E3A7}"/>
              </a:ext>
            </a:extLst>
          </p:cNvPr>
          <p:cNvPicPr>
            <a:picLocks noChangeAspect="1"/>
          </p:cNvPicPr>
          <p:nvPr userDrawn="1"/>
        </p:nvPicPr>
        <p:blipFill>
          <a:blip r:embed="rId2" cstate="email">
            <a:alphaModFix amt="85000"/>
            <a:extLst>
              <a:ext uri="{28A0092B-C50C-407E-A947-70E740481C1C}">
                <a14:useLocalDpi xmlns:a14="http://schemas.microsoft.com/office/drawing/2010/main"/>
              </a:ext>
            </a:extLst>
          </a:blip>
          <a:stretch>
            <a:fillRect/>
          </a:stretch>
        </p:blipFill>
        <p:spPr>
          <a:xfrm>
            <a:off x="-1" y="0"/>
            <a:ext cx="12192001" cy="6854189"/>
          </a:xfrm>
          <a:prstGeom prst="rect">
            <a:avLst/>
          </a:prstGeom>
        </p:spPr>
      </p:pic>
      <p:sp>
        <p:nvSpPr>
          <p:cNvPr id="3" name="Subtitle 2">
            <a:extLst>
              <a:ext uri="{FF2B5EF4-FFF2-40B4-BE49-F238E27FC236}">
                <a16:creationId xmlns:a16="http://schemas.microsoft.com/office/drawing/2014/main" id="{A0E3D895-1CEF-3248-AACA-21767FB3A58C}"/>
              </a:ext>
            </a:extLst>
          </p:cNvPr>
          <p:cNvSpPr>
            <a:spLocks noGrp="1"/>
          </p:cNvSpPr>
          <p:nvPr>
            <p:ph type="subTitle" idx="1" hasCustomPrompt="1"/>
          </p:nvPr>
        </p:nvSpPr>
        <p:spPr>
          <a:xfrm>
            <a:off x="1524000" y="4210087"/>
            <a:ext cx="9426222" cy="813469"/>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descr="Text&#10;&#10;Description automatically generated">
            <a:extLst>
              <a:ext uri="{FF2B5EF4-FFF2-40B4-BE49-F238E27FC236}">
                <a16:creationId xmlns:a16="http://schemas.microsoft.com/office/drawing/2014/main" id="{06989AE3-ACF1-8546-8E62-76CA193DAB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24000" y="1968290"/>
            <a:ext cx="9590530" cy="1902883"/>
          </a:xfrm>
          <a:prstGeom prst="rect">
            <a:avLst/>
          </a:prstGeom>
        </p:spPr>
      </p:pic>
      <p:sp>
        <p:nvSpPr>
          <p:cNvPr id="18" name="Subtitle 2">
            <a:extLst>
              <a:ext uri="{FF2B5EF4-FFF2-40B4-BE49-F238E27FC236}">
                <a16:creationId xmlns:a16="http://schemas.microsoft.com/office/drawing/2014/main" id="{286B1F05-BDD7-C646-B477-D9B9B2E09D85}"/>
              </a:ext>
            </a:extLst>
          </p:cNvPr>
          <p:cNvSpPr txBox="1">
            <a:spLocks/>
          </p:cNvSpPr>
          <p:nvPr userDrawn="1"/>
        </p:nvSpPr>
        <p:spPr>
          <a:xfrm>
            <a:off x="1524000" y="5220442"/>
            <a:ext cx="9426222" cy="8134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0D4E7C"/>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0D4E7C"/>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0D4E7C"/>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0D4E7C"/>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Name of Speaker: </a:t>
            </a:r>
          </a:p>
        </p:txBody>
      </p:sp>
      <p:pic>
        <p:nvPicPr>
          <p:cNvPr id="19" name="Graphic 18">
            <a:extLst>
              <a:ext uri="{FF2B5EF4-FFF2-40B4-BE49-F238E27FC236}">
                <a16:creationId xmlns:a16="http://schemas.microsoft.com/office/drawing/2014/main" id="{4B91F0DD-9CA6-684D-87CF-640E1A6E6B4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3823" y="824089"/>
            <a:ext cx="2889955" cy="595356"/>
          </a:xfrm>
          <a:prstGeom prst="rect">
            <a:avLst/>
          </a:prstGeom>
        </p:spPr>
      </p:pic>
    </p:spTree>
    <p:extLst>
      <p:ext uri="{BB962C8B-B14F-4D97-AF65-F5344CB8AC3E}">
        <p14:creationId xmlns:p14="http://schemas.microsoft.com/office/powerpoint/2010/main" val="42309669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E0E1-082E-8048-B560-E7ABCA6E53CD}"/>
              </a:ext>
            </a:extLst>
          </p:cNvPr>
          <p:cNvSpPr>
            <a:spLocks noGrp="1"/>
          </p:cNvSpPr>
          <p:nvPr>
            <p:ph type="title"/>
          </p:nvPr>
        </p:nvSpPr>
        <p:spPr/>
        <p:txBody>
          <a:bodyPr/>
          <a:lstStyle>
            <a:lvl1pPr>
              <a:defRPr>
                <a:solidFill>
                  <a:srgbClr val="06315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E6D429F-1C73-7D48-BB6F-52DDF256B5F2}"/>
              </a:ext>
            </a:extLst>
          </p:cNvPr>
          <p:cNvSpPr>
            <a:spLocks noGrp="1"/>
          </p:cNvSpPr>
          <p:nvPr>
            <p:ph idx="1"/>
          </p:nvPr>
        </p:nvSpPr>
        <p:spPr/>
        <p:txBody>
          <a:bodyPr/>
          <a:lstStyle>
            <a:lvl1pPr>
              <a:buClr>
                <a:srgbClr val="076659"/>
              </a:buClr>
              <a:defRPr>
                <a:solidFill>
                  <a:srgbClr val="063156"/>
                </a:solidFill>
              </a:defRPr>
            </a:lvl1pPr>
            <a:lvl2pPr>
              <a:buClr>
                <a:srgbClr val="076659"/>
              </a:buClr>
              <a:defRPr>
                <a:solidFill>
                  <a:srgbClr val="063156"/>
                </a:solidFill>
              </a:defRPr>
            </a:lvl2pPr>
            <a:lvl3pPr>
              <a:buClr>
                <a:srgbClr val="076659"/>
              </a:buClr>
              <a:defRPr>
                <a:solidFill>
                  <a:srgbClr val="063156"/>
                </a:solidFill>
              </a:defRPr>
            </a:lvl3pPr>
            <a:lvl4pPr>
              <a:buClr>
                <a:srgbClr val="076659"/>
              </a:buClr>
              <a:defRPr>
                <a:solidFill>
                  <a:srgbClr val="063156"/>
                </a:solidFill>
              </a:defRPr>
            </a:lvl4pPr>
            <a:lvl5pPr>
              <a:buClr>
                <a:srgbClr val="076659"/>
              </a:buClr>
              <a:defRPr>
                <a:solidFill>
                  <a:srgbClr val="0631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1DCDB3-5A0F-6C49-9BB6-3DA8E8B98B2F}"/>
              </a:ext>
            </a:extLst>
          </p:cNvPr>
          <p:cNvSpPr>
            <a:spLocks noGrp="1"/>
          </p:cNvSpPr>
          <p:nvPr>
            <p:ph type="dt" sz="half" idx="10"/>
          </p:nvPr>
        </p:nvSpPr>
        <p:spPr/>
        <p:txBody>
          <a:bodyPr/>
          <a:lstStyle>
            <a:lvl1pPr>
              <a:defRPr sz="1100" b="0" i="0">
                <a:solidFill>
                  <a:srgbClr val="F3735C"/>
                </a:solidFill>
                <a:latin typeface="Roboto Medium" panose="02000000000000000000" pitchFamily="2" charset="0"/>
                <a:ea typeface="Roboto Medium" panose="02000000000000000000" pitchFamily="2" charset="0"/>
              </a:defRPr>
            </a:lvl1pPr>
          </a:lstStyle>
          <a:p>
            <a:fld id="{12496E3E-7BB9-BF41-9136-C8E816EDF40C}" type="datetime1">
              <a:rPr lang="en-US" smtClean="0"/>
              <a:pPr/>
              <a:t>10/7/2022</a:t>
            </a:fld>
            <a:endParaRPr lang="en-US" dirty="0"/>
          </a:p>
        </p:txBody>
      </p:sp>
      <p:sp>
        <p:nvSpPr>
          <p:cNvPr id="5" name="Footer Placeholder 4">
            <a:extLst>
              <a:ext uri="{FF2B5EF4-FFF2-40B4-BE49-F238E27FC236}">
                <a16:creationId xmlns:a16="http://schemas.microsoft.com/office/drawing/2014/main" id="{5BE11A6D-9FEA-7840-88A0-7335F9A704D3}"/>
              </a:ext>
            </a:extLst>
          </p:cNvPr>
          <p:cNvSpPr>
            <a:spLocks noGrp="1"/>
          </p:cNvSpPr>
          <p:nvPr>
            <p:ph type="ftr" sz="quarter" idx="11"/>
          </p:nvPr>
        </p:nvSpPr>
        <p:spPr/>
        <p:txBody>
          <a:bodyPr/>
          <a:lstStyle>
            <a:lvl1pPr>
              <a:defRPr sz="1100">
                <a:solidFill>
                  <a:srgbClr val="F3735C"/>
                </a:solidFill>
              </a:defRPr>
            </a:lvl1pPr>
          </a:lstStyle>
          <a:p>
            <a:endParaRPr lang="en-US" dirty="0"/>
          </a:p>
        </p:txBody>
      </p:sp>
      <p:sp>
        <p:nvSpPr>
          <p:cNvPr id="6" name="Slide Number Placeholder 5">
            <a:extLst>
              <a:ext uri="{FF2B5EF4-FFF2-40B4-BE49-F238E27FC236}">
                <a16:creationId xmlns:a16="http://schemas.microsoft.com/office/drawing/2014/main" id="{BACB51B5-C90C-FE46-931F-8002F022268B}"/>
              </a:ext>
            </a:extLst>
          </p:cNvPr>
          <p:cNvSpPr>
            <a:spLocks noGrp="1"/>
          </p:cNvSpPr>
          <p:nvPr>
            <p:ph type="sldNum" sz="quarter" idx="12"/>
          </p:nvPr>
        </p:nvSpPr>
        <p:spPr>
          <a:xfrm>
            <a:off x="10718800" y="6489065"/>
            <a:ext cx="1402080" cy="365125"/>
          </a:xfrm>
        </p:spPr>
        <p:txBody>
          <a:bodyPr/>
          <a:lstStyle>
            <a:lvl1pPr>
              <a:defRPr sz="1100" b="0" i="0">
                <a:solidFill>
                  <a:srgbClr val="F3735C"/>
                </a:solidFill>
                <a:latin typeface="Roboto Medium" panose="02000000000000000000" pitchFamily="2" charset="0"/>
                <a:ea typeface="Roboto Medium" panose="02000000000000000000" pitchFamily="2" charset="0"/>
              </a:defRPr>
            </a:lvl1pPr>
          </a:lstStyle>
          <a:p>
            <a:fld id="{90742655-4E8C-5640-9878-CEC4A232189B}" type="slidenum">
              <a:rPr lang="en-US" smtClean="0"/>
              <a:pPr/>
              <a:t>‹#›</a:t>
            </a:fld>
            <a:endParaRPr lang="en-US" dirty="0"/>
          </a:p>
        </p:txBody>
      </p:sp>
    </p:spTree>
    <p:extLst>
      <p:ext uri="{BB962C8B-B14F-4D97-AF65-F5344CB8AC3E}">
        <p14:creationId xmlns:p14="http://schemas.microsoft.com/office/powerpoint/2010/main" val="18725555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FE8536-47B6-F14A-A43B-BC306EE9A0EA}"/>
              </a:ext>
            </a:extLst>
          </p:cNvPr>
          <p:cNvSpPr/>
          <p:nvPr userDrawn="1"/>
        </p:nvSpPr>
        <p:spPr>
          <a:xfrm>
            <a:off x="0" y="0"/>
            <a:ext cx="12192000" cy="6858000"/>
          </a:xfrm>
          <a:prstGeom prst="rect">
            <a:avLst/>
          </a:prstGeom>
          <a:solidFill>
            <a:srgbClr val="0631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Description automatically generated">
            <a:extLst>
              <a:ext uri="{FF2B5EF4-FFF2-40B4-BE49-F238E27FC236}">
                <a16:creationId xmlns:a16="http://schemas.microsoft.com/office/drawing/2014/main" id="{5941D04A-2815-A84E-A6D2-7FE413A1958E}"/>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269945" y="0"/>
            <a:ext cx="12724816" cy="6854189"/>
          </a:xfrm>
          <a:prstGeom prst="rect">
            <a:avLst/>
          </a:prstGeom>
        </p:spPr>
      </p:pic>
      <p:sp>
        <p:nvSpPr>
          <p:cNvPr id="2" name="Title 1">
            <a:extLst>
              <a:ext uri="{FF2B5EF4-FFF2-40B4-BE49-F238E27FC236}">
                <a16:creationId xmlns:a16="http://schemas.microsoft.com/office/drawing/2014/main" id="{8530FEEF-5AD2-5C44-B820-09B813A16E58}"/>
              </a:ext>
            </a:extLst>
          </p:cNvPr>
          <p:cNvSpPr>
            <a:spLocks noGrp="1"/>
          </p:cNvSpPr>
          <p:nvPr>
            <p:ph type="title"/>
          </p:nvPr>
        </p:nvSpPr>
        <p:spPr>
          <a:xfrm>
            <a:off x="831850" y="2416266"/>
            <a:ext cx="10515600" cy="925154"/>
          </a:xfrm>
        </p:spPr>
        <p:txBody>
          <a:bodyPr anchor="b">
            <a:normAutofit/>
          </a:bodyPr>
          <a:lstStyle>
            <a:lvl1pPr algn="ctr">
              <a:defRPr sz="4800" b="0" i="0">
                <a:solidFill>
                  <a:schemeClr val="bg1"/>
                </a:solidFill>
                <a:latin typeface="Roboto Light" panose="02000000000000000000" pitchFamily="2" charset="0"/>
                <a:ea typeface="Roboto Light"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D78492-2D70-1546-B790-9E8266C51CFF}"/>
              </a:ext>
            </a:extLst>
          </p:cNvPr>
          <p:cNvSpPr>
            <a:spLocks noGrp="1"/>
          </p:cNvSpPr>
          <p:nvPr>
            <p:ph type="body" idx="1"/>
          </p:nvPr>
        </p:nvSpPr>
        <p:spPr>
          <a:xfrm>
            <a:off x="3470276" y="3557477"/>
            <a:ext cx="5251449" cy="683659"/>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D2EEF27-5F08-C040-907D-AE020B2E1DA9}"/>
              </a:ext>
            </a:extLst>
          </p:cNvPr>
          <p:cNvSpPr>
            <a:spLocks noGrp="1"/>
          </p:cNvSpPr>
          <p:nvPr>
            <p:ph type="dt" sz="half" idx="10"/>
          </p:nvPr>
        </p:nvSpPr>
        <p:spPr/>
        <p:txBody>
          <a:bodyPr/>
          <a:lstStyle>
            <a:lvl1pPr>
              <a:defRPr>
                <a:solidFill>
                  <a:schemeClr val="bg1"/>
                </a:solidFill>
              </a:defRPr>
            </a:lvl1pPr>
          </a:lstStyle>
          <a:p>
            <a:fld id="{590B8D8C-58F6-0D4E-BD7C-BC2435C66A91}" type="datetime1">
              <a:rPr lang="en-US" smtClean="0"/>
              <a:pPr/>
              <a:t>10/7/2022</a:t>
            </a:fld>
            <a:endParaRPr lang="en-US"/>
          </a:p>
        </p:txBody>
      </p:sp>
      <p:sp>
        <p:nvSpPr>
          <p:cNvPr id="5" name="Footer Placeholder 4">
            <a:extLst>
              <a:ext uri="{FF2B5EF4-FFF2-40B4-BE49-F238E27FC236}">
                <a16:creationId xmlns:a16="http://schemas.microsoft.com/office/drawing/2014/main" id="{F4CF9FF8-8093-8D40-90C3-48DDEF1ABF1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66061FA6-C7F7-CB48-B346-1692986380B5}"/>
              </a:ext>
            </a:extLst>
          </p:cNvPr>
          <p:cNvSpPr>
            <a:spLocks noGrp="1"/>
          </p:cNvSpPr>
          <p:nvPr>
            <p:ph type="sldNum" sz="quarter" idx="12"/>
          </p:nvPr>
        </p:nvSpPr>
        <p:spPr/>
        <p:txBody>
          <a:bodyPr/>
          <a:lstStyle>
            <a:lvl1pPr>
              <a:defRPr>
                <a:solidFill>
                  <a:schemeClr val="bg1"/>
                </a:solidFill>
              </a:defRPr>
            </a:lvl1pPr>
          </a:lstStyle>
          <a:p>
            <a:fld id="{90742655-4E8C-5640-9878-CEC4A232189B}" type="slidenum">
              <a:rPr lang="en-US" smtClean="0"/>
              <a:pPr/>
              <a:t>‹#›</a:t>
            </a:fld>
            <a:endParaRPr lang="en-US"/>
          </a:p>
        </p:txBody>
      </p:sp>
    </p:spTree>
    <p:extLst>
      <p:ext uri="{BB962C8B-B14F-4D97-AF65-F5344CB8AC3E}">
        <p14:creationId xmlns:p14="http://schemas.microsoft.com/office/powerpoint/2010/main" val="820423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159B-799F-BF4A-B8CE-943C45AF810F}"/>
              </a:ext>
            </a:extLst>
          </p:cNvPr>
          <p:cNvSpPr>
            <a:spLocks noGrp="1"/>
          </p:cNvSpPr>
          <p:nvPr>
            <p:ph type="title"/>
          </p:nvPr>
        </p:nvSpPr>
        <p:spPr/>
        <p:txBody>
          <a:bodyPr/>
          <a:lstStyle>
            <a:lvl1pPr>
              <a:defRPr>
                <a:solidFill>
                  <a:srgbClr val="063156"/>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A2935AC-1A62-304E-8604-AC971BFE07C4}"/>
              </a:ext>
            </a:extLst>
          </p:cNvPr>
          <p:cNvSpPr>
            <a:spLocks noGrp="1"/>
          </p:cNvSpPr>
          <p:nvPr>
            <p:ph sz="half" idx="1"/>
          </p:nvPr>
        </p:nvSpPr>
        <p:spPr>
          <a:xfrm>
            <a:off x="838200" y="1825625"/>
            <a:ext cx="5181600" cy="4351338"/>
          </a:xfrm>
        </p:spPr>
        <p:txBody>
          <a:bodyPr/>
          <a:lstStyle>
            <a:lvl1pPr>
              <a:buClr>
                <a:srgbClr val="076659"/>
              </a:buClr>
              <a:defRPr>
                <a:solidFill>
                  <a:srgbClr val="063156"/>
                </a:solidFill>
              </a:defRPr>
            </a:lvl1pPr>
            <a:lvl2pPr>
              <a:buClr>
                <a:srgbClr val="076659"/>
              </a:buClr>
              <a:defRPr>
                <a:solidFill>
                  <a:srgbClr val="063156"/>
                </a:solidFill>
              </a:defRPr>
            </a:lvl2pPr>
            <a:lvl3pPr>
              <a:buClr>
                <a:srgbClr val="076659"/>
              </a:buClr>
              <a:defRPr>
                <a:solidFill>
                  <a:srgbClr val="063156"/>
                </a:solidFill>
              </a:defRPr>
            </a:lvl3pPr>
            <a:lvl4pPr>
              <a:buClr>
                <a:srgbClr val="076659"/>
              </a:buClr>
              <a:defRPr>
                <a:solidFill>
                  <a:srgbClr val="063156"/>
                </a:solidFill>
              </a:defRPr>
            </a:lvl4pPr>
            <a:lvl5pPr>
              <a:buClr>
                <a:srgbClr val="076659"/>
              </a:buClr>
              <a:defRPr>
                <a:solidFill>
                  <a:srgbClr val="0631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7DB72EE-B7E6-E14A-9907-8CE47F01CE8B}"/>
              </a:ext>
            </a:extLst>
          </p:cNvPr>
          <p:cNvSpPr>
            <a:spLocks noGrp="1"/>
          </p:cNvSpPr>
          <p:nvPr>
            <p:ph sz="half" idx="2"/>
          </p:nvPr>
        </p:nvSpPr>
        <p:spPr>
          <a:xfrm>
            <a:off x="6172200" y="1825625"/>
            <a:ext cx="5181600" cy="4351338"/>
          </a:xfrm>
        </p:spPr>
        <p:txBody>
          <a:bodyPr/>
          <a:lstStyle>
            <a:lvl1pPr>
              <a:buClr>
                <a:srgbClr val="076659"/>
              </a:buClr>
              <a:defRPr>
                <a:solidFill>
                  <a:srgbClr val="063156"/>
                </a:solidFill>
              </a:defRPr>
            </a:lvl1pPr>
            <a:lvl2pPr>
              <a:buClr>
                <a:srgbClr val="076659"/>
              </a:buClr>
              <a:defRPr>
                <a:solidFill>
                  <a:srgbClr val="063156"/>
                </a:solidFill>
              </a:defRPr>
            </a:lvl2pPr>
            <a:lvl3pPr>
              <a:buClr>
                <a:srgbClr val="076659"/>
              </a:buClr>
              <a:defRPr>
                <a:solidFill>
                  <a:srgbClr val="063156"/>
                </a:solidFill>
              </a:defRPr>
            </a:lvl3pPr>
            <a:lvl4pPr>
              <a:buClr>
                <a:srgbClr val="076659"/>
              </a:buClr>
              <a:defRPr>
                <a:solidFill>
                  <a:srgbClr val="063156"/>
                </a:solidFill>
              </a:defRPr>
            </a:lvl4pPr>
            <a:lvl5pPr>
              <a:buClr>
                <a:srgbClr val="076659"/>
              </a:buClr>
              <a:defRPr>
                <a:solidFill>
                  <a:srgbClr val="0631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185292-2A71-7D4F-95A0-81859FB5DC38}"/>
              </a:ext>
            </a:extLst>
          </p:cNvPr>
          <p:cNvSpPr>
            <a:spLocks noGrp="1"/>
          </p:cNvSpPr>
          <p:nvPr>
            <p:ph type="dt" sz="half" idx="10"/>
          </p:nvPr>
        </p:nvSpPr>
        <p:spPr/>
        <p:txBody>
          <a:bodyPr/>
          <a:lstStyle/>
          <a:p>
            <a:fld id="{A448F9D5-6681-9F40-A681-87045220ECD3}" type="datetime1">
              <a:rPr lang="en-US" smtClean="0"/>
              <a:t>10/7/2022</a:t>
            </a:fld>
            <a:endParaRPr lang="en-US"/>
          </a:p>
        </p:txBody>
      </p:sp>
      <p:sp>
        <p:nvSpPr>
          <p:cNvPr id="6" name="Footer Placeholder 5">
            <a:extLst>
              <a:ext uri="{FF2B5EF4-FFF2-40B4-BE49-F238E27FC236}">
                <a16:creationId xmlns:a16="http://schemas.microsoft.com/office/drawing/2014/main" id="{C57989FD-4FCD-0242-80A4-F50F5FB6B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A8325-C55E-4E4F-A143-41346B611251}"/>
              </a:ext>
            </a:extLst>
          </p:cNvPr>
          <p:cNvSpPr>
            <a:spLocks noGrp="1"/>
          </p:cNvSpPr>
          <p:nvPr>
            <p:ph type="sldNum" sz="quarter" idx="12"/>
          </p:nvPr>
        </p:nvSpPr>
        <p:spPr/>
        <p:txBody>
          <a:bodyPr/>
          <a:lstStyle/>
          <a:p>
            <a:fld id="{90742655-4E8C-5640-9878-CEC4A232189B}" type="slidenum">
              <a:rPr lang="en-US" smtClean="0"/>
              <a:t>‹#›</a:t>
            </a:fld>
            <a:endParaRPr lang="en-US"/>
          </a:p>
        </p:txBody>
      </p:sp>
    </p:spTree>
    <p:extLst>
      <p:ext uri="{BB962C8B-B14F-4D97-AF65-F5344CB8AC3E}">
        <p14:creationId xmlns:p14="http://schemas.microsoft.com/office/powerpoint/2010/main" val="2161002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BED4-DD3E-8F45-9013-6CC747C3F360}"/>
              </a:ext>
            </a:extLst>
          </p:cNvPr>
          <p:cNvSpPr>
            <a:spLocks noGrp="1"/>
          </p:cNvSpPr>
          <p:nvPr>
            <p:ph type="title"/>
          </p:nvPr>
        </p:nvSpPr>
        <p:spPr>
          <a:xfrm>
            <a:off x="839788" y="365125"/>
            <a:ext cx="10515600" cy="1325563"/>
          </a:xfrm>
        </p:spPr>
        <p:txBody>
          <a:bodyPr/>
          <a:lstStyle>
            <a:lvl1pPr>
              <a:defRPr>
                <a:solidFill>
                  <a:srgbClr val="06315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9DE1258-AB3D-624A-8B74-939C6C0545FE}"/>
              </a:ext>
            </a:extLst>
          </p:cNvPr>
          <p:cNvSpPr>
            <a:spLocks noGrp="1"/>
          </p:cNvSpPr>
          <p:nvPr>
            <p:ph type="body" idx="1"/>
          </p:nvPr>
        </p:nvSpPr>
        <p:spPr>
          <a:xfrm>
            <a:off x="839788" y="1681163"/>
            <a:ext cx="5157787" cy="823912"/>
          </a:xfrm>
        </p:spPr>
        <p:txBody>
          <a:bodyPr anchor="b"/>
          <a:lstStyle>
            <a:lvl1pPr marL="0" indent="0">
              <a:buNone/>
              <a:defRPr sz="2400" b="1">
                <a:solidFill>
                  <a:srgbClr val="0631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357C5-7A2A-704E-BB9D-2C0EF2204174}"/>
              </a:ext>
            </a:extLst>
          </p:cNvPr>
          <p:cNvSpPr>
            <a:spLocks noGrp="1"/>
          </p:cNvSpPr>
          <p:nvPr>
            <p:ph sz="half" idx="2"/>
          </p:nvPr>
        </p:nvSpPr>
        <p:spPr>
          <a:xfrm>
            <a:off x="839788" y="2505075"/>
            <a:ext cx="5157787" cy="3684588"/>
          </a:xfrm>
        </p:spPr>
        <p:txBody>
          <a:bodyPr/>
          <a:lstStyle>
            <a:lvl1pPr>
              <a:buClr>
                <a:srgbClr val="076659"/>
              </a:buClr>
              <a:defRPr>
                <a:solidFill>
                  <a:srgbClr val="063156"/>
                </a:solidFill>
              </a:defRPr>
            </a:lvl1pPr>
            <a:lvl2pPr>
              <a:buClr>
                <a:srgbClr val="076659"/>
              </a:buClr>
              <a:defRPr>
                <a:solidFill>
                  <a:srgbClr val="063156"/>
                </a:solidFill>
              </a:defRPr>
            </a:lvl2pPr>
            <a:lvl3pPr>
              <a:buClr>
                <a:srgbClr val="076659"/>
              </a:buClr>
              <a:defRPr>
                <a:solidFill>
                  <a:srgbClr val="063156"/>
                </a:solidFill>
              </a:defRPr>
            </a:lvl3pPr>
            <a:lvl4pPr>
              <a:buClr>
                <a:srgbClr val="076659"/>
              </a:buClr>
              <a:defRPr>
                <a:solidFill>
                  <a:srgbClr val="063156"/>
                </a:solidFill>
              </a:defRPr>
            </a:lvl4pPr>
            <a:lvl5pPr>
              <a:buClr>
                <a:srgbClr val="076659"/>
              </a:buClr>
              <a:defRPr>
                <a:solidFill>
                  <a:srgbClr val="0631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1816C73-4DD9-994B-B080-88BCD6E6A58E}"/>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631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319892-58E5-1842-B683-22BD070652F2}"/>
              </a:ext>
            </a:extLst>
          </p:cNvPr>
          <p:cNvSpPr>
            <a:spLocks noGrp="1"/>
          </p:cNvSpPr>
          <p:nvPr>
            <p:ph sz="quarter" idx="4"/>
          </p:nvPr>
        </p:nvSpPr>
        <p:spPr>
          <a:xfrm>
            <a:off x="6172200" y="2505075"/>
            <a:ext cx="5183188" cy="3684588"/>
          </a:xfrm>
        </p:spPr>
        <p:txBody>
          <a:bodyPr/>
          <a:lstStyle>
            <a:lvl1pPr>
              <a:buClr>
                <a:srgbClr val="076659"/>
              </a:buClr>
              <a:defRPr>
                <a:solidFill>
                  <a:srgbClr val="063156"/>
                </a:solidFill>
              </a:defRPr>
            </a:lvl1pPr>
            <a:lvl2pPr>
              <a:buClr>
                <a:srgbClr val="076659"/>
              </a:buClr>
              <a:defRPr>
                <a:solidFill>
                  <a:srgbClr val="063156"/>
                </a:solidFill>
              </a:defRPr>
            </a:lvl2pPr>
            <a:lvl3pPr>
              <a:buClr>
                <a:srgbClr val="076659"/>
              </a:buClr>
              <a:defRPr>
                <a:solidFill>
                  <a:srgbClr val="063156"/>
                </a:solidFill>
              </a:defRPr>
            </a:lvl3pPr>
            <a:lvl4pPr>
              <a:buClr>
                <a:srgbClr val="076659"/>
              </a:buClr>
              <a:defRPr>
                <a:solidFill>
                  <a:srgbClr val="063156"/>
                </a:solidFill>
              </a:defRPr>
            </a:lvl4pPr>
            <a:lvl5pPr>
              <a:buClr>
                <a:srgbClr val="076659"/>
              </a:buClr>
              <a:defRPr>
                <a:solidFill>
                  <a:srgbClr val="0631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75C96E2-7198-FF44-A7B2-7AB050279FD2}"/>
              </a:ext>
            </a:extLst>
          </p:cNvPr>
          <p:cNvSpPr>
            <a:spLocks noGrp="1"/>
          </p:cNvSpPr>
          <p:nvPr>
            <p:ph type="dt" sz="half" idx="10"/>
          </p:nvPr>
        </p:nvSpPr>
        <p:spPr/>
        <p:txBody>
          <a:bodyPr/>
          <a:lstStyle/>
          <a:p>
            <a:fld id="{5679C6C4-9A38-E246-A9B3-124961509048}" type="datetime1">
              <a:rPr lang="en-US" smtClean="0"/>
              <a:t>10/7/2022</a:t>
            </a:fld>
            <a:endParaRPr lang="en-US"/>
          </a:p>
        </p:txBody>
      </p:sp>
      <p:sp>
        <p:nvSpPr>
          <p:cNvPr id="8" name="Footer Placeholder 7">
            <a:extLst>
              <a:ext uri="{FF2B5EF4-FFF2-40B4-BE49-F238E27FC236}">
                <a16:creationId xmlns:a16="http://schemas.microsoft.com/office/drawing/2014/main" id="{2CABFBE6-6E4E-3249-B044-CB17CC94A2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CCBA83-BC72-F846-A3F4-E88300EAFA3E}"/>
              </a:ext>
            </a:extLst>
          </p:cNvPr>
          <p:cNvSpPr>
            <a:spLocks noGrp="1"/>
          </p:cNvSpPr>
          <p:nvPr>
            <p:ph type="sldNum" sz="quarter" idx="12"/>
          </p:nvPr>
        </p:nvSpPr>
        <p:spPr/>
        <p:txBody>
          <a:bodyPr/>
          <a:lstStyle/>
          <a:p>
            <a:fld id="{90742655-4E8C-5640-9878-CEC4A232189B}" type="slidenum">
              <a:rPr lang="en-US" smtClean="0"/>
              <a:t>‹#›</a:t>
            </a:fld>
            <a:endParaRPr lang="en-US"/>
          </a:p>
        </p:txBody>
      </p:sp>
    </p:spTree>
    <p:extLst>
      <p:ext uri="{BB962C8B-B14F-4D97-AF65-F5344CB8AC3E}">
        <p14:creationId xmlns:p14="http://schemas.microsoft.com/office/powerpoint/2010/main" val="16846969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0E01-26BA-4247-8D3C-413F2CD711F3}"/>
              </a:ext>
            </a:extLst>
          </p:cNvPr>
          <p:cNvSpPr>
            <a:spLocks noGrp="1"/>
          </p:cNvSpPr>
          <p:nvPr>
            <p:ph type="title"/>
          </p:nvPr>
        </p:nvSpPr>
        <p:spPr/>
        <p:txBody>
          <a:bodyPr/>
          <a:lstStyle>
            <a:lvl1pPr>
              <a:defRPr>
                <a:solidFill>
                  <a:srgbClr val="063156"/>
                </a:solidFill>
              </a:defRPr>
            </a:lvl1pPr>
          </a:lstStyle>
          <a:p>
            <a:r>
              <a:rPr lang="en-US"/>
              <a:t>Click to edit Master title style</a:t>
            </a:r>
          </a:p>
        </p:txBody>
      </p:sp>
      <p:sp>
        <p:nvSpPr>
          <p:cNvPr id="3" name="Date Placeholder 2">
            <a:extLst>
              <a:ext uri="{FF2B5EF4-FFF2-40B4-BE49-F238E27FC236}">
                <a16:creationId xmlns:a16="http://schemas.microsoft.com/office/drawing/2014/main" id="{AF184475-5655-534E-B055-880591916896}"/>
              </a:ext>
            </a:extLst>
          </p:cNvPr>
          <p:cNvSpPr>
            <a:spLocks noGrp="1"/>
          </p:cNvSpPr>
          <p:nvPr>
            <p:ph type="dt" sz="half" idx="10"/>
          </p:nvPr>
        </p:nvSpPr>
        <p:spPr/>
        <p:txBody>
          <a:bodyPr/>
          <a:lstStyle/>
          <a:p>
            <a:fld id="{C86C6A4F-2161-DD43-A4B2-CB8C4098EC12}" type="datetime1">
              <a:rPr lang="en-US" smtClean="0"/>
              <a:t>10/7/2022</a:t>
            </a:fld>
            <a:endParaRPr lang="en-US"/>
          </a:p>
        </p:txBody>
      </p:sp>
      <p:sp>
        <p:nvSpPr>
          <p:cNvPr id="4" name="Footer Placeholder 3">
            <a:extLst>
              <a:ext uri="{FF2B5EF4-FFF2-40B4-BE49-F238E27FC236}">
                <a16:creationId xmlns:a16="http://schemas.microsoft.com/office/drawing/2014/main" id="{AF0AC301-7C5E-D44C-AFD1-240C971CC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54EE2E-C26D-994E-A5A8-963931DD761E}"/>
              </a:ext>
            </a:extLst>
          </p:cNvPr>
          <p:cNvSpPr>
            <a:spLocks noGrp="1"/>
          </p:cNvSpPr>
          <p:nvPr>
            <p:ph type="sldNum" sz="quarter" idx="12"/>
          </p:nvPr>
        </p:nvSpPr>
        <p:spPr/>
        <p:txBody>
          <a:bodyPr/>
          <a:lstStyle/>
          <a:p>
            <a:fld id="{90742655-4E8C-5640-9878-CEC4A232189B}" type="slidenum">
              <a:rPr lang="en-US" smtClean="0"/>
              <a:t>‹#›</a:t>
            </a:fld>
            <a:endParaRPr lang="en-US"/>
          </a:p>
        </p:txBody>
      </p:sp>
    </p:spTree>
    <p:extLst>
      <p:ext uri="{BB962C8B-B14F-4D97-AF65-F5344CB8AC3E}">
        <p14:creationId xmlns:p14="http://schemas.microsoft.com/office/powerpoint/2010/main" val="1932113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B62B-637F-974F-8BD7-A3F766B11906}"/>
              </a:ext>
            </a:extLst>
          </p:cNvPr>
          <p:cNvSpPr>
            <a:spLocks noGrp="1"/>
          </p:cNvSpPr>
          <p:nvPr>
            <p:ph type="title"/>
          </p:nvPr>
        </p:nvSpPr>
        <p:spPr>
          <a:xfrm>
            <a:off x="839788" y="457200"/>
            <a:ext cx="3932237" cy="1600200"/>
          </a:xfrm>
        </p:spPr>
        <p:txBody>
          <a:bodyPr anchor="b"/>
          <a:lstStyle>
            <a:lvl1pPr>
              <a:defRPr sz="3200">
                <a:solidFill>
                  <a:srgbClr val="06315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F395D8-7AA3-324C-81FB-225982BDDBE2}"/>
              </a:ext>
            </a:extLst>
          </p:cNvPr>
          <p:cNvSpPr>
            <a:spLocks noGrp="1"/>
          </p:cNvSpPr>
          <p:nvPr>
            <p:ph idx="1"/>
          </p:nvPr>
        </p:nvSpPr>
        <p:spPr>
          <a:xfrm>
            <a:off x="5183188" y="987425"/>
            <a:ext cx="6172200" cy="4873625"/>
          </a:xfrm>
        </p:spPr>
        <p:txBody>
          <a:bodyPr/>
          <a:lstStyle>
            <a:lvl1pPr>
              <a:buClr>
                <a:srgbClr val="076659"/>
              </a:buClr>
              <a:defRPr sz="3200">
                <a:solidFill>
                  <a:srgbClr val="063156"/>
                </a:solidFill>
              </a:defRPr>
            </a:lvl1pPr>
            <a:lvl2pPr>
              <a:buClr>
                <a:srgbClr val="076659"/>
              </a:buClr>
              <a:defRPr sz="2800">
                <a:solidFill>
                  <a:srgbClr val="063156"/>
                </a:solidFill>
              </a:defRPr>
            </a:lvl2pPr>
            <a:lvl3pPr>
              <a:buClr>
                <a:srgbClr val="076659"/>
              </a:buClr>
              <a:defRPr sz="2400">
                <a:solidFill>
                  <a:srgbClr val="063156"/>
                </a:solidFill>
              </a:defRPr>
            </a:lvl3pPr>
            <a:lvl4pPr>
              <a:buClr>
                <a:srgbClr val="076659"/>
              </a:buClr>
              <a:defRPr sz="2000">
                <a:solidFill>
                  <a:srgbClr val="063156"/>
                </a:solidFill>
              </a:defRPr>
            </a:lvl4pPr>
            <a:lvl5pPr>
              <a:buClr>
                <a:srgbClr val="076659"/>
              </a:buClr>
              <a:defRPr sz="2000">
                <a:solidFill>
                  <a:srgbClr val="06315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54A3357-36FA-124E-A6BA-56DBF9E8221F}"/>
              </a:ext>
            </a:extLst>
          </p:cNvPr>
          <p:cNvSpPr>
            <a:spLocks noGrp="1"/>
          </p:cNvSpPr>
          <p:nvPr>
            <p:ph type="body" sz="half" idx="2"/>
          </p:nvPr>
        </p:nvSpPr>
        <p:spPr>
          <a:xfrm>
            <a:off x="839788" y="2057400"/>
            <a:ext cx="3932237" cy="3811588"/>
          </a:xfrm>
        </p:spPr>
        <p:txBody>
          <a:bodyPr/>
          <a:lstStyle>
            <a:lvl1pPr marL="0" indent="0">
              <a:buNone/>
              <a:defRPr sz="1600">
                <a:solidFill>
                  <a:srgbClr val="0631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6709-16D3-9F47-9973-784A68B5EB0A}"/>
              </a:ext>
            </a:extLst>
          </p:cNvPr>
          <p:cNvSpPr>
            <a:spLocks noGrp="1"/>
          </p:cNvSpPr>
          <p:nvPr>
            <p:ph type="dt" sz="half" idx="10"/>
          </p:nvPr>
        </p:nvSpPr>
        <p:spPr/>
        <p:txBody>
          <a:bodyPr/>
          <a:lstStyle/>
          <a:p>
            <a:fld id="{4BE2C0F3-F3F0-F845-ADEC-A65338AFA82D}" type="datetime1">
              <a:rPr lang="en-US" smtClean="0"/>
              <a:t>10/7/2022</a:t>
            </a:fld>
            <a:endParaRPr lang="en-US"/>
          </a:p>
        </p:txBody>
      </p:sp>
      <p:sp>
        <p:nvSpPr>
          <p:cNvPr id="6" name="Footer Placeholder 5">
            <a:extLst>
              <a:ext uri="{FF2B5EF4-FFF2-40B4-BE49-F238E27FC236}">
                <a16:creationId xmlns:a16="http://schemas.microsoft.com/office/drawing/2014/main" id="{0B7B5565-3921-7342-9784-CC45C79773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F4745-175F-B043-B9B2-DD2B1FD7F0F7}"/>
              </a:ext>
            </a:extLst>
          </p:cNvPr>
          <p:cNvSpPr>
            <a:spLocks noGrp="1"/>
          </p:cNvSpPr>
          <p:nvPr>
            <p:ph type="sldNum" sz="quarter" idx="12"/>
          </p:nvPr>
        </p:nvSpPr>
        <p:spPr/>
        <p:txBody>
          <a:bodyPr/>
          <a:lstStyle/>
          <a:p>
            <a:fld id="{90742655-4E8C-5640-9878-CEC4A232189B}" type="slidenum">
              <a:rPr lang="en-US" smtClean="0"/>
              <a:t>‹#›</a:t>
            </a:fld>
            <a:endParaRPr lang="en-US"/>
          </a:p>
        </p:txBody>
      </p:sp>
    </p:spTree>
    <p:extLst>
      <p:ext uri="{BB962C8B-B14F-4D97-AF65-F5344CB8AC3E}">
        <p14:creationId xmlns:p14="http://schemas.microsoft.com/office/powerpoint/2010/main" val="8246599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5691-21C8-BE44-8DF3-5CA3670A7A39}"/>
              </a:ext>
            </a:extLst>
          </p:cNvPr>
          <p:cNvSpPr>
            <a:spLocks noGrp="1"/>
          </p:cNvSpPr>
          <p:nvPr>
            <p:ph type="title"/>
          </p:nvPr>
        </p:nvSpPr>
        <p:spPr>
          <a:xfrm>
            <a:off x="839788" y="457200"/>
            <a:ext cx="3932237" cy="1600200"/>
          </a:xfrm>
        </p:spPr>
        <p:txBody>
          <a:bodyPr anchor="b"/>
          <a:lstStyle>
            <a:lvl1pPr>
              <a:defRPr sz="3200">
                <a:solidFill>
                  <a:srgbClr val="063156"/>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5059BF7-06CC-054F-9D0A-278F038DF8ED}"/>
              </a:ext>
            </a:extLst>
          </p:cNvPr>
          <p:cNvSpPr>
            <a:spLocks noGrp="1"/>
          </p:cNvSpPr>
          <p:nvPr>
            <p:ph type="pic" idx="1"/>
          </p:nvPr>
        </p:nvSpPr>
        <p:spPr>
          <a:xfrm>
            <a:off x="5183188" y="987425"/>
            <a:ext cx="6172200" cy="4873625"/>
          </a:xfrm>
        </p:spPr>
        <p:txBody>
          <a:bodyPr/>
          <a:lstStyle>
            <a:lvl1pPr marL="0" indent="0">
              <a:buNone/>
              <a:defRPr sz="3200">
                <a:solidFill>
                  <a:srgbClr val="06315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B26BF1-5474-EA45-9873-FF737DED69D9}"/>
              </a:ext>
            </a:extLst>
          </p:cNvPr>
          <p:cNvSpPr>
            <a:spLocks noGrp="1"/>
          </p:cNvSpPr>
          <p:nvPr>
            <p:ph type="body" sz="half" idx="2"/>
          </p:nvPr>
        </p:nvSpPr>
        <p:spPr>
          <a:xfrm>
            <a:off x="839788" y="2057400"/>
            <a:ext cx="3932237" cy="3811588"/>
          </a:xfrm>
        </p:spPr>
        <p:txBody>
          <a:bodyPr/>
          <a:lstStyle>
            <a:lvl1pPr marL="0" indent="0">
              <a:buNone/>
              <a:defRPr sz="1600">
                <a:solidFill>
                  <a:srgbClr val="0631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9E0D4-6814-2D44-9FDA-9BD1DECABD64}"/>
              </a:ext>
            </a:extLst>
          </p:cNvPr>
          <p:cNvSpPr>
            <a:spLocks noGrp="1"/>
          </p:cNvSpPr>
          <p:nvPr>
            <p:ph type="dt" sz="half" idx="10"/>
          </p:nvPr>
        </p:nvSpPr>
        <p:spPr/>
        <p:txBody>
          <a:bodyPr/>
          <a:lstStyle/>
          <a:p>
            <a:fld id="{99B686BD-7D88-E645-9428-4DC2AB24C687}" type="datetime1">
              <a:rPr lang="en-US" smtClean="0"/>
              <a:t>10/7/2022</a:t>
            </a:fld>
            <a:endParaRPr lang="en-US"/>
          </a:p>
        </p:txBody>
      </p:sp>
      <p:sp>
        <p:nvSpPr>
          <p:cNvPr id="6" name="Footer Placeholder 5">
            <a:extLst>
              <a:ext uri="{FF2B5EF4-FFF2-40B4-BE49-F238E27FC236}">
                <a16:creationId xmlns:a16="http://schemas.microsoft.com/office/drawing/2014/main" id="{B7307752-B836-654B-A46A-EBFCD82AD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AA12-C589-404D-9214-EB771977034C}"/>
              </a:ext>
            </a:extLst>
          </p:cNvPr>
          <p:cNvSpPr>
            <a:spLocks noGrp="1"/>
          </p:cNvSpPr>
          <p:nvPr>
            <p:ph type="sldNum" sz="quarter" idx="12"/>
          </p:nvPr>
        </p:nvSpPr>
        <p:spPr/>
        <p:txBody>
          <a:bodyPr/>
          <a:lstStyle/>
          <a:p>
            <a:fld id="{90742655-4E8C-5640-9878-CEC4A232189B}" type="slidenum">
              <a:rPr lang="en-US" smtClean="0"/>
              <a:t>‹#›</a:t>
            </a:fld>
            <a:endParaRPr lang="en-US"/>
          </a:p>
        </p:txBody>
      </p:sp>
    </p:spTree>
    <p:extLst>
      <p:ext uri="{BB962C8B-B14F-4D97-AF65-F5344CB8AC3E}">
        <p14:creationId xmlns:p14="http://schemas.microsoft.com/office/powerpoint/2010/main" val="309425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00A8-09BB-0543-A11B-6CD05BF3EE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4F8429-5A71-DF44-A136-09673DF90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160C2-21C5-C943-A5D9-59C0B038CB79}"/>
              </a:ext>
            </a:extLst>
          </p:cNvPr>
          <p:cNvSpPr>
            <a:spLocks noGrp="1"/>
          </p:cNvSpPr>
          <p:nvPr>
            <p:ph type="dt" sz="half" idx="10"/>
          </p:nvPr>
        </p:nvSpPr>
        <p:spPr/>
        <p:txBody>
          <a:bodyPr/>
          <a:lstStyle/>
          <a:p>
            <a:fld id="{1A5BA778-D6C1-194B-A78B-4E1028FB304A}" type="datetime1">
              <a:rPr lang="en-US" smtClean="0"/>
              <a:t>10/7/2022</a:t>
            </a:fld>
            <a:endParaRPr lang="en-US"/>
          </a:p>
        </p:txBody>
      </p:sp>
      <p:sp>
        <p:nvSpPr>
          <p:cNvPr id="5" name="Footer Placeholder 4">
            <a:extLst>
              <a:ext uri="{FF2B5EF4-FFF2-40B4-BE49-F238E27FC236}">
                <a16:creationId xmlns:a16="http://schemas.microsoft.com/office/drawing/2014/main" id="{43665466-D35F-7F43-80E2-5E1C57EB9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A3C73-CFB7-3744-A361-6A99649CCFE3}"/>
              </a:ext>
            </a:extLst>
          </p:cNvPr>
          <p:cNvSpPr>
            <a:spLocks noGrp="1"/>
          </p:cNvSpPr>
          <p:nvPr>
            <p:ph type="sldNum" sz="quarter" idx="12"/>
          </p:nvPr>
        </p:nvSpPr>
        <p:spPr/>
        <p:txBody>
          <a:bodyPr/>
          <a:lstStyle/>
          <a:p>
            <a:fld id="{90742655-4E8C-5640-9878-CEC4A232189B}" type="slidenum">
              <a:rPr lang="en-US" smtClean="0"/>
              <a:t>‹#›</a:t>
            </a:fld>
            <a:endParaRPr lang="en-US"/>
          </a:p>
        </p:txBody>
      </p:sp>
    </p:spTree>
    <p:extLst>
      <p:ext uri="{BB962C8B-B14F-4D97-AF65-F5344CB8AC3E}">
        <p14:creationId xmlns:p14="http://schemas.microsoft.com/office/powerpoint/2010/main" val="2203774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94CDD-EA98-4E4B-B18E-870B734360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B8A80D-D663-944A-8298-6B42DCE97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56CE0-C69B-384B-87AE-9D272FDACDBF}"/>
              </a:ext>
            </a:extLst>
          </p:cNvPr>
          <p:cNvSpPr>
            <a:spLocks noGrp="1"/>
          </p:cNvSpPr>
          <p:nvPr>
            <p:ph type="dt" sz="half" idx="10"/>
          </p:nvPr>
        </p:nvSpPr>
        <p:spPr/>
        <p:txBody>
          <a:bodyPr/>
          <a:lstStyle/>
          <a:p>
            <a:fld id="{6D3122C4-69AE-FB4F-93CD-BB72C364FD44}" type="datetime1">
              <a:rPr lang="en-US" smtClean="0"/>
              <a:t>10/7/2022</a:t>
            </a:fld>
            <a:endParaRPr lang="en-US"/>
          </a:p>
        </p:txBody>
      </p:sp>
      <p:sp>
        <p:nvSpPr>
          <p:cNvPr id="5" name="Footer Placeholder 4">
            <a:extLst>
              <a:ext uri="{FF2B5EF4-FFF2-40B4-BE49-F238E27FC236}">
                <a16:creationId xmlns:a16="http://schemas.microsoft.com/office/drawing/2014/main" id="{60B3F60D-18CA-2641-8DD7-491022630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85722-DC3D-8743-B14F-78751DCE31B7}"/>
              </a:ext>
            </a:extLst>
          </p:cNvPr>
          <p:cNvSpPr>
            <a:spLocks noGrp="1"/>
          </p:cNvSpPr>
          <p:nvPr>
            <p:ph type="sldNum" sz="quarter" idx="12"/>
          </p:nvPr>
        </p:nvSpPr>
        <p:spPr/>
        <p:txBody>
          <a:bodyPr/>
          <a:lstStyle/>
          <a:p>
            <a:fld id="{90742655-4E8C-5640-9878-CEC4A232189B}" type="slidenum">
              <a:rPr lang="en-US" smtClean="0"/>
              <a:t>‹#›</a:t>
            </a:fld>
            <a:endParaRPr lang="en-US"/>
          </a:p>
        </p:txBody>
      </p:sp>
    </p:spTree>
    <p:extLst>
      <p:ext uri="{BB962C8B-B14F-4D97-AF65-F5344CB8AC3E}">
        <p14:creationId xmlns:p14="http://schemas.microsoft.com/office/powerpoint/2010/main" val="375496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EA8751-292B-49FF-B846-E0BB5477E474}" type="datetime1">
              <a:rPr lang="en-US" smtClean="0"/>
              <a:t>10/7/2022</a:t>
            </a:fld>
            <a:endParaRPr lang="en-US"/>
          </a:p>
        </p:txBody>
      </p:sp>
      <p:sp>
        <p:nvSpPr>
          <p:cNvPr id="6" name="Footer Placeholder 5"/>
          <p:cNvSpPr>
            <a:spLocks noGrp="1"/>
          </p:cNvSpPr>
          <p:nvPr>
            <p:ph type="ftr" sz="quarter" idx="11"/>
          </p:nvPr>
        </p:nvSpPr>
        <p:spPr/>
        <p:txBody>
          <a:bodyPr/>
          <a:lstStyle/>
          <a:p>
            <a:r>
              <a:rPr lang="en-US"/>
              <a:t>2021</a:t>
            </a:r>
          </a:p>
        </p:txBody>
      </p:sp>
      <p:sp>
        <p:nvSpPr>
          <p:cNvPr id="7" name="Slide Number Placeholder 6"/>
          <p:cNvSpPr>
            <a:spLocks noGrp="1"/>
          </p:cNvSpPr>
          <p:nvPr>
            <p:ph type="sldNum" sz="quarter" idx="12"/>
          </p:nvPr>
        </p:nvSpPr>
        <p:spPr/>
        <p:txBody>
          <a:bodyPr/>
          <a:lstStyle/>
          <a:p>
            <a:fld id="{DE28991D-4BBB-4EC8-BFAE-22E8EB6417D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6903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0B4E4B8-8065-47DE-8351-7C242C8C551F}"/>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4" name="Picture 14" descr="hfma_v4one_line_logo_cmyk.jpg">
            <a:extLst>
              <a:ext uri="{FF2B5EF4-FFF2-40B4-BE49-F238E27FC236}">
                <a16:creationId xmlns:a16="http://schemas.microsoft.com/office/drawing/2014/main" id="{652A9463-DFDE-478E-A4D4-8EDC2245F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3BCB206A-F6B6-4706-9DA9-6012B645BB79}"/>
              </a:ext>
            </a:extLst>
          </p:cNvPr>
          <p:cNvSpPr>
            <a:spLocks noGrp="1"/>
          </p:cNvSpPr>
          <p:nvPr>
            <p:ph type="sldNum" sz="quarter" idx="10"/>
          </p:nvPr>
        </p:nvSpPr>
        <p:spPr>
          <a:xfrm>
            <a:off x="9448800" y="6364289"/>
            <a:ext cx="2540000" cy="365125"/>
          </a:xfrm>
        </p:spPr>
        <p:txBody>
          <a:bodyPr/>
          <a:lstStyle>
            <a:lvl1pPr algn="ctr">
              <a:defRPr sz="904">
                <a:solidFill>
                  <a:srgbClr val="006699"/>
                </a:solidFill>
              </a:defRPr>
            </a:lvl1pPr>
          </a:lstStyle>
          <a:p>
            <a:pPr>
              <a:defRPr/>
            </a:pPr>
            <a:fld id="{3ADF3380-05CC-4AE9-BC1C-5E0338138A59}" type="slidenum">
              <a:rPr lang="en-US"/>
              <a:pPr>
                <a:defRPr/>
              </a:pPr>
              <a:t>‹#›</a:t>
            </a:fld>
            <a:endParaRPr lang="en-US" dirty="0"/>
          </a:p>
        </p:txBody>
      </p:sp>
    </p:spTree>
    <p:extLst>
      <p:ext uri="{BB962C8B-B14F-4D97-AF65-F5344CB8AC3E}">
        <p14:creationId xmlns:p14="http://schemas.microsoft.com/office/powerpoint/2010/main" val="3099859856"/>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A393AA5-707C-4545-8BDF-593D584D6389}"/>
              </a:ext>
            </a:extLst>
          </p:cNvPr>
          <p:cNvCxnSpPr/>
          <p:nvPr userDrawn="1"/>
        </p:nvCxnSpPr>
        <p:spPr>
          <a:xfrm>
            <a:off x="914400" y="1216025"/>
            <a:ext cx="10363200" cy="1588"/>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14" descr="hfma_v4one_line_logo_cmyk.jpg">
            <a:extLst>
              <a:ext uri="{FF2B5EF4-FFF2-40B4-BE49-F238E27FC236}">
                <a16:creationId xmlns:a16="http://schemas.microsoft.com/office/drawing/2014/main" id="{31A49FBA-966F-4C77-A157-88E6F5E259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254750"/>
            <a:ext cx="35898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1"/>
          </p:nvPr>
        </p:nvSpPr>
        <p:spPr>
          <a:xfrm>
            <a:off x="914400" y="1447800"/>
            <a:ext cx="10363200" cy="4495800"/>
          </a:xfrm>
        </p:spPr>
        <p:txBody>
          <a:bodyPr rtlCol="0">
            <a:normAutofit/>
          </a:bodyPr>
          <a:lstStyle/>
          <a:p>
            <a:pPr lvl="0"/>
            <a:endParaRPr lang="en-US" noProof="0"/>
          </a:p>
        </p:txBody>
      </p:sp>
      <p:sp>
        <p:nvSpPr>
          <p:cNvPr id="10" name="Title 1"/>
          <p:cNvSpPr>
            <a:spLocks noGrp="1"/>
          </p:cNvSpPr>
          <p:nvPr>
            <p:ph type="title"/>
          </p:nvPr>
        </p:nvSpPr>
        <p:spPr>
          <a:xfrm>
            <a:off x="914400" y="1"/>
            <a:ext cx="10363200" cy="1219200"/>
          </a:xfrm>
        </p:spPr>
        <p:txBody>
          <a:bodyPr bIns="148915">
            <a:noAutofit/>
          </a:bodyPr>
          <a:lstStyle>
            <a:lvl1pPr algn="l">
              <a:lnSpc>
                <a:spcPts val="3532"/>
              </a:lnSpc>
              <a:defRPr sz="3253" b="1" i="0" cap="none" spc="0" baseline="0">
                <a:solidFill>
                  <a:schemeClr val="bg2"/>
                </a:solidFill>
                <a:effectLst/>
                <a:latin typeface="+mj-lt"/>
                <a:cs typeface="Verdana"/>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A0D731E-0168-48E4-B388-9265A6DF9FD5}"/>
              </a:ext>
            </a:extLst>
          </p:cNvPr>
          <p:cNvSpPr>
            <a:spLocks noGrp="1"/>
          </p:cNvSpPr>
          <p:nvPr>
            <p:ph type="sldNum" sz="quarter" idx="12"/>
          </p:nvPr>
        </p:nvSpPr>
        <p:spPr>
          <a:xfrm>
            <a:off x="9448800" y="6364289"/>
            <a:ext cx="2540000" cy="365125"/>
          </a:xfrm>
        </p:spPr>
        <p:txBody>
          <a:bodyPr/>
          <a:lstStyle>
            <a:lvl1pPr algn="ctr">
              <a:defRPr sz="904">
                <a:solidFill>
                  <a:srgbClr val="006699"/>
                </a:solidFill>
              </a:defRPr>
            </a:lvl1pPr>
          </a:lstStyle>
          <a:p>
            <a:pPr>
              <a:defRPr/>
            </a:pPr>
            <a:fld id="{5DBC1D5D-4E2E-423B-8835-48F9C2D7534A}" type="slidenum">
              <a:rPr lang="en-US"/>
              <a:pPr>
                <a:defRPr/>
              </a:pPr>
              <a:t>‹#›</a:t>
            </a:fld>
            <a:endParaRPr lang="en-US" dirty="0"/>
          </a:p>
        </p:txBody>
      </p:sp>
    </p:spTree>
    <p:extLst>
      <p:ext uri="{BB962C8B-B14F-4D97-AF65-F5344CB8AC3E}">
        <p14:creationId xmlns:p14="http://schemas.microsoft.com/office/powerpoint/2010/main" val="3204570003"/>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2B4414B3-257E-4183-AC53-10F68D046CCF}"/>
              </a:ext>
            </a:extLst>
          </p:cNvPr>
          <p:cNvGrpSpPr>
            <a:grpSpLocks/>
          </p:cNvGrpSpPr>
          <p:nvPr/>
        </p:nvGrpSpPr>
        <p:grpSpPr bwMode="auto">
          <a:xfrm>
            <a:off x="0" y="-7938"/>
            <a:ext cx="12192000" cy="6865938"/>
            <a:chOff x="0" y="-8467"/>
            <a:chExt cx="12192000" cy="6866467"/>
          </a:xfrm>
        </p:grpSpPr>
        <p:sp>
          <p:nvSpPr>
            <p:cNvPr id="5" name="Freeform 14">
              <a:extLst>
                <a:ext uri="{FF2B5EF4-FFF2-40B4-BE49-F238E27FC236}">
                  <a16:creationId xmlns:a16="http://schemas.microsoft.com/office/drawing/2014/main" id="{0746922D-C3C0-4D2F-AF59-B6E11743E254}"/>
                </a:ext>
              </a:extLst>
            </p:cNvPr>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a:extLst>
                <a:ext uri="{FF2B5EF4-FFF2-40B4-BE49-F238E27FC236}">
                  <a16:creationId xmlns:a16="http://schemas.microsoft.com/office/drawing/2014/main" id="{497EF703-53A1-4F22-9441-D5F812C7E604}"/>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A39B7A4-912D-4E9F-A885-6580CCAF19C7}"/>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A5E0777B-DF2B-4ABA-AAB5-087DAE96114D}"/>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a:extLst>
                <a:ext uri="{FF2B5EF4-FFF2-40B4-BE49-F238E27FC236}">
                  <a16:creationId xmlns:a16="http://schemas.microsoft.com/office/drawing/2014/main" id="{644FC23E-7CDF-4A10-92CA-3B160891D425}"/>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a:extLst>
                <a:ext uri="{FF2B5EF4-FFF2-40B4-BE49-F238E27FC236}">
                  <a16:creationId xmlns:a16="http://schemas.microsoft.com/office/drawing/2014/main" id="{6CA35064-8A96-4A65-8B1E-83996C42C39C}"/>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a:extLst>
                <a:ext uri="{FF2B5EF4-FFF2-40B4-BE49-F238E27FC236}">
                  <a16:creationId xmlns:a16="http://schemas.microsoft.com/office/drawing/2014/main" id="{3F1CACDA-5B17-48F9-9BC2-4DA0998CEDEB}"/>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a:extLst>
                <a:ext uri="{FF2B5EF4-FFF2-40B4-BE49-F238E27FC236}">
                  <a16:creationId xmlns:a16="http://schemas.microsoft.com/office/drawing/2014/main" id="{85BB7815-7D17-43DA-83EC-3869DFFB1E32}"/>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a:extLst>
                <a:ext uri="{FF2B5EF4-FFF2-40B4-BE49-F238E27FC236}">
                  <a16:creationId xmlns:a16="http://schemas.microsoft.com/office/drawing/2014/main" id="{95E84BB0-A718-4865-AAB9-F36F3893C25B}"/>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2C52D06-FDED-45F3-9B63-6A29668974CB}"/>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D4C267B4-E774-4414-9AA8-09650B51C4BD}"/>
              </a:ext>
            </a:extLst>
          </p:cNvPr>
          <p:cNvSpPr>
            <a:spLocks noGrp="1"/>
          </p:cNvSpPr>
          <p:nvPr>
            <p:ph type="dt" sz="half" idx="10"/>
          </p:nvPr>
        </p:nvSpPr>
        <p:spPr/>
        <p:txBody>
          <a:bodyPr/>
          <a:lstStyle>
            <a:lvl1pPr>
              <a:defRPr/>
            </a:lvl1pPr>
          </a:lstStyle>
          <a:p>
            <a:pPr>
              <a:defRPr/>
            </a:pPr>
            <a:fld id="{419B6286-1728-4B8C-A623-2130A8C32504}" type="datetime1">
              <a:rPr lang="en-US" smtClean="0"/>
              <a:t>10/7/2022</a:t>
            </a:fld>
            <a:endParaRPr lang="en-US" dirty="0"/>
          </a:p>
        </p:txBody>
      </p:sp>
      <p:sp>
        <p:nvSpPr>
          <p:cNvPr id="16" name="Footer Placeholder 4">
            <a:extLst>
              <a:ext uri="{FF2B5EF4-FFF2-40B4-BE49-F238E27FC236}">
                <a16:creationId xmlns:a16="http://schemas.microsoft.com/office/drawing/2014/main" id="{40C502A5-1619-4E18-A2F1-DDF6F5AC1977}"/>
              </a:ext>
            </a:extLst>
          </p:cNvPr>
          <p:cNvSpPr>
            <a:spLocks noGrp="1"/>
          </p:cNvSpPr>
          <p:nvPr>
            <p:ph type="ftr" sz="quarter" idx="11"/>
          </p:nvPr>
        </p:nvSpPr>
        <p:spPr/>
        <p:txBody>
          <a:bodyPr/>
          <a:lstStyle>
            <a:lvl1pPr>
              <a:defRPr/>
            </a:lvl1pPr>
          </a:lstStyle>
          <a:p>
            <a:pPr>
              <a:defRPr/>
            </a:pPr>
            <a:r>
              <a:rPr lang="en-US"/>
              <a:t>2022</a:t>
            </a:r>
          </a:p>
        </p:txBody>
      </p:sp>
      <p:sp>
        <p:nvSpPr>
          <p:cNvPr id="17" name="Slide Number Placeholder 5">
            <a:extLst>
              <a:ext uri="{FF2B5EF4-FFF2-40B4-BE49-F238E27FC236}">
                <a16:creationId xmlns:a16="http://schemas.microsoft.com/office/drawing/2014/main" id="{48033139-6B94-416F-84F0-A0105CDCBB98}"/>
              </a:ext>
            </a:extLst>
          </p:cNvPr>
          <p:cNvSpPr>
            <a:spLocks noGrp="1"/>
          </p:cNvSpPr>
          <p:nvPr>
            <p:ph type="sldNum" sz="quarter" idx="12"/>
          </p:nvPr>
        </p:nvSpPr>
        <p:spPr/>
        <p:txBody>
          <a:bodyPr/>
          <a:lstStyle>
            <a:lvl1pPr>
              <a:defRPr/>
            </a:lvl1pPr>
          </a:lstStyle>
          <a:p>
            <a:pPr>
              <a:defRPr/>
            </a:pPr>
            <a:fld id="{0F13E54F-9364-4823-B5D0-B4E7A6EC1983}" type="slidenum">
              <a:rPr lang="en-US"/>
              <a:pPr>
                <a:defRPr/>
              </a:pPr>
              <a:t>‹#›</a:t>
            </a:fld>
            <a:endParaRPr lang="en-US" dirty="0"/>
          </a:p>
        </p:txBody>
      </p:sp>
    </p:spTree>
    <p:extLst>
      <p:ext uri="{BB962C8B-B14F-4D97-AF65-F5344CB8AC3E}">
        <p14:creationId xmlns:p14="http://schemas.microsoft.com/office/powerpoint/2010/main" val="9013688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9B1021-205B-482A-A81B-B7388A3E9118}"/>
              </a:ext>
            </a:extLst>
          </p:cNvPr>
          <p:cNvSpPr>
            <a:spLocks noGrp="1"/>
          </p:cNvSpPr>
          <p:nvPr>
            <p:ph type="dt" sz="half" idx="10"/>
          </p:nvPr>
        </p:nvSpPr>
        <p:spPr/>
        <p:txBody>
          <a:bodyPr/>
          <a:lstStyle>
            <a:lvl1pPr>
              <a:defRPr/>
            </a:lvl1pPr>
          </a:lstStyle>
          <a:p>
            <a:pPr>
              <a:defRPr/>
            </a:pPr>
            <a:fld id="{738F81B5-86E9-4698-B1F6-64AC225EAEAF}" type="datetime1">
              <a:rPr lang="en-US" smtClean="0"/>
              <a:t>10/7/2022</a:t>
            </a:fld>
            <a:endParaRPr lang="en-US" dirty="0"/>
          </a:p>
        </p:txBody>
      </p:sp>
      <p:sp>
        <p:nvSpPr>
          <p:cNvPr id="5" name="Footer Placeholder 4">
            <a:extLst>
              <a:ext uri="{FF2B5EF4-FFF2-40B4-BE49-F238E27FC236}">
                <a16:creationId xmlns:a16="http://schemas.microsoft.com/office/drawing/2014/main" id="{81693E33-0F9E-447C-B39D-9C2F92AA7B62}"/>
              </a:ext>
            </a:extLst>
          </p:cNvPr>
          <p:cNvSpPr>
            <a:spLocks noGrp="1"/>
          </p:cNvSpPr>
          <p:nvPr>
            <p:ph type="ftr" sz="quarter" idx="11"/>
          </p:nvPr>
        </p:nvSpPr>
        <p:spPr/>
        <p:txBody>
          <a:bodyPr/>
          <a:lstStyle>
            <a:lvl1pPr>
              <a:defRPr/>
            </a:lvl1pPr>
          </a:lstStyle>
          <a:p>
            <a:pPr>
              <a:defRPr/>
            </a:pPr>
            <a:r>
              <a:rPr lang="en-US"/>
              <a:t>2022</a:t>
            </a:r>
          </a:p>
        </p:txBody>
      </p:sp>
      <p:sp>
        <p:nvSpPr>
          <p:cNvPr id="6" name="Slide Number Placeholder 5">
            <a:extLst>
              <a:ext uri="{FF2B5EF4-FFF2-40B4-BE49-F238E27FC236}">
                <a16:creationId xmlns:a16="http://schemas.microsoft.com/office/drawing/2014/main" id="{B70E60ED-800B-4998-9DCB-021985BB0B88}"/>
              </a:ext>
            </a:extLst>
          </p:cNvPr>
          <p:cNvSpPr>
            <a:spLocks noGrp="1"/>
          </p:cNvSpPr>
          <p:nvPr>
            <p:ph type="sldNum" sz="quarter" idx="12"/>
          </p:nvPr>
        </p:nvSpPr>
        <p:spPr/>
        <p:txBody>
          <a:bodyPr/>
          <a:lstStyle>
            <a:lvl1pPr>
              <a:defRPr/>
            </a:lvl1pPr>
          </a:lstStyle>
          <a:p>
            <a:pPr>
              <a:defRPr/>
            </a:pPr>
            <a:fld id="{B9F70056-A77D-46BD-9BD2-CA6377E24622}" type="slidenum">
              <a:rPr lang="en-US" altLang="en-US"/>
              <a:pPr>
                <a:defRPr/>
              </a:pPr>
              <a:t>‹#›</a:t>
            </a:fld>
            <a:endParaRPr lang="en-US" altLang="en-US" dirty="0"/>
          </a:p>
        </p:txBody>
      </p:sp>
    </p:spTree>
    <p:extLst>
      <p:ext uri="{BB962C8B-B14F-4D97-AF65-F5344CB8AC3E}">
        <p14:creationId xmlns:p14="http://schemas.microsoft.com/office/powerpoint/2010/main" val="42440729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5918F-F990-4B01-9B11-AE76A29C327E}"/>
              </a:ext>
            </a:extLst>
          </p:cNvPr>
          <p:cNvSpPr>
            <a:spLocks noGrp="1"/>
          </p:cNvSpPr>
          <p:nvPr>
            <p:ph type="dt" sz="half" idx="10"/>
          </p:nvPr>
        </p:nvSpPr>
        <p:spPr/>
        <p:txBody>
          <a:bodyPr/>
          <a:lstStyle>
            <a:lvl1pPr>
              <a:defRPr/>
            </a:lvl1pPr>
          </a:lstStyle>
          <a:p>
            <a:pPr>
              <a:defRPr/>
            </a:pPr>
            <a:fld id="{BC27CBF2-6F11-4820-9D8D-ADB922084F1F}" type="datetime1">
              <a:rPr lang="en-US" smtClean="0"/>
              <a:t>10/7/2022</a:t>
            </a:fld>
            <a:endParaRPr lang="en-US" dirty="0"/>
          </a:p>
        </p:txBody>
      </p:sp>
      <p:sp>
        <p:nvSpPr>
          <p:cNvPr id="5" name="Footer Placeholder 4">
            <a:extLst>
              <a:ext uri="{FF2B5EF4-FFF2-40B4-BE49-F238E27FC236}">
                <a16:creationId xmlns:a16="http://schemas.microsoft.com/office/drawing/2014/main" id="{163BEF5F-BF22-4885-BFB0-D66F1DFEAAA7}"/>
              </a:ext>
            </a:extLst>
          </p:cNvPr>
          <p:cNvSpPr>
            <a:spLocks noGrp="1"/>
          </p:cNvSpPr>
          <p:nvPr>
            <p:ph type="ftr" sz="quarter" idx="11"/>
          </p:nvPr>
        </p:nvSpPr>
        <p:spPr/>
        <p:txBody>
          <a:bodyPr/>
          <a:lstStyle>
            <a:lvl1pPr>
              <a:defRPr/>
            </a:lvl1pPr>
          </a:lstStyle>
          <a:p>
            <a:pPr>
              <a:defRPr/>
            </a:pPr>
            <a:r>
              <a:rPr lang="en-US"/>
              <a:t>2022</a:t>
            </a:r>
          </a:p>
        </p:txBody>
      </p:sp>
      <p:sp>
        <p:nvSpPr>
          <p:cNvPr id="6" name="Slide Number Placeholder 5">
            <a:extLst>
              <a:ext uri="{FF2B5EF4-FFF2-40B4-BE49-F238E27FC236}">
                <a16:creationId xmlns:a16="http://schemas.microsoft.com/office/drawing/2014/main" id="{E3F92695-4AAD-43C9-BBAC-3CA1E49831C5}"/>
              </a:ext>
            </a:extLst>
          </p:cNvPr>
          <p:cNvSpPr>
            <a:spLocks noGrp="1"/>
          </p:cNvSpPr>
          <p:nvPr>
            <p:ph type="sldNum" sz="quarter" idx="12"/>
          </p:nvPr>
        </p:nvSpPr>
        <p:spPr/>
        <p:txBody>
          <a:bodyPr/>
          <a:lstStyle>
            <a:lvl1pPr>
              <a:defRPr/>
            </a:lvl1pPr>
          </a:lstStyle>
          <a:p>
            <a:pPr>
              <a:defRPr/>
            </a:pPr>
            <a:fld id="{DD2FD3E5-CA98-471F-9C76-2A52CF8CD647}" type="slidenum">
              <a:rPr lang="en-US" altLang="en-US"/>
              <a:pPr>
                <a:defRPr/>
              </a:pPr>
              <a:t>‹#›</a:t>
            </a:fld>
            <a:endParaRPr lang="en-US" altLang="en-US" dirty="0"/>
          </a:p>
        </p:txBody>
      </p:sp>
    </p:spTree>
    <p:extLst>
      <p:ext uri="{BB962C8B-B14F-4D97-AF65-F5344CB8AC3E}">
        <p14:creationId xmlns:p14="http://schemas.microsoft.com/office/powerpoint/2010/main" val="9368202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0797A74-9F21-474A-97C8-579F8D61B23B}"/>
              </a:ext>
            </a:extLst>
          </p:cNvPr>
          <p:cNvSpPr>
            <a:spLocks noGrp="1"/>
          </p:cNvSpPr>
          <p:nvPr>
            <p:ph type="dt" sz="half" idx="10"/>
          </p:nvPr>
        </p:nvSpPr>
        <p:spPr/>
        <p:txBody>
          <a:bodyPr/>
          <a:lstStyle>
            <a:lvl1pPr>
              <a:defRPr/>
            </a:lvl1pPr>
          </a:lstStyle>
          <a:p>
            <a:pPr>
              <a:defRPr/>
            </a:pPr>
            <a:fld id="{26D54A78-D081-4FA5-A6F8-CEF915F2046B}" type="datetime1">
              <a:rPr lang="en-US" smtClean="0"/>
              <a:t>10/7/2022</a:t>
            </a:fld>
            <a:endParaRPr lang="en-US" dirty="0"/>
          </a:p>
        </p:txBody>
      </p:sp>
      <p:sp>
        <p:nvSpPr>
          <p:cNvPr id="6" name="Footer Placeholder 4">
            <a:extLst>
              <a:ext uri="{FF2B5EF4-FFF2-40B4-BE49-F238E27FC236}">
                <a16:creationId xmlns:a16="http://schemas.microsoft.com/office/drawing/2014/main" id="{01E5B4D9-9286-4DFF-9789-FC38A1064328}"/>
              </a:ext>
            </a:extLst>
          </p:cNvPr>
          <p:cNvSpPr>
            <a:spLocks noGrp="1"/>
          </p:cNvSpPr>
          <p:nvPr>
            <p:ph type="ftr" sz="quarter" idx="11"/>
          </p:nvPr>
        </p:nvSpPr>
        <p:spPr/>
        <p:txBody>
          <a:bodyPr/>
          <a:lstStyle>
            <a:lvl1pPr>
              <a:defRPr/>
            </a:lvl1pPr>
          </a:lstStyle>
          <a:p>
            <a:pPr>
              <a:defRPr/>
            </a:pPr>
            <a:r>
              <a:rPr lang="en-US"/>
              <a:t>2022</a:t>
            </a:r>
          </a:p>
        </p:txBody>
      </p:sp>
      <p:sp>
        <p:nvSpPr>
          <p:cNvPr id="7" name="Slide Number Placeholder 5">
            <a:extLst>
              <a:ext uri="{FF2B5EF4-FFF2-40B4-BE49-F238E27FC236}">
                <a16:creationId xmlns:a16="http://schemas.microsoft.com/office/drawing/2014/main" id="{6D13A0A9-D319-4031-907B-59048B7E11D4}"/>
              </a:ext>
            </a:extLst>
          </p:cNvPr>
          <p:cNvSpPr>
            <a:spLocks noGrp="1"/>
          </p:cNvSpPr>
          <p:nvPr>
            <p:ph type="sldNum" sz="quarter" idx="12"/>
          </p:nvPr>
        </p:nvSpPr>
        <p:spPr/>
        <p:txBody>
          <a:bodyPr/>
          <a:lstStyle>
            <a:lvl1pPr>
              <a:defRPr/>
            </a:lvl1pPr>
          </a:lstStyle>
          <a:p>
            <a:pPr>
              <a:defRPr/>
            </a:pPr>
            <a:fld id="{585F54EB-928A-4CA0-B8AF-F4C971086AD1}" type="slidenum">
              <a:rPr lang="en-US" altLang="en-US"/>
              <a:pPr>
                <a:defRPr/>
              </a:pPr>
              <a:t>‹#›</a:t>
            </a:fld>
            <a:endParaRPr lang="en-US" altLang="en-US" dirty="0"/>
          </a:p>
        </p:txBody>
      </p:sp>
    </p:spTree>
    <p:extLst>
      <p:ext uri="{BB962C8B-B14F-4D97-AF65-F5344CB8AC3E}">
        <p14:creationId xmlns:p14="http://schemas.microsoft.com/office/powerpoint/2010/main" val="30289823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74A16B5-8A0E-4F48-AEDC-243467787AA5}"/>
              </a:ext>
            </a:extLst>
          </p:cNvPr>
          <p:cNvSpPr>
            <a:spLocks noGrp="1"/>
          </p:cNvSpPr>
          <p:nvPr>
            <p:ph type="dt" sz="half" idx="10"/>
          </p:nvPr>
        </p:nvSpPr>
        <p:spPr/>
        <p:txBody>
          <a:bodyPr/>
          <a:lstStyle>
            <a:lvl1pPr>
              <a:defRPr/>
            </a:lvl1pPr>
          </a:lstStyle>
          <a:p>
            <a:pPr>
              <a:defRPr/>
            </a:pPr>
            <a:fld id="{B3BEB667-FD9F-4406-8048-B610B43CD106}" type="datetime1">
              <a:rPr lang="en-US" smtClean="0"/>
              <a:t>10/7/2022</a:t>
            </a:fld>
            <a:endParaRPr lang="en-US" dirty="0"/>
          </a:p>
        </p:txBody>
      </p:sp>
      <p:sp>
        <p:nvSpPr>
          <p:cNvPr id="8" name="Footer Placeholder 4">
            <a:extLst>
              <a:ext uri="{FF2B5EF4-FFF2-40B4-BE49-F238E27FC236}">
                <a16:creationId xmlns:a16="http://schemas.microsoft.com/office/drawing/2014/main" id="{243EBCBF-C60F-4B6F-AA38-B093368D856B}"/>
              </a:ext>
            </a:extLst>
          </p:cNvPr>
          <p:cNvSpPr>
            <a:spLocks noGrp="1"/>
          </p:cNvSpPr>
          <p:nvPr>
            <p:ph type="ftr" sz="quarter" idx="11"/>
          </p:nvPr>
        </p:nvSpPr>
        <p:spPr/>
        <p:txBody>
          <a:bodyPr/>
          <a:lstStyle>
            <a:lvl1pPr>
              <a:defRPr/>
            </a:lvl1pPr>
          </a:lstStyle>
          <a:p>
            <a:pPr>
              <a:defRPr/>
            </a:pPr>
            <a:r>
              <a:rPr lang="en-US"/>
              <a:t>2022</a:t>
            </a:r>
          </a:p>
        </p:txBody>
      </p:sp>
      <p:sp>
        <p:nvSpPr>
          <p:cNvPr id="9" name="Slide Number Placeholder 5">
            <a:extLst>
              <a:ext uri="{FF2B5EF4-FFF2-40B4-BE49-F238E27FC236}">
                <a16:creationId xmlns:a16="http://schemas.microsoft.com/office/drawing/2014/main" id="{93A69E08-6A1E-42BA-BDCC-60E669A38005}"/>
              </a:ext>
            </a:extLst>
          </p:cNvPr>
          <p:cNvSpPr>
            <a:spLocks noGrp="1"/>
          </p:cNvSpPr>
          <p:nvPr>
            <p:ph type="sldNum" sz="quarter" idx="12"/>
          </p:nvPr>
        </p:nvSpPr>
        <p:spPr/>
        <p:txBody>
          <a:bodyPr/>
          <a:lstStyle>
            <a:lvl1pPr>
              <a:defRPr/>
            </a:lvl1pPr>
          </a:lstStyle>
          <a:p>
            <a:pPr>
              <a:defRPr/>
            </a:pPr>
            <a:fld id="{6C277934-A96E-4AFD-80A3-AB1846C472D6}" type="slidenum">
              <a:rPr lang="en-US" altLang="en-US"/>
              <a:pPr>
                <a:defRPr/>
              </a:pPr>
              <a:t>‹#›</a:t>
            </a:fld>
            <a:endParaRPr lang="en-US" altLang="en-US" dirty="0"/>
          </a:p>
        </p:txBody>
      </p:sp>
    </p:spTree>
    <p:extLst>
      <p:ext uri="{BB962C8B-B14F-4D97-AF65-F5344CB8AC3E}">
        <p14:creationId xmlns:p14="http://schemas.microsoft.com/office/powerpoint/2010/main" val="352236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4470D7F-92B8-41D0-BC4C-CC1EA1BED3C9}"/>
              </a:ext>
            </a:extLst>
          </p:cNvPr>
          <p:cNvSpPr>
            <a:spLocks noGrp="1"/>
          </p:cNvSpPr>
          <p:nvPr>
            <p:ph type="dt" sz="half" idx="10"/>
          </p:nvPr>
        </p:nvSpPr>
        <p:spPr/>
        <p:txBody>
          <a:bodyPr/>
          <a:lstStyle>
            <a:lvl1pPr>
              <a:defRPr/>
            </a:lvl1pPr>
          </a:lstStyle>
          <a:p>
            <a:pPr>
              <a:defRPr/>
            </a:pPr>
            <a:fld id="{B478ED9B-ED81-43B0-8D28-CAFD8605DC98}" type="datetime1">
              <a:rPr lang="en-US" smtClean="0"/>
              <a:t>10/7/2022</a:t>
            </a:fld>
            <a:endParaRPr lang="en-US" dirty="0"/>
          </a:p>
        </p:txBody>
      </p:sp>
      <p:sp>
        <p:nvSpPr>
          <p:cNvPr id="4" name="Footer Placeholder 4">
            <a:extLst>
              <a:ext uri="{FF2B5EF4-FFF2-40B4-BE49-F238E27FC236}">
                <a16:creationId xmlns:a16="http://schemas.microsoft.com/office/drawing/2014/main" id="{96AF1C24-D732-4FCA-B814-43B56A7184C5}"/>
              </a:ext>
            </a:extLst>
          </p:cNvPr>
          <p:cNvSpPr>
            <a:spLocks noGrp="1"/>
          </p:cNvSpPr>
          <p:nvPr>
            <p:ph type="ftr" sz="quarter" idx="11"/>
          </p:nvPr>
        </p:nvSpPr>
        <p:spPr/>
        <p:txBody>
          <a:bodyPr/>
          <a:lstStyle>
            <a:lvl1pPr>
              <a:defRPr/>
            </a:lvl1pPr>
          </a:lstStyle>
          <a:p>
            <a:pPr>
              <a:defRPr/>
            </a:pPr>
            <a:r>
              <a:rPr lang="en-US"/>
              <a:t>2022</a:t>
            </a:r>
          </a:p>
        </p:txBody>
      </p:sp>
      <p:sp>
        <p:nvSpPr>
          <p:cNvPr id="5" name="Slide Number Placeholder 5">
            <a:extLst>
              <a:ext uri="{FF2B5EF4-FFF2-40B4-BE49-F238E27FC236}">
                <a16:creationId xmlns:a16="http://schemas.microsoft.com/office/drawing/2014/main" id="{8E371768-1054-4585-BB65-5C58BECE174C}"/>
              </a:ext>
            </a:extLst>
          </p:cNvPr>
          <p:cNvSpPr>
            <a:spLocks noGrp="1"/>
          </p:cNvSpPr>
          <p:nvPr>
            <p:ph type="sldNum" sz="quarter" idx="12"/>
          </p:nvPr>
        </p:nvSpPr>
        <p:spPr/>
        <p:txBody>
          <a:bodyPr/>
          <a:lstStyle>
            <a:lvl1pPr>
              <a:defRPr/>
            </a:lvl1pPr>
          </a:lstStyle>
          <a:p>
            <a:pPr>
              <a:defRPr/>
            </a:pPr>
            <a:fld id="{D0756B90-0827-4DFB-971E-062C8A53A6C1}" type="slidenum">
              <a:rPr lang="en-US" altLang="en-US"/>
              <a:pPr>
                <a:defRPr/>
              </a:pPr>
              <a:t>‹#›</a:t>
            </a:fld>
            <a:endParaRPr lang="en-US" altLang="en-US" dirty="0"/>
          </a:p>
        </p:txBody>
      </p:sp>
    </p:spTree>
    <p:extLst>
      <p:ext uri="{BB962C8B-B14F-4D97-AF65-F5344CB8AC3E}">
        <p14:creationId xmlns:p14="http://schemas.microsoft.com/office/powerpoint/2010/main" val="17097029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4023B5-A0B5-4B34-94C4-F03A9C01AE54}"/>
              </a:ext>
            </a:extLst>
          </p:cNvPr>
          <p:cNvSpPr>
            <a:spLocks noGrp="1"/>
          </p:cNvSpPr>
          <p:nvPr>
            <p:ph type="dt" sz="half" idx="10"/>
          </p:nvPr>
        </p:nvSpPr>
        <p:spPr/>
        <p:txBody>
          <a:bodyPr/>
          <a:lstStyle>
            <a:lvl1pPr>
              <a:defRPr/>
            </a:lvl1pPr>
          </a:lstStyle>
          <a:p>
            <a:pPr>
              <a:defRPr/>
            </a:pPr>
            <a:fld id="{86B23085-F45F-4254-B522-CB5B47D3E497}" type="datetime1">
              <a:rPr lang="en-US" smtClean="0"/>
              <a:t>10/7/2022</a:t>
            </a:fld>
            <a:endParaRPr lang="en-US" dirty="0"/>
          </a:p>
        </p:txBody>
      </p:sp>
      <p:sp>
        <p:nvSpPr>
          <p:cNvPr id="3" name="Footer Placeholder 4">
            <a:extLst>
              <a:ext uri="{FF2B5EF4-FFF2-40B4-BE49-F238E27FC236}">
                <a16:creationId xmlns:a16="http://schemas.microsoft.com/office/drawing/2014/main" id="{34839380-2E0A-4899-8742-578E88A705BC}"/>
              </a:ext>
            </a:extLst>
          </p:cNvPr>
          <p:cNvSpPr>
            <a:spLocks noGrp="1"/>
          </p:cNvSpPr>
          <p:nvPr>
            <p:ph type="ftr" sz="quarter" idx="11"/>
          </p:nvPr>
        </p:nvSpPr>
        <p:spPr/>
        <p:txBody>
          <a:bodyPr/>
          <a:lstStyle>
            <a:lvl1pPr>
              <a:defRPr/>
            </a:lvl1pPr>
          </a:lstStyle>
          <a:p>
            <a:pPr>
              <a:defRPr/>
            </a:pPr>
            <a:r>
              <a:rPr lang="en-US"/>
              <a:t>2022</a:t>
            </a:r>
          </a:p>
        </p:txBody>
      </p:sp>
      <p:sp>
        <p:nvSpPr>
          <p:cNvPr id="4" name="Slide Number Placeholder 5">
            <a:extLst>
              <a:ext uri="{FF2B5EF4-FFF2-40B4-BE49-F238E27FC236}">
                <a16:creationId xmlns:a16="http://schemas.microsoft.com/office/drawing/2014/main" id="{10D2FFDB-9C37-4C2C-8BA4-3D78BA32A5B5}"/>
              </a:ext>
            </a:extLst>
          </p:cNvPr>
          <p:cNvSpPr>
            <a:spLocks noGrp="1"/>
          </p:cNvSpPr>
          <p:nvPr>
            <p:ph type="sldNum" sz="quarter" idx="12"/>
          </p:nvPr>
        </p:nvSpPr>
        <p:spPr/>
        <p:txBody>
          <a:bodyPr/>
          <a:lstStyle>
            <a:lvl1pPr>
              <a:defRPr/>
            </a:lvl1pPr>
          </a:lstStyle>
          <a:p>
            <a:pPr>
              <a:defRPr/>
            </a:pPr>
            <a:fld id="{99B42544-0035-4A67-8131-05A70BFCE3DA}" type="slidenum">
              <a:rPr lang="en-US" altLang="en-US"/>
              <a:pPr>
                <a:defRPr/>
              </a:pPr>
              <a:t>‹#›</a:t>
            </a:fld>
            <a:endParaRPr lang="en-US" altLang="en-US" dirty="0"/>
          </a:p>
        </p:txBody>
      </p:sp>
    </p:spTree>
    <p:extLst>
      <p:ext uri="{BB962C8B-B14F-4D97-AF65-F5344CB8AC3E}">
        <p14:creationId xmlns:p14="http://schemas.microsoft.com/office/powerpoint/2010/main" val="10312371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6CE44DF-77DA-47CD-8B64-F9E7E5B6B5B8}"/>
              </a:ext>
            </a:extLst>
          </p:cNvPr>
          <p:cNvSpPr>
            <a:spLocks noGrp="1"/>
          </p:cNvSpPr>
          <p:nvPr>
            <p:ph type="dt" sz="half" idx="10"/>
          </p:nvPr>
        </p:nvSpPr>
        <p:spPr/>
        <p:txBody>
          <a:bodyPr/>
          <a:lstStyle>
            <a:lvl1pPr>
              <a:defRPr/>
            </a:lvl1pPr>
          </a:lstStyle>
          <a:p>
            <a:pPr>
              <a:defRPr/>
            </a:pPr>
            <a:fld id="{6B2BEE90-C860-4870-A557-05EE913961E9}" type="datetime1">
              <a:rPr lang="en-US" smtClean="0"/>
              <a:t>10/7/2022</a:t>
            </a:fld>
            <a:endParaRPr lang="en-US" dirty="0"/>
          </a:p>
        </p:txBody>
      </p:sp>
      <p:sp>
        <p:nvSpPr>
          <p:cNvPr id="6" name="Footer Placeholder 4">
            <a:extLst>
              <a:ext uri="{FF2B5EF4-FFF2-40B4-BE49-F238E27FC236}">
                <a16:creationId xmlns:a16="http://schemas.microsoft.com/office/drawing/2014/main" id="{5122D17E-6F45-4513-AAE5-4FABF418B0D3}"/>
              </a:ext>
            </a:extLst>
          </p:cNvPr>
          <p:cNvSpPr>
            <a:spLocks noGrp="1"/>
          </p:cNvSpPr>
          <p:nvPr>
            <p:ph type="ftr" sz="quarter" idx="11"/>
          </p:nvPr>
        </p:nvSpPr>
        <p:spPr/>
        <p:txBody>
          <a:bodyPr/>
          <a:lstStyle>
            <a:lvl1pPr>
              <a:defRPr/>
            </a:lvl1pPr>
          </a:lstStyle>
          <a:p>
            <a:pPr>
              <a:defRPr/>
            </a:pPr>
            <a:r>
              <a:rPr lang="en-US"/>
              <a:t>2022</a:t>
            </a:r>
          </a:p>
        </p:txBody>
      </p:sp>
      <p:sp>
        <p:nvSpPr>
          <p:cNvPr id="7" name="Slide Number Placeholder 5">
            <a:extLst>
              <a:ext uri="{FF2B5EF4-FFF2-40B4-BE49-F238E27FC236}">
                <a16:creationId xmlns:a16="http://schemas.microsoft.com/office/drawing/2014/main" id="{D3BF1622-2F04-459A-A872-7A39EA8DF53D}"/>
              </a:ext>
            </a:extLst>
          </p:cNvPr>
          <p:cNvSpPr>
            <a:spLocks noGrp="1"/>
          </p:cNvSpPr>
          <p:nvPr>
            <p:ph type="sldNum" sz="quarter" idx="12"/>
          </p:nvPr>
        </p:nvSpPr>
        <p:spPr/>
        <p:txBody>
          <a:bodyPr/>
          <a:lstStyle>
            <a:lvl1pPr>
              <a:defRPr/>
            </a:lvl1pPr>
          </a:lstStyle>
          <a:p>
            <a:pPr>
              <a:defRPr/>
            </a:pPr>
            <a:fld id="{059290D8-40E3-47A5-9F46-17F55F930C6E}" type="slidenum">
              <a:rPr lang="en-US" altLang="en-US"/>
              <a:pPr>
                <a:defRPr/>
              </a:pPr>
              <a:t>‹#›</a:t>
            </a:fld>
            <a:endParaRPr lang="en-US" altLang="en-US" dirty="0"/>
          </a:p>
        </p:txBody>
      </p:sp>
    </p:spTree>
    <p:extLst>
      <p:ext uri="{BB962C8B-B14F-4D97-AF65-F5344CB8AC3E}">
        <p14:creationId xmlns:p14="http://schemas.microsoft.com/office/powerpoint/2010/main" val="4090209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theme" Target="../theme/theme10.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image" Target="../media/image4.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theme" Target="../theme/theme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4.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9.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8.sv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theme" Target="../theme/theme5.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theme" Target="../theme/theme6.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image" Target="../media/image15.jpeg"/><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7.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16.jpeg"/><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19.pn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9.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E28991D-4BBB-4EC8-BFAE-22E8EB6417DD}"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575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9EEA6B8-E348-40EA-A361-C486D2E9826A}" type="datetime1">
              <a:rPr lang="en-US" smtClean="0"/>
              <a:t>10/7/2022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2022</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989DFB8-813E-4D8D-8E48-7B4EAE3A65BE}" type="slidenum">
              <a:rPr lang="en-US" altLang="en-US" smtClean="0"/>
              <a:pPr>
                <a:defRPr/>
              </a:pPr>
              <a:t>‹#›</a:t>
            </a:fld>
            <a:endParaRPr lang="en-US" altLang="en-US"/>
          </a:p>
        </p:txBody>
      </p:sp>
    </p:spTree>
    <p:extLst>
      <p:ext uri="{BB962C8B-B14F-4D97-AF65-F5344CB8AC3E}">
        <p14:creationId xmlns:p14="http://schemas.microsoft.com/office/powerpoint/2010/main" val="268805628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BFC2E1D-3995-422D-B3F1-FC03BADFE2B8}" type="datetime1">
              <a:rPr lang="en-US" smtClean="0"/>
              <a:t>10/7/2022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2021</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28991D-4BBB-4EC8-BFAE-22E8EB6417DD}" type="slidenum">
              <a:rPr lang="en-US" smtClean="0"/>
              <a:t>‹#›</a:t>
            </a:fld>
            <a:endParaRPr lang="en-US"/>
          </a:p>
        </p:txBody>
      </p:sp>
    </p:spTree>
    <p:extLst>
      <p:ext uri="{BB962C8B-B14F-4D97-AF65-F5344CB8AC3E}">
        <p14:creationId xmlns:p14="http://schemas.microsoft.com/office/powerpoint/2010/main" val="2671814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43">
            <a:extLst>
              <a:ext uri="{FF2B5EF4-FFF2-40B4-BE49-F238E27FC236}">
                <a16:creationId xmlns:a16="http://schemas.microsoft.com/office/drawing/2014/main" id="{65C7387B-280C-4056-AC15-069834C89B7E}"/>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A4A3ACD1-9080-4E31-B9EE-58014E4FC0A2}"/>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3BE79DA-1972-4D2E-931D-F08DB1849443}"/>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C19F0B1E-278D-4A9E-BDB1-88E95E4E8737}"/>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60703C80-7EA2-4BDC-982A-93051B02A4E5}"/>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6ACD414-0FCB-4ABA-A2C2-89C261E6D56C}"/>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ACB1A12B-3C3C-4512-8CE4-B7D26FD93921}"/>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C3BAFBA-D37C-45F8-B1BE-711B9A6E3D52}"/>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BF592B21-7DBE-49BD-BF8E-26FE2BCD8B06}"/>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A00F14D0-4EEB-46FE-BAAC-263868759278}"/>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F1DA0A-E5F8-49D6-83C1-F04A50CC12B6}"/>
                </a:ext>
              </a:extLst>
            </p:cNvPr>
            <p:cNvSpPr/>
            <p:nvPr/>
          </p:nvSpPr>
          <p:spPr>
            <a:xfrm>
              <a:off x="0" y="4012981"/>
              <a:ext cx="44873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9" name="Title Placeholder 1">
            <a:extLst>
              <a:ext uri="{FF2B5EF4-FFF2-40B4-BE49-F238E27FC236}">
                <a16:creationId xmlns:a16="http://schemas.microsoft.com/office/drawing/2014/main" id="{82A9DF13-3961-4632-9039-BFF05CB298FA}"/>
              </a:ext>
            </a:extLst>
          </p:cNvPr>
          <p:cNvSpPr>
            <a:spLocks noGrp="1" noChangeArrowheads="1"/>
          </p:cNvSpPr>
          <p:nvPr>
            <p:ph type="title"/>
          </p:nvPr>
        </p:nvSpPr>
        <p:spPr bwMode="auto">
          <a:xfrm>
            <a:off x="677333" y="609600"/>
            <a:ext cx="859578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269D78E6-B2AE-41EF-BD37-1C12BF9BEDDA}"/>
              </a:ext>
            </a:extLst>
          </p:cNvPr>
          <p:cNvSpPr>
            <a:spLocks noGrp="1" noChangeArrowheads="1"/>
          </p:cNvSpPr>
          <p:nvPr>
            <p:ph type="body" idx="1"/>
          </p:nvPr>
        </p:nvSpPr>
        <p:spPr bwMode="auto">
          <a:xfrm>
            <a:off x="677333" y="2160589"/>
            <a:ext cx="859578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30D5D5-DF47-491A-AC6C-B833763E82A6}"/>
              </a:ext>
            </a:extLst>
          </p:cNvPr>
          <p:cNvSpPr>
            <a:spLocks noGrp="1"/>
          </p:cNvSpPr>
          <p:nvPr>
            <p:ph type="dt" sz="half" idx="2"/>
          </p:nvPr>
        </p:nvSpPr>
        <p:spPr>
          <a:xfrm>
            <a:off x="7205134" y="6042026"/>
            <a:ext cx="91228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750C5AFD-B4C0-4C89-B25B-7AE1945BC9A7}" type="datetime1">
              <a:rPr lang="en-US" smtClean="0"/>
              <a:t>10/7/2022</a:t>
            </a:fld>
            <a:endParaRPr lang="en-US" dirty="0"/>
          </a:p>
        </p:txBody>
      </p:sp>
      <p:sp>
        <p:nvSpPr>
          <p:cNvPr id="5" name="Footer Placeholder 4">
            <a:extLst>
              <a:ext uri="{FF2B5EF4-FFF2-40B4-BE49-F238E27FC236}">
                <a16:creationId xmlns:a16="http://schemas.microsoft.com/office/drawing/2014/main" id="{7AC9E01F-81EE-4B17-8F3E-CEF23B05E599}"/>
              </a:ext>
            </a:extLst>
          </p:cNvPr>
          <p:cNvSpPr>
            <a:spLocks noGrp="1"/>
          </p:cNvSpPr>
          <p:nvPr>
            <p:ph type="ftr" sz="quarter" idx="3"/>
          </p:nvPr>
        </p:nvSpPr>
        <p:spPr>
          <a:xfrm>
            <a:off x="677334" y="6042026"/>
            <a:ext cx="6297084"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r>
              <a:rPr lang="en-US"/>
              <a:t>2021</a:t>
            </a:r>
          </a:p>
        </p:txBody>
      </p:sp>
      <p:sp>
        <p:nvSpPr>
          <p:cNvPr id="6" name="Slide Number Placeholder 5">
            <a:extLst>
              <a:ext uri="{FF2B5EF4-FFF2-40B4-BE49-F238E27FC236}">
                <a16:creationId xmlns:a16="http://schemas.microsoft.com/office/drawing/2014/main" id="{66FEBB3C-185A-418B-808D-6506FD14ECF1}"/>
              </a:ext>
            </a:extLst>
          </p:cNvPr>
          <p:cNvSpPr>
            <a:spLocks noGrp="1"/>
          </p:cNvSpPr>
          <p:nvPr>
            <p:ph type="sldNum" sz="quarter" idx="4"/>
          </p:nvPr>
        </p:nvSpPr>
        <p:spPr>
          <a:xfrm>
            <a:off x="8591551" y="6042026"/>
            <a:ext cx="681567" cy="365125"/>
          </a:xfrm>
          <a:prstGeom prst="rect">
            <a:avLst/>
          </a:prstGeom>
        </p:spPr>
        <p:txBody>
          <a:bodyPr vert="horz" lIns="91440" tIns="45720" rIns="91440" bIns="45720" rtlCol="0" anchor="ctr"/>
          <a:lstStyle>
            <a:lvl1pPr algn="r">
              <a:defRPr sz="675">
                <a:solidFill>
                  <a:schemeClr val="accent1"/>
                </a:solidFill>
              </a:defRPr>
            </a:lvl1pPr>
          </a:lstStyle>
          <a:p>
            <a:pPr>
              <a:defRPr/>
            </a:pPr>
            <a:fld id="{F55FFD07-02CB-4F66-AB2E-E20A377947B5}" type="slidenum">
              <a:rPr lang="en-US" altLang="en-US"/>
              <a:pPr>
                <a:defRPr/>
              </a:pPr>
              <a:t>‹#›</a:t>
            </a:fld>
            <a:endParaRPr lang="en-US" altLang="en-US" dirty="0"/>
          </a:p>
        </p:txBody>
      </p:sp>
    </p:spTree>
    <p:extLst>
      <p:ext uri="{BB962C8B-B14F-4D97-AF65-F5344CB8AC3E}">
        <p14:creationId xmlns:p14="http://schemas.microsoft.com/office/powerpoint/2010/main" val="26206406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89" r:id="rId19"/>
    <p:sldLayoutId id="2147483790" r:id="rId20"/>
  </p:sldLayoutIdLst>
  <p:hf hdr="0" dt="0"/>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82"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82"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83C02F-C246-B644-991E-331C7E540702}"/>
              </a:ext>
            </a:extLst>
          </p:cNvPr>
          <p:cNvSpPr>
            <a:spLocks noGrp="1"/>
          </p:cNvSpPr>
          <p:nvPr>
            <p:ph type="title"/>
          </p:nvPr>
        </p:nvSpPr>
        <p:spPr>
          <a:xfrm>
            <a:off x="838200" y="18255"/>
            <a:ext cx="950468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2213C0-B572-8141-8B3D-6E696EF00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85B64B-11C2-374B-893A-BAC2DD851988}"/>
              </a:ext>
            </a:extLst>
          </p:cNvPr>
          <p:cNvSpPr>
            <a:spLocks noGrp="1"/>
          </p:cNvSpPr>
          <p:nvPr>
            <p:ph type="dt" sz="half" idx="2"/>
          </p:nvPr>
        </p:nvSpPr>
        <p:spPr>
          <a:xfrm>
            <a:off x="9552940" y="6492875"/>
            <a:ext cx="871220" cy="365125"/>
          </a:xfrm>
          <a:prstGeom prst="rect">
            <a:avLst/>
          </a:prstGeom>
        </p:spPr>
        <p:txBody>
          <a:bodyPr vert="horz" lIns="91440" tIns="45720" rIns="91440" bIns="45720" rtlCol="0" anchor="ctr"/>
          <a:lstStyle>
            <a:lvl1pPr algn="l">
              <a:defRPr sz="1100" b="0" i="0">
                <a:solidFill>
                  <a:srgbClr val="076659"/>
                </a:solidFill>
                <a:latin typeface="Roboto Medium" panose="02000000000000000000" pitchFamily="2" charset="0"/>
                <a:ea typeface="Roboto Medium" panose="02000000000000000000" pitchFamily="2" charset="0"/>
              </a:defRPr>
            </a:lvl1pPr>
          </a:lstStyle>
          <a:p>
            <a:fld id="{48AECE5E-6DAE-C143-A953-FD1E93385E07}" type="datetime1">
              <a:rPr lang="en-US" smtClean="0"/>
              <a:pPr/>
              <a:t>10/7/2022</a:t>
            </a:fld>
            <a:endParaRPr lang="en-US"/>
          </a:p>
        </p:txBody>
      </p:sp>
      <p:sp>
        <p:nvSpPr>
          <p:cNvPr id="5" name="Footer Placeholder 4">
            <a:extLst>
              <a:ext uri="{FF2B5EF4-FFF2-40B4-BE49-F238E27FC236}">
                <a16:creationId xmlns:a16="http://schemas.microsoft.com/office/drawing/2014/main" id="{7FBA9C1A-B5C9-6A46-90CF-36F2C81FE200}"/>
              </a:ext>
            </a:extLst>
          </p:cNvPr>
          <p:cNvSpPr>
            <a:spLocks noGrp="1"/>
          </p:cNvSpPr>
          <p:nvPr>
            <p:ph type="ftr" sz="quarter" idx="3"/>
          </p:nvPr>
        </p:nvSpPr>
        <p:spPr>
          <a:xfrm>
            <a:off x="4038600" y="6489064"/>
            <a:ext cx="4114800" cy="365125"/>
          </a:xfrm>
          <a:prstGeom prst="rect">
            <a:avLst/>
          </a:prstGeom>
        </p:spPr>
        <p:txBody>
          <a:bodyPr vert="horz" lIns="91440" tIns="45720" rIns="91440" bIns="45720" rtlCol="0" anchor="ctr"/>
          <a:lstStyle>
            <a:lvl1pPr algn="ctr">
              <a:defRPr sz="1100" b="0" i="0">
                <a:solidFill>
                  <a:srgbClr val="076659"/>
                </a:solidFill>
                <a:latin typeface="Roboto Medium" panose="02000000000000000000" pitchFamily="2" charset="0"/>
                <a:ea typeface="Roboto Medium"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7C3E0D77-DAAB-5846-AA3F-94DFE189FB79}"/>
              </a:ext>
            </a:extLst>
          </p:cNvPr>
          <p:cNvSpPr>
            <a:spLocks noGrp="1"/>
          </p:cNvSpPr>
          <p:nvPr>
            <p:ph type="sldNum" sz="quarter" idx="4"/>
          </p:nvPr>
        </p:nvSpPr>
        <p:spPr>
          <a:xfrm>
            <a:off x="10718800" y="6489065"/>
            <a:ext cx="1402080" cy="365125"/>
          </a:xfrm>
          <a:prstGeom prst="rect">
            <a:avLst/>
          </a:prstGeom>
        </p:spPr>
        <p:txBody>
          <a:bodyPr vert="horz" lIns="91440" tIns="45720" rIns="91440" bIns="45720" rtlCol="0" anchor="ctr"/>
          <a:lstStyle>
            <a:lvl1pPr algn="r">
              <a:defRPr sz="1100" b="0" i="0">
                <a:solidFill>
                  <a:srgbClr val="076659"/>
                </a:solidFill>
                <a:latin typeface="Roboto Medium" panose="02000000000000000000" pitchFamily="2" charset="0"/>
                <a:ea typeface="Roboto Medium" panose="02000000000000000000" pitchFamily="2" charset="0"/>
              </a:defRPr>
            </a:lvl1pPr>
          </a:lstStyle>
          <a:p>
            <a:fld id="{90742655-4E8C-5640-9878-CEC4A232189B}" type="slidenum">
              <a:rPr lang="en-US" smtClean="0"/>
              <a:pPr/>
              <a:t>‹#›</a:t>
            </a:fld>
            <a:endParaRPr lang="en-US" dirty="0"/>
          </a:p>
        </p:txBody>
      </p:sp>
      <p:pic>
        <p:nvPicPr>
          <p:cNvPr id="8" name="Graphic 7">
            <a:extLst>
              <a:ext uri="{FF2B5EF4-FFF2-40B4-BE49-F238E27FC236}">
                <a16:creationId xmlns:a16="http://schemas.microsoft.com/office/drawing/2014/main" id="{DE1D934A-08CE-6D4D-8E19-80F999A57B91}"/>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43840" y="6372320"/>
            <a:ext cx="1452880" cy="299306"/>
          </a:xfrm>
          <a:prstGeom prst="rect">
            <a:avLst/>
          </a:prstGeom>
        </p:spPr>
      </p:pic>
      <p:pic>
        <p:nvPicPr>
          <p:cNvPr id="10" name="Picture 9" descr="Icon&#10;&#10;Description automatically generated">
            <a:extLst>
              <a:ext uri="{FF2B5EF4-FFF2-40B4-BE49-F238E27FC236}">
                <a16:creationId xmlns:a16="http://schemas.microsoft.com/office/drawing/2014/main" id="{CB2519B4-05FE-0F4C-A6F6-D2EFFA1EB53E}"/>
              </a:ext>
            </a:extLst>
          </p:cNvPr>
          <p:cNvPicPr>
            <a:picLocks noChangeAspect="1"/>
          </p:cNvPicPr>
          <p:nvPr userDrawn="1"/>
        </p:nvPicPr>
        <p:blipFill>
          <a:blip r:embed="rId16"/>
          <a:stretch>
            <a:fillRect/>
          </a:stretch>
        </p:blipFill>
        <p:spPr>
          <a:xfrm>
            <a:off x="11353800" y="51989"/>
            <a:ext cx="591493" cy="629048"/>
          </a:xfrm>
          <a:prstGeom prst="rect">
            <a:avLst/>
          </a:prstGeom>
        </p:spPr>
      </p:pic>
    </p:spTree>
    <p:extLst>
      <p:ext uri="{BB962C8B-B14F-4D97-AF65-F5344CB8AC3E}">
        <p14:creationId xmlns:p14="http://schemas.microsoft.com/office/powerpoint/2010/main" val="10936778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dt="0"/>
  <p:txStyles>
    <p:titleStyle>
      <a:lvl1pPr algn="l" defTabSz="914400" rtl="0" eaLnBrk="1" latinLnBrk="0" hangingPunct="1">
        <a:lnSpc>
          <a:spcPct val="90000"/>
        </a:lnSpc>
        <a:spcBef>
          <a:spcPct val="0"/>
        </a:spcBef>
        <a:buNone/>
        <a:defRPr sz="4400" b="0" i="0" kern="1200">
          <a:solidFill>
            <a:srgbClr val="063156"/>
          </a:solidFill>
          <a:latin typeface="Roboto Light" panose="02000000000000000000" pitchFamily="2" charset="0"/>
          <a:ea typeface="Roboto Light"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076659"/>
        </a:buClr>
        <a:buFont typeface="Arial" panose="020B0604020202020204" pitchFamily="34" charset="0"/>
        <a:buChar char="•"/>
        <a:defRPr sz="2800" b="0" i="0" kern="1200">
          <a:solidFill>
            <a:srgbClr val="0631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076659"/>
        </a:buClr>
        <a:buFont typeface="Arial" panose="020B0604020202020204" pitchFamily="34" charset="0"/>
        <a:buChar char="•"/>
        <a:defRPr sz="2400" b="0" i="0" kern="1200">
          <a:solidFill>
            <a:srgbClr val="063156"/>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076659"/>
        </a:buClr>
        <a:buFont typeface="Arial" panose="020B0604020202020204" pitchFamily="34" charset="0"/>
        <a:buChar char="•"/>
        <a:defRPr sz="2000" b="0" i="0" kern="1200">
          <a:solidFill>
            <a:srgbClr val="063156"/>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076659"/>
        </a:buClr>
        <a:buFont typeface="Arial" panose="020B0604020202020204" pitchFamily="34" charset="0"/>
        <a:buChar char="•"/>
        <a:defRPr sz="1800" b="0" i="0" kern="1200">
          <a:solidFill>
            <a:srgbClr val="063156"/>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076659"/>
        </a:buClr>
        <a:buFont typeface="Arial" panose="020B0604020202020204" pitchFamily="34" charset="0"/>
        <a:buChar char="•"/>
        <a:defRPr sz="1800" b="0" i="0" kern="1200">
          <a:solidFill>
            <a:srgbClr val="063156"/>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43">
            <a:extLst>
              <a:ext uri="{FF2B5EF4-FFF2-40B4-BE49-F238E27FC236}">
                <a16:creationId xmlns:a16="http://schemas.microsoft.com/office/drawing/2014/main" id="{65C7387B-280C-4056-AC15-069834C89B7E}"/>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A4A3ACD1-9080-4E31-B9EE-58014E4FC0A2}"/>
                </a:ext>
              </a:extLst>
            </p:cNvPr>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3BE79DA-1972-4D2E-931D-F08DB1849443}"/>
                </a:ext>
              </a:extLst>
            </p:cNvPr>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C19F0B1E-278D-4A9E-BDB1-88E95E4E8737}"/>
                </a:ext>
              </a:extLst>
            </p:cNvPr>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60703C80-7EA2-4BDC-982A-93051B02A4E5}"/>
                </a:ext>
              </a:extLst>
            </p:cNvPr>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6ACD414-0FCB-4ABA-A2C2-89C261E6D56C}"/>
                </a:ext>
              </a:extLst>
            </p:cNvPr>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ACB1A12B-3C3C-4512-8CE4-B7D26FD93921}"/>
                </a:ext>
              </a:extLst>
            </p:cNvPr>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C3BAFBA-D37C-45F8-B1BE-711B9A6E3D52}"/>
                </a:ext>
              </a:extLst>
            </p:cNvPr>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BF592B21-7DBE-49BD-BF8E-26FE2BCD8B06}"/>
                </a:ext>
              </a:extLst>
            </p:cNvPr>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A00F14D0-4EEB-46FE-BAAC-263868759278}"/>
                </a:ext>
              </a:extLst>
            </p:cNvPr>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FF1DA0A-E5F8-49D6-83C1-F04A50CC12B6}"/>
                </a:ext>
              </a:extLst>
            </p:cNvPr>
            <p:cNvSpPr/>
            <p:nvPr/>
          </p:nvSpPr>
          <p:spPr>
            <a:xfrm>
              <a:off x="0" y="4012981"/>
              <a:ext cx="44873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9" name="Title Placeholder 1">
            <a:extLst>
              <a:ext uri="{FF2B5EF4-FFF2-40B4-BE49-F238E27FC236}">
                <a16:creationId xmlns:a16="http://schemas.microsoft.com/office/drawing/2014/main" id="{82A9DF13-3961-4632-9039-BFF05CB298FA}"/>
              </a:ext>
            </a:extLst>
          </p:cNvPr>
          <p:cNvSpPr>
            <a:spLocks noGrp="1" noChangeArrowheads="1"/>
          </p:cNvSpPr>
          <p:nvPr>
            <p:ph type="title"/>
          </p:nvPr>
        </p:nvSpPr>
        <p:spPr bwMode="auto">
          <a:xfrm>
            <a:off x="677333" y="609600"/>
            <a:ext cx="859578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269D78E6-B2AE-41EF-BD37-1C12BF9BEDDA}"/>
              </a:ext>
            </a:extLst>
          </p:cNvPr>
          <p:cNvSpPr>
            <a:spLocks noGrp="1" noChangeArrowheads="1"/>
          </p:cNvSpPr>
          <p:nvPr>
            <p:ph type="body" idx="1"/>
          </p:nvPr>
        </p:nvSpPr>
        <p:spPr bwMode="auto">
          <a:xfrm>
            <a:off x="677333" y="2160589"/>
            <a:ext cx="859578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30D5D5-DF47-491A-AC6C-B833763E82A6}"/>
              </a:ext>
            </a:extLst>
          </p:cNvPr>
          <p:cNvSpPr>
            <a:spLocks noGrp="1"/>
          </p:cNvSpPr>
          <p:nvPr>
            <p:ph type="dt" sz="half" idx="2"/>
          </p:nvPr>
        </p:nvSpPr>
        <p:spPr>
          <a:xfrm>
            <a:off x="7205134" y="6042026"/>
            <a:ext cx="91228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DE80F18E-00B1-43B8-B180-5338C8EA50D6}" type="datetime1">
              <a:rPr lang="en-US" smtClean="0"/>
              <a:t>10/7/2022</a:t>
            </a:fld>
            <a:endParaRPr lang="en-US" dirty="0"/>
          </a:p>
        </p:txBody>
      </p:sp>
      <p:sp>
        <p:nvSpPr>
          <p:cNvPr id="5" name="Footer Placeholder 4">
            <a:extLst>
              <a:ext uri="{FF2B5EF4-FFF2-40B4-BE49-F238E27FC236}">
                <a16:creationId xmlns:a16="http://schemas.microsoft.com/office/drawing/2014/main" id="{7AC9E01F-81EE-4B17-8F3E-CEF23B05E599}"/>
              </a:ext>
            </a:extLst>
          </p:cNvPr>
          <p:cNvSpPr>
            <a:spLocks noGrp="1"/>
          </p:cNvSpPr>
          <p:nvPr>
            <p:ph type="ftr" sz="quarter" idx="3"/>
          </p:nvPr>
        </p:nvSpPr>
        <p:spPr>
          <a:xfrm>
            <a:off x="677334" y="6042026"/>
            <a:ext cx="6297084"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r>
              <a:rPr lang="en-US"/>
              <a:t>2022</a:t>
            </a:r>
          </a:p>
        </p:txBody>
      </p:sp>
      <p:sp>
        <p:nvSpPr>
          <p:cNvPr id="6" name="Slide Number Placeholder 5">
            <a:extLst>
              <a:ext uri="{FF2B5EF4-FFF2-40B4-BE49-F238E27FC236}">
                <a16:creationId xmlns:a16="http://schemas.microsoft.com/office/drawing/2014/main" id="{66FEBB3C-185A-418B-808D-6506FD14ECF1}"/>
              </a:ext>
            </a:extLst>
          </p:cNvPr>
          <p:cNvSpPr>
            <a:spLocks noGrp="1"/>
          </p:cNvSpPr>
          <p:nvPr>
            <p:ph type="sldNum" sz="quarter" idx="4"/>
          </p:nvPr>
        </p:nvSpPr>
        <p:spPr>
          <a:xfrm>
            <a:off x="8591551" y="6042026"/>
            <a:ext cx="681567" cy="365125"/>
          </a:xfrm>
          <a:prstGeom prst="rect">
            <a:avLst/>
          </a:prstGeom>
        </p:spPr>
        <p:txBody>
          <a:bodyPr vert="horz" lIns="91440" tIns="45720" rIns="91440" bIns="45720" rtlCol="0" anchor="ctr"/>
          <a:lstStyle>
            <a:lvl1pPr algn="r">
              <a:defRPr sz="675">
                <a:solidFill>
                  <a:schemeClr val="accent1"/>
                </a:solidFill>
              </a:defRPr>
            </a:lvl1pPr>
          </a:lstStyle>
          <a:p>
            <a:pPr>
              <a:defRPr/>
            </a:pPr>
            <a:fld id="{F55FFD07-02CB-4F66-AB2E-E20A377947B5}" type="slidenum">
              <a:rPr lang="en-US" altLang="en-US"/>
              <a:pPr>
                <a:defRPr/>
              </a:pPr>
              <a:t>‹#›</a:t>
            </a:fld>
            <a:endParaRPr lang="en-US" altLang="en-US" dirty="0"/>
          </a:p>
        </p:txBody>
      </p:sp>
    </p:spTree>
    <p:extLst>
      <p:ext uri="{BB962C8B-B14F-4D97-AF65-F5344CB8AC3E}">
        <p14:creationId xmlns:p14="http://schemas.microsoft.com/office/powerpoint/2010/main" val="250984290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hf hdr="0" dt="0"/>
  <p:txStyles>
    <p:titleStyle>
      <a:lvl1pPr algn="l" defTabSz="342900" rtl="0" eaLnBrk="0" fontAlgn="base" hangingPunct="0">
        <a:spcBef>
          <a:spcPct val="0"/>
        </a:spcBef>
        <a:spcAft>
          <a:spcPct val="0"/>
        </a:spcAft>
        <a:defRPr sz="2700" kern="1200">
          <a:solidFill>
            <a:schemeClr val="accent1"/>
          </a:solidFill>
          <a:latin typeface="+mj-lt"/>
          <a:ea typeface="+mj-ea"/>
          <a:cs typeface="+mj-cs"/>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82"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82"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8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10/7/2022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770672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C1AADE-98A5-0A4D-B6A5-406504F72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FD91E-BF24-E745-B98C-ACFC82932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9566E-9113-9E41-AE40-EE625AB323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C46A8-71CC-4906-9E49-34DAF2CDFDC6}" type="datetime1">
              <a:rPr lang="en-US" smtClean="0"/>
              <a:t>10/7/2022</a:t>
            </a:fld>
            <a:endParaRPr lang="en-US"/>
          </a:p>
        </p:txBody>
      </p:sp>
      <p:sp>
        <p:nvSpPr>
          <p:cNvPr id="5" name="Footer Placeholder 4">
            <a:extLst>
              <a:ext uri="{FF2B5EF4-FFF2-40B4-BE49-F238E27FC236}">
                <a16:creationId xmlns:a16="http://schemas.microsoft.com/office/drawing/2014/main" id="{DFF2B4B8-A5A8-7949-97A9-A53259D8B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2022</a:t>
            </a:r>
          </a:p>
        </p:txBody>
      </p:sp>
      <p:sp>
        <p:nvSpPr>
          <p:cNvPr id="6" name="Slide Number Placeholder 5">
            <a:extLst>
              <a:ext uri="{FF2B5EF4-FFF2-40B4-BE49-F238E27FC236}">
                <a16:creationId xmlns:a16="http://schemas.microsoft.com/office/drawing/2014/main" id="{2C9DA124-7D37-0C41-AB4D-FDAFEC31E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8991D-4BBB-4EC8-BFAE-22E8EB6417DD}" type="slidenum">
              <a:rPr lang="en-US" smtClean="0"/>
              <a:t>‹#›</a:t>
            </a:fld>
            <a:endParaRPr lang="en-US" dirty="0"/>
          </a:p>
        </p:txBody>
      </p:sp>
    </p:spTree>
    <p:extLst>
      <p:ext uri="{BB962C8B-B14F-4D97-AF65-F5344CB8AC3E}">
        <p14:creationId xmlns:p14="http://schemas.microsoft.com/office/powerpoint/2010/main" val="9601958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37C6DE-A760-4B3F-9BAB-B9A8FDDDCBFC}"/>
              </a:ext>
            </a:extLst>
          </p:cNvPr>
          <p:cNvSpPr/>
          <p:nvPr/>
        </p:nvSpPr>
        <p:spPr>
          <a:xfrm flipH="1">
            <a:off x="10871200" y="0"/>
            <a:ext cx="13208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Title Placeholder 2">
            <a:extLst>
              <a:ext uri="{FF2B5EF4-FFF2-40B4-BE49-F238E27FC236}">
                <a16:creationId xmlns:a16="http://schemas.microsoft.com/office/drawing/2014/main" id="{5EE06603-7198-4EDE-B30C-4B0E8C3E7BA9}"/>
              </a:ext>
            </a:extLst>
          </p:cNvPr>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p>
            <a:r>
              <a:rPr lang="en-US"/>
              <a:t>Click to edit Master title style</a:t>
            </a:r>
          </a:p>
        </p:txBody>
      </p:sp>
      <p:sp>
        <p:nvSpPr>
          <p:cNvPr id="1030" name="Text Placeholder 30">
            <a:extLst>
              <a:ext uri="{FF2B5EF4-FFF2-40B4-BE49-F238E27FC236}">
                <a16:creationId xmlns:a16="http://schemas.microsoft.com/office/drawing/2014/main" id="{961DB884-A06E-4749-B3C1-D2C27A05A789}"/>
              </a:ext>
            </a:extLst>
          </p:cNvPr>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Date Placeholder 26">
            <a:extLst>
              <a:ext uri="{FF2B5EF4-FFF2-40B4-BE49-F238E27FC236}">
                <a16:creationId xmlns:a16="http://schemas.microsoft.com/office/drawing/2014/main" id="{4AADB531-563C-4A7C-AF86-1B2A156FC392}"/>
              </a:ext>
            </a:extLst>
          </p:cNvPr>
          <p:cNvSpPr>
            <a:spLocks noGrp="1"/>
          </p:cNvSpPr>
          <p:nvPr>
            <p:ph type="dt" sz="half" idx="2"/>
          </p:nvPr>
        </p:nvSpPr>
        <p:spPr>
          <a:xfrm>
            <a:off x="5662085" y="6557963"/>
            <a:ext cx="2669116"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05D0A1A9-B92A-40BF-9921-7F2D5293C7A8}" type="datetime1">
              <a:rPr lang="en-US" smtClean="0"/>
              <a:t>10/7/2022</a:t>
            </a:fld>
            <a:endParaRPr lang="en-US"/>
          </a:p>
        </p:txBody>
      </p:sp>
      <p:sp>
        <p:nvSpPr>
          <p:cNvPr id="4" name="Footer Placeholder 3">
            <a:extLst>
              <a:ext uri="{FF2B5EF4-FFF2-40B4-BE49-F238E27FC236}">
                <a16:creationId xmlns:a16="http://schemas.microsoft.com/office/drawing/2014/main" id="{645408A0-7919-4A79-8BA7-A6C235DD712D}"/>
              </a:ext>
            </a:extLst>
          </p:cNvPr>
          <p:cNvSpPr>
            <a:spLocks noGrp="1"/>
          </p:cNvSpPr>
          <p:nvPr>
            <p:ph type="ftr" sz="quarter" idx="3"/>
          </p:nvPr>
        </p:nvSpPr>
        <p:spPr>
          <a:xfrm>
            <a:off x="609600" y="6557963"/>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r>
              <a:rPr lang="en-US"/>
              <a:t>2022</a:t>
            </a:r>
          </a:p>
        </p:txBody>
      </p:sp>
      <p:sp>
        <p:nvSpPr>
          <p:cNvPr id="16" name="Slide Number Placeholder 15">
            <a:extLst>
              <a:ext uri="{FF2B5EF4-FFF2-40B4-BE49-F238E27FC236}">
                <a16:creationId xmlns:a16="http://schemas.microsoft.com/office/drawing/2014/main" id="{D2E5FEBA-064F-4532-A46A-211AA18D10C2}"/>
              </a:ext>
            </a:extLst>
          </p:cNvPr>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chemeClr val="tx2"/>
                </a:solidFill>
              </a:defRPr>
            </a:lvl1pPr>
          </a:lstStyle>
          <a:p>
            <a:fld id="{E23818AB-DEE6-47E0-8934-4E912351D8A2}" type="slidenum">
              <a:rPr lang="en-US" altLang="en-US"/>
              <a:pPr/>
              <a:t>‹#›</a:t>
            </a:fld>
            <a:endParaRPr lang="en-US" altLang="en-US"/>
          </a:p>
        </p:txBody>
      </p:sp>
    </p:spTree>
    <p:extLst>
      <p:ext uri="{BB962C8B-B14F-4D97-AF65-F5344CB8AC3E}">
        <p14:creationId xmlns:p14="http://schemas.microsoft.com/office/powerpoint/2010/main" val="392677084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hf hd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E9058-59D1-4E71-9E43-C43E5847D10D}" type="datetime1">
              <a:rPr lang="en-US" smtClean="0">
                <a:solidFill>
                  <a:prstClr val="black">
                    <a:tint val="75000"/>
                  </a:prstClr>
                </a:solidFill>
              </a:rPr>
              <a:t>10/7/2022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2022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A849E-D6CD-490A-B7A8-D8F5864CA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280715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0.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0.xml"/></Relationships>
</file>

<file path=ppt/slides/_rels/slide3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153.xml"/></Relationships>
</file>

<file path=ppt/slides/_rels/slide4.xml.rels><?xml version="1.0" encoding="UTF-8" standalone="yes"?>
<Relationships xmlns="http://schemas.openxmlformats.org/package/2006/relationships"><Relationship Id="rId3" Type="http://schemas.openxmlformats.org/officeDocument/2006/relationships/hyperlink" Target="https://news.gallup.com/opinion/gallup/390425/benchmarking-healthcare-affordability-perceived-value.aspx" TargetMode="External"/><Relationship Id="rId2" Type="http://schemas.openxmlformats.org/officeDocument/2006/relationships/hyperlink" Target="https://hfma0wit.sharepoint.com/:w:/r/sites/HFMAPublicationsandDigitalContentTeam/_layouts/15/Doc.aspx?sourcedoc=%7BB8AB39CF-D5A5-48A4-AC33-FF6EAA9BE8D3%7D&amp;file=06-ceoh-johnson-ecr-edit.docx&amp;action=default&amp;mobileredirect=true" TargetMode="External"/><Relationship Id="rId1" Type="http://schemas.openxmlformats.org/officeDocument/2006/relationships/slideLayout" Target="../slideLayouts/slideLayout93.xml"/></Relationships>
</file>

<file path=ppt/slides/_rels/slide4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8" Type="http://schemas.openxmlformats.org/officeDocument/2006/relationships/hyperlink" Target="mailto:Rosfoora@cms.hhs.gov" TargetMode="External"/><Relationship Id="rId3" Type="http://schemas.openxmlformats.org/officeDocument/2006/relationships/hyperlink" Target="mailto:Rophiora@cms.hhs.gov" TargetMode="External"/><Relationship Id="rId7" Type="http://schemas.openxmlformats.org/officeDocument/2006/relationships/hyperlink" Target="mailto:Rokcmora@cms.hhs.gov" TargetMode="External"/><Relationship Id="rId2" Type="http://schemas.openxmlformats.org/officeDocument/2006/relationships/hyperlink" Target="mailto:ronycora@cms.hhs.gov" TargetMode="External"/><Relationship Id="rId1" Type="http://schemas.openxmlformats.org/officeDocument/2006/relationships/slideLayout" Target="../slideLayouts/slideLayout66.xml"/><Relationship Id="rId6" Type="http://schemas.openxmlformats.org/officeDocument/2006/relationships/hyperlink" Target="mailto:Rodalora@cms.hhs.gov" TargetMode="External"/><Relationship Id="rId11" Type="http://schemas.openxmlformats.org/officeDocument/2006/relationships/image" Target="../media/image56.svg"/><Relationship Id="rId5" Type="http://schemas.openxmlformats.org/officeDocument/2006/relationships/hyperlink" Target="mailto:Rochiora@cms.hhs.gov" TargetMode="External"/><Relationship Id="rId10" Type="http://schemas.openxmlformats.org/officeDocument/2006/relationships/image" Target="../media/image55.png"/><Relationship Id="rId4" Type="http://schemas.openxmlformats.org/officeDocument/2006/relationships/hyperlink" Target="mailto:Roatlora@cms.hhs.gov" TargetMode="External"/><Relationship Id="rId9" Type="http://schemas.openxmlformats.org/officeDocument/2006/relationships/hyperlink" Target="mailto:Rosea_ora2@cms.hhs.go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66.xml"/><Relationship Id="rId4" Type="http://schemas.openxmlformats.org/officeDocument/2006/relationships/image" Target="../media/image69.svg"/></Relationships>
</file>

<file path=ppt/slides/_rels/slide5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27.png"/><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mailto:daylee1@mindspring.com" TargetMode="External"/><Relationship Id="rId7" Type="http://schemas.openxmlformats.org/officeDocument/2006/relationships/image" Target="../media/image75.svg"/><Relationship Id="rId2" Type="http://schemas.openxmlformats.org/officeDocument/2006/relationships/image" Target="../media/image72.jpeg"/><Relationship Id="rId1" Type="http://schemas.openxmlformats.org/officeDocument/2006/relationships/slideLayout" Target="../slideLayouts/slideLayout66.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hyperlink" Target="http://arsystemsdayegusquiza.com/" TargetMode="External"/><Relationship Id="rId9" Type="http://schemas.openxmlformats.org/officeDocument/2006/relationships/image" Target="../media/image77.sv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y fox hiding behind a tree">
            <a:extLst>
              <a:ext uri="{FF2B5EF4-FFF2-40B4-BE49-F238E27FC236}">
                <a16:creationId xmlns:a16="http://schemas.microsoft.com/office/drawing/2014/main" id="{D06BF1EB-57BC-0D4C-9B15-3FD2A53FE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157216" cy="6858000"/>
          </a:xfrm>
          <a:prstGeom prst="rect">
            <a:avLst/>
          </a:prstGeom>
        </p:spPr>
      </p:pic>
      <p:sp>
        <p:nvSpPr>
          <p:cNvPr id="2" name="Title 1">
            <a:extLst>
              <a:ext uri="{FF2B5EF4-FFF2-40B4-BE49-F238E27FC236}">
                <a16:creationId xmlns:a16="http://schemas.microsoft.com/office/drawing/2014/main" id="{9A76AFAD-CCAD-48EA-A2A6-175ED23F9401}"/>
              </a:ext>
            </a:extLst>
          </p:cNvPr>
          <p:cNvSpPr>
            <a:spLocks noGrp="1"/>
          </p:cNvSpPr>
          <p:nvPr>
            <p:ph type="ctrTitle"/>
          </p:nvPr>
        </p:nvSpPr>
        <p:spPr>
          <a:xfrm>
            <a:off x="5157216" y="1"/>
            <a:ext cx="7034784" cy="2476854"/>
          </a:xfrm>
        </p:spPr>
        <p:txBody>
          <a:bodyPr>
            <a:normAutofit fontScale="90000"/>
          </a:bodyPr>
          <a:lstStyle/>
          <a:p>
            <a:pPr algn="ctr"/>
            <a:r>
              <a:rPr lang="en-US" sz="4000" b="1" dirty="0">
                <a:latin typeface="Roboto" panose="02000000000000000000" pitchFamily="2" charset="0"/>
                <a:ea typeface="Roboto" panose="02000000000000000000" pitchFamily="2" charset="0"/>
                <a:cs typeface="Roboto" panose="02000000000000000000" pitchFamily="2" charset="0"/>
              </a:rPr>
              <a:t>Payer’s (Still)</a:t>
            </a:r>
            <a:br>
              <a:rPr lang="en-US" sz="4000" b="1" dirty="0">
                <a:latin typeface="Roboto" panose="02000000000000000000" pitchFamily="2" charset="0"/>
                <a:ea typeface="Roboto" panose="02000000000000000000" pitchFamily="2" charset="0"/>
                <a:cs typeface="Roboto" panose="02000000000000000000" pitchFamily="2" charset="0"/>
              </a:rPr>
            </a:br>
            <a:r>
              <a:rPr lang="en-US" sz="4000" b="1" dirty="0">
                <a:latin typeface="Roboto" panose="02000000000000000000" pitchFamily="2" charset="0"/>
                <a:ea typeface="Roboto" panose="02000000000000000000" pitchFamily="2" charset="0"/>
                <a:cs typeface="Roboto" panose="02000000000000000000" pitchFamily="2" charset="0"/>
              </a:rPr>
              <a:t>Going</a:t>
            </a:r>
            <a:br>
              <a:rPr lang="en-US" sz="4000" b="1" dirty="0">
                <a:latin typeface="Roboto" panose="02000000000000000000" pitchFamily="2" charset="0"/>
                <a:ea typeface="Roboto" panose="02000000000000000000" pitchFamily="2" charset="0"/>
                <a:cs typeface="Roboto" panose="02000000000000000000" pitchFamily="2" charset="0"/>
              </a:rPr>
            </a:br>
            <a:r>
              <a:rPr lang="en-US" sz="4000" b="1" dirty="0">
                <a:latin typeface="Roboto" panose="02000000000000000000" pitchFamily="2" charset="0"/>
                <a:ea typeface="Roboto" panose="02000000000000000000" pitchFamily="2" charset="0"/>
                <a:cs typeface="Roboto" panose="02000000000000000000" pitchFamily="2" charset="0"/>
              </a:rPr>
              <a:t>		</a:t>
            </a:r>
            <a:br>
              <a:rPr lang="en-US" sz="4000" b="1" dirty="0">
                <a:latin typeface="Roboto" panose="02000000000000000000" pitchFamily="2" charset="0"/>
                <a:ea typeface="Roboto" panose="02000000000000000000" pitchFamily="2" charset="0"/>
                <a:cs typeface="Roboto" panose="02000000000000000000" pitchFamily="2" charset="0"/>
              </a:rPr>
            </a:br>
            <a:endParaRPr lang="en-US" sz="54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D926454D-7395-45B1-9A6B-3BD85767269A}"/>
              </a:ext>
            </a:extLst>
          </p:cNvPr>
          <p:cNvSpPr>
            <a:spLocks noGrp="1"/>
          </p:cNvSpPr>
          <p:nvPr>
            <p:ph type="sldNum" sz="quarter" idx="12"/>
          </p:nvPr>
        </p:nvSpPr>
        <p:spPr>
          <a:xfrm>
            <a:off x="11189872" y="6380231"/>
            <a:ext cx="76421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EC2BC18-8FC4-5749-BAA2-87902BDBBC71}"/>
              </a:ext>
            </a:extLst>
          </p:cNvPr>
          <p:cNvSpPr/>
          <p:nvPr/>
        </p:nvSpPr>
        <p:spPr>
          <a:xfrm>
            <a:off x="6226139" y="0"/>
            <a:ext cx="5965861" cy="2123658"/>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w="0"/>
              <a:blipFill>
                <a:blip r:embed="rId3"/>
                <a:tile tx="0" ty="0" sx="100000" sy="100000" flip="none" algn="tl"/>
              </a:blipFill>
              <a:effectLst>
                <a:outerShdw blurRad="38100" dist="19050" dir="2700000" algn="tl" rotWithShape="0">
                  <a:srgbClr val="000000">
                    <a:alpha val="40000"/>
                  </a:srgbClr>
                </a:outerShdw>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0"/>
                <a:blipFill>
                  <a:blip r:embed="rId3"/>
                  <a:tile tx="0" ty="0" sx="100000" sy="100000" flip="none" algn="tl"/>
                </a:blipFill>
                <a:effectLst>
                  <a:outerShdw blurRad="38100" dist="19050" dir="2700000" algn="tl" rotWithShape="0">
                    <a:srgbClr val="000000">
                      <a:alpha val="40000"/>
                    </a:srgbClr>
                  </a:outerShdw>
                </a:effectLst>
                <a:uLnTx/>
                <a:uFillTx/>
                <a:latin typeface="Roboto" panose="02000000000000000000" pitchFamily="2" charset="0"/>
                <a:ea typeface="Roboto" panose="02000000000000000000" pitchFamily="2" charset="0"/>
                <a:cs typeface="Roboto" panose="02000000000000000000" pitchFamily="2" charset="0"/>
              </a:rPr>
              <a:t>W I L D!!</a:t>
            </a:r>
          </a:p>
        </p:txBody>
      </p:sp>
      <p:pic>
        <p:nvPicPr>
          <p:cNvPr id="14" name="Picture 13">
            <a:extLst>
              <a:ext uri="{FF2B5EF4-FFF2-40B4-BE49-F238E27FC236}">
                <a16:creationId xmlns:a16="http://schemas.microsoft.com/office/drawing/2014/main" id="{474AE483-CD3E-6942-8065-604A019E8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6698" y="3105462"/>
            <a:ext cx="3404614" cy="647076"/>
          </a:xfrm>
          <a:prstGeom prst="rect">
            <a:avLst/>
          </a:prstGeom>
        </p:spPr>
      </p:pic>
      <p:sp>
        <p:nvSpPr>
          <p:cNvPr id="15" name="TextBox 14">
            <a:extLst>
              <a:ext uri="{FF2B5EF4-FFF2-40B4-BE49-F238E27FC236}">
                <a16:creationId xmlns:a16="http://schemas.microsoft.com/office/drawing/2014/main" id="{1F2FFAA6-D128-3C46-9624-58ABB0EC2CD1}"/>
              </a:ext>
            </a:extLst>
          </p:cNvPr>
          <p:cNvSpPr txBox="1"/>
          <p:nvPr/>
        </p:nvSpPr>
        <p:spPr>
          <a:xfrm>
            <a:off x="5666031" y="2680849"/>
            <a:ext cx="5905948"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Calibri" panose="020F0502020204030204"/>
                <a:ea typeface="+mn-ea"/>
                <a:cs typeface="+mn-cs"/>
              </a:rPr>
              <a:t>Presented by: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Day Egusquiza,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AR Systems, Inc. &amp; Patient Financial Navigator Foundation, Inc. </a:t>
            </a:r>
          </a:p>
          <a:p>
            <a:pPr marL="0" marR="0" lvl="0" indent="0" algn="r" defTabSz="457200" rtl="0" eaLnBrk="1" fontAlgn="auto" latinLnBrk="0" hangingPunct="1">
              <a:lnSpc>
                <a:spcPct val="100000"/>
              </a:lnSpc>
              <a:spcBef>
                <a:spcPts val="0"/>
              </a:spcBef>
              <a:spcAft>
                <a:spcPts val="0"/>
              </a:spcAft>
              <a:buClr>
                <a:srgbClr val="90C226"/>
              </a:buClr>
              <a:buSzPct val="80000"/>
              <a:buFont typeface="Wingdings 3" charset="2"/>
              <a:buNone/>
              <a:tabLst/>
              <a:defRPr/>
            </a:pPr>
            <a:endPar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15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Day’s Revenue Cycle Motto:</a:t>
            </a:r>
          </a:p>
          <a:p>
            <a:pPr marL="0" marR="0" lvl="0" indent="0" algn="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1500" b="0"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My patient did not ask to get sick. My patient did not ask to have their bill be so high. My patient did not ask for their insurance to pay so little or deny their claim. My patient did not ask to have their life disrupted by this unexpected illness. How can I help? You are scared and sick. </a:t>
            </a:r>
          </a:p>
          <a:p>
            <a:pPr marL="0" marR="0" lvl="0" indent="0" algn="r" defTabSz="457200" rtl="0" eaLnBrk="1" fontAlgn="auto" latinLnBrk="0" hangingPunct="1">
              <a:lnSpc>
                <a:spcPct val="100000"/>
              </a:lnSpc>
              <a:spcBef>
                <a:spcPts val="0"/>
              </a:spcBef>
              <a:spcAft>
                <a:spcPts val="0"/>
              </a:spcAft>
              <a:buClr>
                <a:srgbClr val="90C226"/>
              </a:buClr>
              <a:buSzPct val="80000"/>
              <a:buFont typeface="Wingdings 3" charset="2"/>
              <a:buNone/>
              <a:tabLst/>
              <a:defRPr/>
            </a:pPr>
            <a:r>
              <a:rPr kumimoji="0" lang="en-US" sz="1500" b="1" i="0" u="none" strike="noStrike" kern="1200" cap="none" spc="0" normalizeH="0" baseline="0" noProof="0" dirty="0">
                <a:ln>
                  <a:noFill/>
                </a:ln>
                <a:solidFill>
                  <a:prstClr val="black">
                    <a:lumMod val="50000"/>
                    <a:lumOff val="50000"/>
                  </a:prstClr>
                </a:solidFill>
                <a:effectLst/>
                <a:uLnTx/>
                <a:uFillTx/>
                <a:latin typeface="Calibri" panose="020F0502020204030204" pitchFamily="34" charset="0"/>
                <a:ea typeface="Calibri" panose="020F0502020204030204" pitchFamily="34" charset="0"/>
                <a:cs typeface="Times New Roman" panose="02020603050405020304" pitchFamily="18" charset="0"/>
              </a:rPr>
              <a:t>Let me be the Patient Financial Navigator!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194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BEE1-ACEC-49B6-8D7C-9D1DDF575677}"/>
              </a:ext>
            </a:extLst>
          </p:cNvPr>
          <p:cNvSpPr>
            <a:spLocks noGrp="1"/>
          </p:cNvSpPr>
          <p:nvPr>
            <p:ph type="title"/>
          </p:nvPr>
        </p:nvSpPr>
        <p:spPr/>
        <p:txBody>
          <a:bodyPr/>
          <a:lstStyle/>
          <a:p>
            <a:pPr algn="ctr"/>
            <a:r>
              <a:rPr lang="en-US" dirty="0">
                <a:solidFill>
                  <a:schemeClr val="tx1"/>
                </a:solidFill>
              </a:rPr>
              <a:t>8 year history with Compliance 360</a:t>
            </a:r>
            <a:br>
              <a:rPr lang="en-US" dirty="0">
                <a:solidFill>
                  <a:schemeClr val="tx1"/>
                </a:solidFill>
              </a:rPr>
            </a:br>
            <a:r>
              <a:rPr lang="en-US" dirty="0">
                <a:solidFill>
                  <a:schemeClr val="tx1"/>
                </a:solidFill>
              </a:rPr>
              <a:t>SAI Global – free webinars… Recorded*</a:t>
            </a:r>
          </a:p>
        </p:txBody>
      </p:sp>
      <p:pic>
        <p:nvPicPr>
          <p:cNvPr id="6" name="Content Placeholder 5">
            <a:extLst>
              <a:ext uri="{FF2B5EF4-FFF2-40B4-BE49-F238E27FC236}">
                <a16:creationId xmlns:a16="http://schemas.microsoft.com/office/drawing/2014/main" id="{D7E22A68-79AA-4809-BC8F-3C9DF6AC8890}"/>
              </a:ext>
            </a:extLst>
          </p:cNvPr>
          <p:cNvPicPr>
            <a:picLocks noGrp="1" noChangeAspect="1"/>
          </p:cNvPicPr>
          <p:nvPr>
            <p:ph idx="1"/>
          </p:nvPr>
        </p:nvPicPr>
        <p:blipFill>
          <a:blip r:embed="rId2"/>
          <a:stretch>
            <a:fillRect/>
          </a:stretch>
        </p:blipFill>
        <p:spPr>
          <a:xfrm>
            <a:off x="982980" y="1600200"/>
            <a:ext cx="8722971" cy="4648200"/>
          </a:xfrm>
          <a:prstGeom prst="rect">
            <a:avLst/>
          </a:prstGeom>
        </p:spPr>
      </p:pic>
      <p:sp>
        <p:nvSpPr>
          <p:cNvPr id="4" name="Footer Placeholder 3">
            <a:extLst>
              <a:ext uri="{FF2B5EF4-FFF2-40B4-BE49-F238E27FC236}">
                <a16:creationId xmlns:a16="http://schemas.microsoft.com/office/drawing/2014/main" id="{2195B014-E341-4F57-A17D-9CF32772223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2022</a:t>
            </a:r>
            <a:endParaRPr kumimoji="0" lang="en-US" sz="675"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a:extLst>
              <a:ext uri="{FF2B5EF4-FFF2-40B4-BE49-F238E27FC236}">
                <a16:creationId xmlns:a16="http://schemas.microsoft.com/office/drawing/2014/main" id="{78D32510-E143-456F-8E5E-726743CF93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2299C8-2193-4B02-BFA8-CBD84291F578}" type="slidenum">
              <a:rPr kumimoji="0" 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33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9D6B-5A4F-414C-AC1D-4ACD5E612D2B}"/>
              </a:ext>
            </a:extLst>
          </p:cNvPr>
          <p:cNvSpPr>
            <a:spLocks noGrp="1"/>
          </p:cNvSpPr>
          <p:nvPr>
            <p:ph type="title"/>
          </p:nvPr>
        </p:nvSpPr>
        <p:spPr>
          <a:xfrm>
            <a:off x="-10758" y="205764"/>
            <a:ext cx="12016830" cy="1106669"/>
          </a:xfrm>
          <a:solidFill>
            <a:srgbClr val="002060"/>
          </a:solidFill>
        </p:spPr>
        <p:txBody>
          <a:bodyPr/>
          <a:lstStyle/>
          <a:p>
            <a:r>
              <a:rPr lang="en-US" b="1" dirty="0">
                <a:solidFill>
                  <a:schemeClr val="bg1"/>
                </a:solidFill>
              </a:rPr>
              <a:t> Payer:  Traditional Medicare</a:t>
            </a:r>
          </a:p>
        </p:txBody>
      </p:sp>
      <p:sp>
        <p:nvSpPr>
          <p:cNvPr id="3" name="Content Placeholder 2">
            <a:extLst>
              <a:ext uri="{FF2B5EF4-FFF2-40B4-BE49-F238E27FC236}">
                <a16:creationId xmlns:a16="http://schemas.microsoft.com/office/drawing/2014/main" id="{40206620-6DC9-4F9B-AD95-7893B934A7A9}"/>
              </a:ext>
            </a:extLst>
          </p:cNvPr>
          <p:cNvSpPr>
            <a:spLocks noGrp="1"/>
          </p:cNvSpPr>
          <p:nvPr>
            <p:ph sz="quarter" idx="13"/>
          </p:nvPr>
        </p:nvSpPr>
        <p:spPr>
          <a:xfrm>
            <a:off x="579256" y="1493520"/>
            <a:ext cx="9898692" cy="4702885"/>
          </a:xfrm>
        </p:spPr>
        <p:txBody>
          <a:bodyPr>
            <a:noAutofit/>
          </a:bodyPr>
          <a:lstStyle/>
          <a:p>
            <a:pPr>
              <a:lnSpc>
                <a:spcPct val="100000"/>
              </a:lnSpc>
              <a:spcBef>
                <a:spcPts val="0"/>
              </a:spcBef>
            </a:pPr>
            <a:r>
              <a:rPr lang="en-US" sz="2000" dirty="0">
                <a:solidFill>
                  <a:srgbClr val="C00000"/>
                </a:solidFill>
              </a:rPr>
              <a:t>RAC audits are back</a:t>
            </a:r>
          </a:p>
          <a:p>
            <a:pPr>
              <a:lnSpc>
                <a:spcPct val="100000"/>
              </a:lnSpc>
              <a:spcBef>
                <a:spcPts val="0"/>
              </a:spcBef>
            </a:pPr>
            <a:r>
              <a:rPr lang="en-US" sz="2000" dirty="0">
                <a:solidFill>
                  <a:srgbClr val="C00000"/>
                </a:solidFill>
              </a:rPr>
              <a:t>Prior authorization rules</a:t>
            </a:r>
          </a:p>
          <a:p>
            <a:pPr lvl="1">
              <a:lnSpc>
                <a:spcPct val="100000"/>
              </a:lnSpc>
              <a:spcBef>
                <a:spcPts val="0"/>
              </a:spcBef>
            </a:pPr>
            <a:r>
              <a:rPr lang="en-US" sz="2000" dirty="0"/>
              <a:t>additional procedures &amp; mandatory new electronic rules/govt payers/PAUSE</a:t>
            </a:r>
          </a:p>
          <a:p>
            <a:pPr>
              <a:lnSpc>
                <a:spcPct val="100000"/>
              </a:lnSpc>
              <a:spcBef>
                <a:spcPts val="0"/>
              </a:spcBef>
            </a:pPr>
            <a:r>
              <a:rPr lang="en-US" sz="2000" dirty="0"/>
              <a:t>Office visit E&amp;M new criteria, effective 1-21</a:t>
            </a:r>
          </a:p>
          <a:p>
            <a:pPr>
              <a:lnSpc>
                <a:spcPct val="100000"/>
              </a:lnSpc>
              <a:spcBef>
                <a:spcPts val="0"/>
              </a:spcBef>
            </a:pPr>
            <a:r>
              <a:rPr lang="en-US" sz="2000" dirty="0"/>
              <a:t>ER non-emergent issues</a:t>
            </a:r>
          </a:p>
          <a:p>
            <a:pPr>
              <a:lnSpc>
                <a:spcPct val="100000"/>
              </a:lnSpc>
              <a:spcBef>
                <a:spcPts val="0"/>
              </a:spcBef>
            </a:pPr>
            <a:r>
              <a:rPr lang="en-US" sz="2000" dirty="0">
                <a:solidFill>
                  <a:srgbClr val="C00000"/>
                </a:solidFill>
              </a:rPr>
              <a:t>Loss of ALL inpt only procedures/CANCELLED.  Ag</a:t>
            </a:r>
            <a:r>
              <a:rPr lang="en-US" sz="2000" dirty="0"/>
              <a:t>gressively moving outpt approved procedures to ASC/ 11 in 2021. 1-22 new list of removals from inpt only CPTs published.</a:t>
            </a:r>
          </a:p>
          <a:p>
            <a:pPr>
              <a:lnSpc>
                <a:spcPct val="100000"/>
              </a:lnSpc>
              <a:spcBef>
                <a:spcPts val="0"/>
              </a:spcBef>
            </a:pPr>
            <a:r>
              <a:rPr lang="en-US" sz="2000" dirty="0"/>
              <a:t>No Surprise bills-  effective 1-22*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Payer, provider &amp; patient impact. </a:t>
            </a:r>
            <a:endParaRPr lang="en-US" sz="2000" dirty="0"/>
          </a:p>
          <a:p>
            <a:pPr>
              <a:lnSpc>
                <a:spcPct val="100000"/>
              </a:lnSpc>
              <a:spcBef>
                <a:spcPts val="0"/>
              </a:spcBef>
            </a:pPr>
            <a:r>
              <a:rPr lang="en-US" sz="2000" dirty="0"/>
              <a:t>Transparency- 1st ‘warning’ by CMS/with fines&amp; </a:t>
            </a:r>
            <a:r>
              <a:rPr lang="en-US" sz="2000" dirty="0">
                <a:solidFill>
                  <a:srgbClr val="FF0000"/>
                </a:solidFill>
              </a:rPr>
              <a:t>PAUSE/</a:t>
            </a:r>
            <a:r>
              <a:rPr lang="en-US" sz="2000" dirty="0"/>
              <a:t>publish of non-compliant hospitals, 2021 -updated penalties *larger facilities, higher penalties/proposed. 95% hospitals non-compliant/ Washington Post 7-22.  Payers now impacted  7-22.</a:t>
            </a:r>
          </a:p>
          <a:p>
            <a:pPr marL="0" indent="0">
              <a:lnSpc>
                <a:spcPct val="100000"/>
              </a:lnSpc>
              <a:spcBef>
                <a:spcPts val="0"/>
              </a:spcBef>
              <a:buNone/>
            </a:pPr>
            <a:r>
              <a:rPr lang="en-US" sz="2000" dirty="0"/>
              <a:t>	CMS begins issuing fines.  8-22</a:t>
            </a:r>
          </a:p>
          <a:p>
            <a:pPr>
              <a:lnSpc>
                <a:spcPct val="100000"/>
              </a:lnSpc>
              <a:spcBef>
                <a:spcPts val="0"/>
              </a:spcBef>
            </a:pPr>
            <a:r>
              <a:rPr lang="en-US" sz="2000" dirty="0">
                <a:solidFill>
                  <a:srgbClr val="C00000"/>
                </a:solidFill>
              </a:rPr>
              <a:t>Readmission penalties</a:t>
            </a:r>
          </a:p>
        </p:txBody>
      </p:sp>
      <p:sp>
        <p:nvSpPr>
          <p:cNvPr id="5" name="Slide Number Placeholder 4">
            <a:extLst>
              <a:ext uri="{FF2B5EF4-FFF2-40B4-BE49-F238E27FC236}">
                <a16:creationId xmlns:a16="http://schemas.microsoft.com/office/drawing/2014/main" id="{4A9EB1A0-57D8-4BC1-AB6D-2EE603F14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9" name="Graphic 8" descr="Dollar with solid fill">
            <a:extLst>
              <a:ext uri="{FF2B5EF4-FFF2-40B4-BE49-F238E27FC236}">
                <a16:creationId xmlns:a16="http://schemas.microsoft.com/office/drawing/2014/main" id="{599EFBB7-D4BB-764E-B88C-6390C0C7B0B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37951"/>
          <a:stretch/>
        </p:blipFill>
        <p:spPr>
          <a:xfrm>
            <a:off x="8061004" y="1860774"/>
            <a:ext cx="3765236" cy="5048026"/>
          </a:xfrm>
          <a:prstGeom prst="rect">
            <a:avLst/>
          </a:prstGeom>
        </p:spPr>
      </p:pic>
    </p:spTree>
    <p:extLst>
      <p:ext uri="{BB962C8B-B14F-4D97-AF65-F5344CB8AC3E}">
        <p14:creationId xmlns:p14="http://schemas.microsoft.com/office/powerpoint/2010/main" val="251472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Warning with solid fill">
            <a:extLst>
              <a:ext uri="{FF2B5EF4-FFF2-40B4-BE49-F238E27FC236}">
                <a16:creationId xmlns:a16="http://schemas.microsoft.com/office/drawing/2014/main" id="{FACB5AC0-B52B-CE41-AF33-10C8B156081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11593" y="759098"/>
            <a:ext cx="6663195" cy="6663195"/>
          </a:xfrm>
          <a:prstGeom prst="rect">
            <a:avLst/>
          </a:prstGeom>
        </p:spPr>
      </p:pic>
      <p:sp>
        <p:nvSpPr>
          <p:cNvPr id="3" name="Content Placeholder 2">
            <a:extLst>
              <a:ext uri="{FF2B5EF4-FFF2-40B4-BE49-F238E27FC236}">
                <a16:creationId xmlns:a16="http://schemas.microsoft.com/office/drawing/2014/main" id="{DAFE6BF0-0843-4A67-BCC3-0990A15EABE9}"/>
              </a:ext>
            </a:extLst>
          </p:cNvPr>
          <p:cNvSpPr>
            <a:spLocks noGrp="1"/>
          </p:cNvSpPr>
          <p:nvPr>
            <p:ph sz="quarter" idx="13"/>
          </p:nvPr>
        </p:nvSpPr>
        <p:spPr>
          <a:xfrm>
            <a:off x="429679" y="1562679"/>
            <a:ext cx="11346309" cy="4543424"/>
          </a:xfrm>
        </p:spPr>
        <p:txBody>
          <a:bodyPr>
            <a:normAutofit/>
          </a:bodyPr>
          <a:lstStyle/>
          <a:p>
            <a:pPr marL="0" indent="0">
              <a:buNone/>
            </a:pPr>
            <a:r>
              <a:rPr lang="en-US" b="1" u="sng" dirty="0">
                <a:solidFill>
                  <a:srgbClr val="002060"/>
                </a:solidFill>
              </a:rPr>
              <a:t>RACS Are Back!  Audits are Back!</a:t>
            </a:r>
          </a:p>
          <a:p>
            <a:pPr marL="0" indent="0">
              <a:buNone/>
            </a:pPr>
            <a:r>
              <a:rPr lang="en-US" sz="2000" i="1" dirty="0">
                <a:solidFill>
                  <a:srgbClr val="C00000"/>
                </a:solidFill>
                <a:highlight>
                  <a:srgbClr val="FFFF00"/>
                </a:highlight>
              </a:rPr>
              <a:t>“CMS expects to discontinue exercising enforcement of medical review audits regardless of the status of the PHE</a:t>
            </a:r>
            <a:r>
              <a:rPr lang="en-US" sz="2000" dirty="0">
                <a:solidFill>
                  <a:srgbClr val="C00000"/>
                </a:solidFill>
                <a:highlight>
                  <a:srgbClr val="FFFF00"/>
                </a:highlight>
              </a:rPr>
              <a:t>.’ - 8/2020</a:t>
            </a:r>
            <a:r>
              <a:rPr lang="en-US" sz="2000" baseline="30000" dirty="0">
                <a:solidFill>
                  <a:srgbClr val="C00000"/>
                </a:solidFill>
                <a:highlight>
                  <a:srgbClr val="FFFF00"/>
                </a:highlight>
              </a:rPr>
              <a:t>1</a:t>
            </a:r>
          </a:p>
          <a:p>
            <a:r>
              <a:rPr lang="en-US" sz="2000" u="sng" dirty="0">
                <a:solidFill>
                  <a:srgbClr val="002060"/>
                </a:solidFill>
              </a:rPr>
              <a:t>RAC Examples:</a:t>
            </a:r>
            <a:r>
              <a:rPr lang="en-US" sz="2000" dirty="0">
                <a:solidFill>
                  <a:srgbClr val="002060"/>
                </a:solidFill>
              </a:rPr>
              <a:t>  total hip and total knee: Medical necessity and documentation requirements. Duplex scans of extracranial arteries:  Medical necessity &amp; documentation requirements.</a:t>
            </a:r>
            <a:r>
              <a:rPr lang="en-US" sz="2000" u="sng" dirty="0">
                <a:solidFill>
                  <a:srgbClr val="002060"/>
                </a:solidFill>
              </a:rPr>
              <a:t> </a:t>
            </a:r>
            <a:r>
              <a:rPr lang="en-US" sz="2000" dirty="0">
                <a:solidFill>
                  <a:srgbClr val="002060"/>
                </a:solidFill>
              </a:rPr>
              <a:t>Implantable auto defibrillator –inpt.   (Same)       All A/B MACS.  (More listed)   20% are still doing all joints as inpt per PEPPER report/end of 2020.</a:t>
            </a:r>
          </a:p>
          <a:p>
            <a:r>
              <a:rPr lang="en-US" sz="2000" u="sng" dirty="0">
                <a:solidFill>
                  <a:srgbClr val="002060"/>
                </a:solidFill>
              </a:rPr>
              <a:t>SMRC/supplemental medical review contractors</a:t>
            </a:r>
            <a:r>
              <a:rPr lang="en-US" sz="2000" dirty="0">
                <a:solidFill>
                  <a:srgbClr val="002060"/>
                </a:solidFill>
              </a:rPr>
              <a:t> has current projects and closed projects.  Closed: Spinal fusion 25% error rate; Emergency ambulance 98% error rate;  non-emergency ambulance 79% error rate.  (Hint:  Spinal fusion has now moved to prior-authorization 2021)</a:t>
            </a:r>
          </a:p>
          <a:p>
            <a:r>
              <a:rPr lang="en-US" sz="2000" u="sng" dirty="0">
                <a:solidFill>
                  <a:srgbClr val="002060"/>
                </a:solidFill>
              </a:rPr>
              <a:t>MAC Examples</a:t>
            </a:r>
            <a:r>
              <a:rPr lang="en-US" sz="2000" dirty="0">
                <a:solidFill>
                  <a:srgbClr val="002060"/>
                </a:solidFill>
              </a:rPr>
              <a:t>:  targeted probe and educate/TPE.  Pre-claim reviews: prior authorization for 5 identified outpt procedures.    (TPE – common issues on CMS webpage.)</a:t>
            </a:r>
          </a:p>
          <a:p>
            <a:r>
              <a:rPr lang="en-US" sz="2000" u="sng" dirty="0" err="1">
                <a:solidFill>
                  <a:srgbClr val="002060"/>
                </a:solidFill>
              </a:rPr>
              <a:t>Livanta</a:t>
            </a:r>
            <a:r>
              <a:rPr lang="en-US" sz="2000" dirty="0">
                <a:solidFill>
                  <a:srgbClr val="002060"/>
                </a:solidFill>
              </a:rPr>
              <a:t>- </a:t>
            </a:r>
            <a:r>
              <a:rPr lang="en-US" sz="2000" dirty="0">
                <a:solidFill>
                  <a:srgbClr val="C00000"/>
                </a:solidFill>
              </a:rPr>
              <a:t>national contract for high weighted DRG and short stay audits for the country.</a:t>
            </a:r>
            <a:r>
              <a:rPr lang="en-US" sz="2000" dirty="0">
                <a:solidFill>
                  <a:srgbClr val="002060"/>
                </a:solidFill>
              </a:rPr>
              <a:t> 4-21</a:t>
            </a:r>
          </a:p>
          <a:p>
            <a:pPr marL="0" indent="0">
              <a:buNone/>
            </a:pPr>
            <a:endParaRPr lang="en-US" sz="1800" dirty="0"/>
          </a:p>
        </p:txBody>
      </p:sp>
      <p:sp>
        <p:nvSpPr>
          <p:cNvPr id="4" name="Slide Number Placeholder 3">
            <a:extLst>
              <a:ext uri="{FF2B5EF4-FFF2-40B4-BE49-F238E27FC236}">
                <a16:creationId xmlns:a16="http://schemas.microsoft.com/office/drawing/2014/main" id="{A8EBA871-3BC6-47DB-8E01-E4C45F8378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9CC9E930-99A6-1746-BE4F-9970FBA41703}"/>
              </a:ext>
            </a:extLst>
          </p:cNvPr>
          <p:cNvSpPr txBox="1">
            <a:spLocks/>
          </p:cNvSpPr>
          <p:nvPr/>
        </p:nvSpPr>
        <p:spPr>
          <a:xfrm>
            <a:off x="-10759" y="205764"/>
            <a:ext cx="12009169" cy="1106669"/>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 Payer:  Traditional Medicare</a:t>
            </a:r>
          </a:p>
        </p:txBody>
      </p:sp>
      <p:sp>
        <p:nvSpPr>
          <p:cNvPr id="10" name="Rectangle 9">
            <a:extLst>
              <a:ext uri="{FF2B5EF4-FFF2-40B4-BE49-F238E27FC236}">
                <a16:creationId xmlns:a16="http://schemas.microsoft.com/office/drawing/2014/main" id="{AC78FF8F-3BF1-8E47-9F57-D6B6C1312136}"/>
              </a:ext>
            </a:extLst>
          </p:cNvPr>
          <p:cNvSpPr/>
          <p:nvPr/>
        </p:nvSpPr>
        <p:spPr>
          <a:xfrm>
            <a:off x="436539" y="6313682"/>
            <a:ext cx="6096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Calibri" panose="020F0502020204030204"/>
                <a:ea typeface="+mn-ea"/>
                <a:cs typeface="+mn-cs"/>
              </a:rPr>
              <a:t>1</a:t>
            </a: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800" b="0" i="0" u="none" strike="noStrike" kern="1200" cap="none" spc="0" normalizeH="0" baseline="0" noProof="0" dirty="0" err="1">
                <a:ln>
                  <a:noFill/>
                </a:ln>
                <a:solidFill>
                  <a:srgbClr val="000000"/>
                </a:solidFill>
                <a:effectLst/>
                <a:uLnTx/>
                <a:uFillTx/>
                <a:latin typeface="Calibri" panose="020F0502020204030204"/>
                <a:ea typeface="+mn-ea"/>
                <a:cs typeface="+mn-cs"/>
              </a:rPr>
              <a:t>www.cms.gov</a:t>
            </a: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/research-statistics-data-and-systems/monitoring -program/</a:t>
            </a:r>
            <a:r>
              <a:rPr kumimoji="0" lang="en-US" sz="800" b="0" i="0" u="none" strike="noStrike" kern="1200" cap="none" spc="0" normalizeH="0" baseline="0" noProof="0" dirty="0" err="1">
                <a:ln>
                  <a:noFill/>
                </a:ln>
                <a:solidFill>
                  <a:srgbClr val="000000"/>
                </a:solidFill>
                <a:effectLst/>
                <a:uLnTx/>
                <a:uFillTx/>
                <a:latin typeface="Calibri" panose="020F0502020204030204"/>
                <a:ea typeface="+mn-ea"/>
                <a:cs typeface="+mn-cs"/>
              </a:rPr>
              <a:t>medicare</a:t>
            </a: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-ffs-compliance-programs/recovery-audit-program/approved-RAC-items)</a:t>
            </a:r>
          </a:p>
        </p:txBody>
      </p:sp>
    </p:spTree>
    <p:extLst>
      <p:ext uri="{BB962C8B-B14F-4D97-AF65-F5344CB8AC3E}">
        <p14:creationId xmlns:p14="http://schemas.microsoft.com/office/powerpoint/2010/main" val="2089969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D784C0-4235-BE46-9F2D-4B9CB4E974B4}"/>
              </a:ext>
            </a:extLst>
          </p:cNvPr>
          <p:cNvSpPr/>
          <p:nvPr/>
        </p:nvSpPr>
        <p:spPr>
          <a:xfrm>
            <a:off x="6230015" y="2088251"/>
            <a:ext cx="5123785" cy="4454905"/>
          </a:xfrm>
          <a:prstGeom prst="rect">
            <a:avLst/>
          </a:prstGeom>
          <a:no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898" name="Title 1">
            <a:extLst>
              <a:ext uri="{FF2B5EF4-FFF2-40B4-BE49-F238E27FC236}">
                <a16:creationId xmlns:a16="http://schemas.microsoft.com/office/drawing/2014/main" id="{71A5DEF8-6941-498F-B02E-FFEC0FDBD965}"/>
              </a:ext>
            </a:extLst>
          </p:cNvPr>
          <p:cNvSpPr>
            <a:spLocks noGrp="1"/>
          </p:cNvSpPr>
          <p:nvPr>
            <p:ph type="title"/>
          </p:nvPr>
        </p:nvSpPr>
        <p:spPr>
          <a:xfrm>
            <a:off x="-10759" y="136525"/>
            <a:ext cx="12046240" cy="1325563"/>
          </a:xfrm>
          <a:solidFill>
            <a:srgbClr val="002060"/>
          </a:solidFill>
        </p:spPr>
        <p:txBody>
          <a:bodyPr>
            <a:normAutofit fontScale="90000"/>
          </a:bodyPr>
          <a:lstStyle/>
          <a:p>
            <a:pPr>
              <a:defRPr/>
            </a:pPr>
            <a:r>
              <a:rPr lang="en-US" altLang="en-US" sz="3600" b="1" dirty="0">
                <a:solidFill>
                  <a:schemeClr val="bg1"/>
                </a:solidFill>
              </a:rPr>
              <a:t> Financial Impacts of Change- Traditional Medicare – TKA </a:t>
            </a:r>
            <a:r>
              <a:rPr lang="en-US" altLang="en-US" dirty="0">
                <a:solidFill>
                  <a:schemeClr val="bg1"/>
                </a:solidFill>
              </a:rPr>
              <a:t>   </a:t>
            </a:r>
            <a:br>
              <a:rPr lang="en-US" altLang="en-US" dirty="0">
                <a:solidFill>
                  <a:schemeClr val="bg1"/>
                </a:solidFill>
              </a:rPr>
            </a:br>
            <a:r>
              <a:rPr lang="en-US" altLang="en-US" sz="1800" dirty="0">
                <a:solidFill>
                  <a:schemeClr val="bg1"/>
                </a:solidFill>
              </a:rPr>
              <a:t>*Critical Access Hospitals are paid differently*</a:t>
            </a:r>
            <a:endParaRPr lang="en-US" altLang="en-US" sz="2000" dirty="0">
              <a:solidFill>
                <a:schemeClr val="bg1"/>
              </a:solidFill>
            </a:endParaRPr>
          </a:p>
        </p:txBody>
      </p:sp>
      <p:sp>
        <p:nvSpPr>
          <p:cNvPr id="3" name="Content Placeholder 2">
            <a:extLst>
              <a:ext uri="{FF2B5EF4-FFF2-40B4-BE49-F238E27FC236}">
                <a16:creationId xmlns:a16="http://schemas.microsoft.com/office/drawing/2014/main" id="{863FDC35-AC76-49F1-9389-EF2D2CF84CAA}"/>
              </a:ext>
            </a:extLst>
          </p:cNvPr>
          <p:cNvSpPr>
            <a:spLocks noGrp="1"/>
          </p:cNvSpPr>
          <p:nvPr>
            <p:ph sz="half" idx="1"/>
          </p:nvPr>
        </p:nvSpPr>
        <p:spPr>
          <a:xfrm>
            <a:off x="768957" y="2162448"/>
            <a:ext cx="5123785" cy="4380708"/>
          </a:xfrm>
        </p:spPr>
        <p:txBody>
          <a:bodyPr>
            <a:noAutofit/>
          </a:bodyPr>
          <a:lstStyle/>
          <a:p>
            <a:pPr marL="0" indent="0">
              <a:lnSpc>
                <a:spcPct val="110000"/>
              </a:lnSpc>
              <a:spcBef>
                <a:spcPts val="0"/>
              </a:spcBef>
              <a:buNone/>
              <a:defRPr/>
            </a:pPr>
            <a:r>
              <a:rPr lang="en-US" sz="2000" b="1" dirty="0" err="1"/>
              <a:t>Inpt</a:t>
            </a:r>
            <a:r>
              <a:rPr lang="en-US" sz="2000" b="1" dirty="0"/>
              <a:t> DRG:  470</a:t>
            </a:r>
          </a:p>
          <a:p>
            <a:pPr marL="0" indent="0">
              <a:lnSpc>
                <a:spcPct val="110000"/>
              </a:lnSpc>
              <a:spcBef>
                <a:spcPts val="0"/>
              </a:spcBef>
              <a:buNone/>
              <a:defRPr/>
            </a:pPr>
            <a:r>
              <a:rPr lang="en-US" sz="2000" dirty="0"/>
              <a:t>	Avg:  $10,630  (JJ-GA, AL, TN/34,777 cases J to J 2017)</a:t>
            </a:r>
          </a:p>
          <a:p>
            <a:pPr marL="0" indent="0">
              <a:lnSpc>
                <a:spcPct val="110000"/>
              </a:lnSpc>
              <a:spcBef>
                <a:spcPts val="0"/>
              </a:spcBef>
              <a:buNone/>
              <a:defRPr/>
            </a:pPr>
            <a:r>
              <a:rPr lang="en-US" sz="2000" dirty="0"/>
              <a:t>	Avg:  $12,010</a:t>
            </a:r>
          </a:p>
          <a:p>
            <a:pPr marL="457200" lvl="1" indent="0">
              <a:lnSpc>
                <a:spcPct val="110000"/>
              </a:lnSpc>
              <a:spcBef>
                <a:spcPts val="0"/>
              </a:spcBef>
              <a:buNone/>
              <a:defRPr/>
            </a:pPr>
            <a:r>
              <a:rPr lang="en-US" sz="2000" i="1" dirty="0"/>
              <a:t>DRG is wage adjusted + teaching +++  upward of </a:t>
            </a:r>
            <a:r>
              <a:rPr lang="en-US" sz="2000" i="1"/>
              <a:t>$15,000-</a:t>
            </a:r>
            <a:r>
              <a:rPr lang="en-US" sz="2000" i="1" dirty="0"/>
              <a:t>$30,000</a:t>
            </a:r>
          </a:p>
          <a:p>
            <a:pPr marL="0" indent="0">
              <a:lnSpc>
                <a:spcPct val="110000"/>
              </a:lnSpc>
              <a:spcBef>
                <a:spcPts val="0"/>
              </a:spcBef>
              <a:buNone/>
              <a:defRPr/>
            </a:pPr>
            <a:endParaRPr lang="en-US" sz="2000" dirty="0"/>
          </a:p>
          <a:p>
            <a:pPr marL="0" indent="0">
              <a:lnSpc>
                <a:spcPct val="110000"/>
              </a:lnSpc>
              <a:spcBef>
                <a:spcPts val="0"/>
              </a:spcBef>
              <a:buNone/>
              <a:defRPr/>
            </a:pPr>
            <a:r>
              <a:rPr lang="en-US" sz="2000" b="1" dirty="0"/>
              <a:t>APC Payment for CPT 27447/APC 5115</a:t>
            </a:r>
          </a:p>
          <a:p>
            <a:pPr marL="0" indent="0">
              <a:lnSpc>
                <a:spcPct val="110000"/>
              </a:lnSpc>
              <a:spcBef>
                <a:spcPts val="0"/>
              </a:spcBef>
              <a:buNone/>
              <a:defRPr/>
            </a:pPr>
            <a:r>
              <a:rPr lang="en-US" sz="2000" dirty="0"/>
              <a:t>    Avg: $10,122  *</a:t>
            </a:r>
          </a:p>
          <a:p>
            <a:pPr marL="457200" lvl="1" indent="0">
              <a:lnSpc>
                <a:spcPct val="110000"/>
              </a:lnSpc>
              <a:spcBef>
                <a:spcPts val="0"/>
              </a:spcBef>
              <a:buNone/>
              <a:defRPr/>
            </a:pPr>
            <a:r>
              <a:rPr lang="en-US" sz="2000" i="1" dirty="0"/>
              <a:t>APC is wage adjusted: </a:t>
            </a:r>
          </a:p>
          <a:p>
            <a:pPr marL="457200" lvl="1" indent="0">
              <a:lnSpc>
                <a:spcPct val="110000"/>
              </a:lnSpc>
              <a:spcBef>
                <a:spcPts val="0"/>
              </a:spcBef>
              <a:buNone/>
              <a:defRPr/>
            </a:pPr>
            <a:r>
              <a:rPr lang="en-US" sz="2000" i="1" dirty="0"/>
              <a:t>Higher = higher payment; </a:t>
            </a:r>
          </a:p>
          <a:p>
            <a:pPr marL="457200" lvl="1" indent="0">
              <a:lnSpc>
                <a:spcPct val="110000"/>
              </a:lnSpc>
              <a:spcBef>
                <a:spcPts val="0"/>
              </a:spcBef>
              <a:buNone/>
              <a:defRPr/>
            </a:pPr>
            <a:r>
              <a:rPr lang="en-US" sz="2000" i="1" dirty="0"/>
              <a:t>less than “1” wage factor = lower than base payment</a:t>
            </a:r>
          </a:p>
        </p:txBody>
      </p:sp>
      <p:sp>
        <p:nvSpPr>
          <p:cNvPr id="80900" name="Content Placeholder 3">
            <a:extLst>
              <a:ext uri="{FF2B5EF4-FFF2-40B4-BE49-F238E27FC236}">
                <a16:creationId xmlns:a16="http://schemas.microsoft.com/office/drawing/2014/main" id="{815DB9FA-1B98-4831-AA9D-596B16694C2C}"/>
              </a:ext>
            </a:extLst>
          </p:cNvPr>
          <p:cNvSpPr>
            <a:spLocks noGrp="1"/>
          </p:cNvSpPr>
          <p:nvPr>
            <p:ph sz="half" idx="2"/>
          </p:nvPr>
        </p:nvSpPr>
        <p:spPr>
          <a:xfrm>
            <a:off x="6230015" y="2222572"/>
            <a:ext cx="5123785" cy="4260459"/>
          </a:xfrm>
        </p:spPr>
        <p:txBody>
          <a:bodyPr>
            <a:normAutofit lnSpcReduction="10000"/>
          </a:bodyPr>
          <a:lstStyle/>
          <a:p>
            <a:pPr marL="0" indent="0">
              <a:lnSpc>
                <a:spcPct val="110000"/>
              </a:lnSpc>
              <a:spcBef>
                <a:spcPts val="0"/>
              </a:spcBef>
              <a:buNone/>
              <a:defRPr/>
            </a:pPr>
            <a:r>
              <a:rPr lang="en-US" altLang="en-US" sz="2000" b="1" dirty="0" err="1"/>
              <a:t>Inpt</a:t>
            </a:r>
            <a:r>
              <a:rPr lang="en-US" altLang="en-US" sz="2000" b="1" dirty="0"/>
              <a:t> every 60 –day deductible:  </a:t>
            </a:r>
          </a:p>
          <a:p>
            <a:pPr marL="0" indent="0">
              <a:lnSpc>
                <a:spcPct val="110000"/>
              </a:lnSpc>
              <a:spcBef>
                <a:spcPts val="0"/>
              </a:spcBef>
              <a:buNone/>
              <a:defRPr/>
            </a:pPr>
            <a:r>
              <a:rPr lang="en-US" altLang="en-US" sz="2000" dirty="0"/>
              <a:t>$1408/2020    $1484/2021</a:t>
            </a:r>
          </a:p>
          <a:p>
            <a:pPr marL="0" indent="0">
              <a:lnSpc>
                <a:spcPct val="110000"/>
              </a:lnSpc>
              <a:spcBef>
                <a:spcPts val="0"/>
              </a:spcBef>
              <a:buNone/>
              <a:defRPr/>
            </a:pPr>
            <a:endParaRPr lang="en-US" altLang="en-US" sz="2000" dirty="0"/>
          </a:p>
          <a:p>
            <a:pPr marL="0" indent="0">
              <a:lnSpc>
                <a:spcPct val="110000"/>
              </a:lnSpc>
              <a:spcBef>
                <a:spcPts val="0"/>
              </a:spcBef>
              <a:buNone/>
              <a:defRPr/>
            </a:pPr>
            <a:r>
              <a:rPr lang="en-US" altLang="en-US" sz="2000" b="1" dirty="0"/>
              <a:t>APC frozen amt per CPT</a:t>
            </a:r>
            <a:r>
              <a:rPr lang="en-US" altLang="en-US" sz="2000" dirty="0"/>
              <a:t>:  </a:t>
            </a:r>
          </a:p>
          <a:p>
            <a:pPr marL="0" indent="0">
              <a:lnSpc>
                <a:spcPct val="110000"/>
              </a:lnSpc>
              <a:spcBef>
                <a:spcPts val="0"/>
              </a:spcBef>
              <a:buNone/>
              <a:defRPr/>
            </a:pPr>
            <a:r>
              <a:rPr lang="en-US" altLang="en-US" sz="2000" dirty="0"/>
              <a:t>$2024/20% of APC$  -but cannot exceed </a:t>
            </a:r>
            <a:r>
              <a:rPr lang="en-US" altLang="en-US" sz="2000" dirty="0" err="1"/>
              <a:t>inpt</a:t>
            </a:r>
            <a:r>
              <a:rPr lang="en-US" altLang="en-US" sz="2000" dirty="0"/>
              <a:t> deductible.  CMS pays the difference to the site. </a:t>
            </a:r>
          </a:p>
          <a:p>
            <a:pPr marL="0" indent="0">
              <a:lnSpc>
                <a:spcPct val="110000"/>
              </a:lnSpc>
              <a:spcBef>
                <a:spcPts val="0"/>
              </a:spcBef>
              <a:buNone/>
              <a:defRPr/>
            </a:pPr>
            <a:endParaRPr lang="en-US" altLang="en-US" sz="2000" dirty="0"/>
          </a:p>
          <a:p>
            <a:pPr marL="0" indent="0">
              <a:lnSpc>
                <a:spcPct val="110000"/>
              </a:lnSpc>
              <a:spcBef>
                <a:spcPts val="0"/>
              </a:spcBef>
              <a:buNone/>
              <a:defRPr/>
            </a:pPr>
            <a:r>
              <a:rPr lang="en-US" altLang="en-US" sz="2000" b="1" dirty="0"/>
              <a:t>Max amount due from pt:   </a:t>
            </a:r>
          </a:p>
          <a:p>
            <a:pPr marL="0" indent="0">
              <a:lnSpc>
                <a:spcPct val="110000"/>
              </a:lnSpc>
              <a:spcBef>
                <a:spcPts val="0"/>
              </a:spcBef>
              <a:buNone/>
              <a:defRPr/>
            </a:pPr>
            <a:r>
              <a:rPr lang="en-US" altLang="en-US" sz="2000" dirty="0" err="1"/>
              <a:t>Inpt</a:t>
            </a:r>
            <a:r>
              <a:rPr lang="en-US" altLang="en-US" sz="2000" dirty="0"/>
              <a:t> Deductible –whether inpt or </a:t>
            </a:r>
            <a:r>
              <a:rPr lang="en-US" altLang="en-US" sz="2000" dirty="0" err="1"/>
              <a:t>outpt</a:t>
            </a:r>
            <a:r>
              <a:rPr lang="en-US" altLang="en-US" sz="2000" dirty="0"/>
              <a:t>.</a:t>
            </a:r>
          </a:p>
          <a:p>
            <a:pPr marL="0" indent="0">
              <a:lnSpc>
                <a:spcPct val="110000"/>
              </a:lnSpc>
              <a:spcBef>
                <a:spcPts val="0"/>
              </a:spcBef>
              <a:buNone/>
              <a:defRPr/>
            </a:pPr>
            <a:endParaRPr lang="en-US" altLang="en-US" sz="2000" dirty="0">
              <a:solidFill>
                <a:srgbClr val="002060"/>
              </a:solidFill>
            </a:endParaRPr>
          </a:p>
          <a:p>
            <a:pPr marL="0" indent="0">
              <a:lnSpc>
                <a:spcPct val="110000"/>
              </a:lnSpc>
              <a:spcBef>
                <a:spcPts val="0"/>
              </a:spcBef>
              <a:buNone/>
              <a:defRPr/>
            </a:pPr>
            <a:r>
              <a:rPr lang="en-US" altLang="en-US" sz="2000" i="1" dirty="0"/>
              <a:t>PS: Physician is paid the same –inpt or </a:t>
            </a:r>
            <a:r>
              <a:rPr lang="en-US" altLang="en-US" sz="2000" i="1" dirty="0" err="1"/>
              <a:t>outpt</a:t>
            </a:r>
            <a:endParaRPr lang="en-US" altLang="en-US" sz="2000" i="1" dirty="0"/>
          </a:p>
        </p:txBody>
      </p:sp>
      <p:sp>
        <p:nvSpPr>
          <p:cNvPr id="84998" name="Slide Number Placeholder 5">
            <a:extLst>
              <a:ext uri="{FF2B5EF4-FFF2-40B4-BE49-F238E27FC236}">
                <a16:creationId xmlns:a16="http://schemas.microsoft.com/office/drawing/2014/main" id="{ADDE1EF0-EBF0-416D-9601-87E94FD5431E}"/>
              </a:ext>
            </a:extLst>
          </p:cNvPr>
          <p:cNvSpPr>
            <a:spLocks noGrp="1" noChangeArrowheads="1"/>
          </p:cNvSpPr>
          <p:nvPr>
            <p:ph type="sldNum" sz="quarter" idx="12"/>
          </p:nvPr>
        </p:nvSpPr>
        <p:spPr>
          <a:xfrm>
            <a:off x="9448800" y="6390656"/>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accent1"/>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fld id="{80510335-19D5-401D-ADC6-D295115473D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t>13</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5A490399-A543-F447-98DA-8E358C4FBD12}"/>
              </a:ext>
            </a:extLst>
          </p:cNvPr>
          <p:cNvSpPr/>
          <p:nvPr/>
        </p:nvSpPr>
        <p:spPr>
          <a:xfrm>
            <a:off x="768957" y="2097112"/>
            <a:ext cx="5123785" cy="4446043"/>
          </a:xfrm>
          <a:prstGeom prst="rect">
            <a:avLst/>
          </a:prstGeom>
          <a:noFill/>
          <a:ln w="28575">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3B1CB3B-F57A-0040-AD87-2E5FEA838AE6}"/>
              </a:ext>
            </a:extLst>
          </p:cNvPr>
          <p:cNvSpPr/>
          <p:nvPr/>
        </p:nvSpPr>
        <p:spPr>
          <a:xfrm>
            <a:off x="768957" y="1596352"/>
            <a:ext cx="5123785" cy="505972"/>
          </a:xfrm>
          <a:prstGeom prst="rect">
            <a:avLst/>
          </a:prstGeom>
          <a:solidFill>
            <a:srgbClr val="00B050"/>
          </a:solidFill>
          <a:ln w="28575">
            <a:solidFill>
              <a:srgbClr val="002060"/>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Facility Payment</a:t>
            </a:r>
          </a:p>
        </p:txBody>
      </p:sp>
      <p:sp>
        <p:nvSpPr>
          <p:cNvPr id="9" name="Rectangle 8">
            <a:extLst>
              <a:ext uri="{FF2B5EF4-FFF2-40B4-BE49-F238E27FC236}">
                <a16:creationId xmlns:a16="http://schemas.microsoft.com/office/drawing/2014/main" id="{249FF7D7-1907-2645-851F-02E6548E9D0B}"/>
              </a:ext>
            </a:extLst>
          </p:cNvPr>
          <p:cNvSpPr/>
          <p:nvPr/>
        </p:nvSpPr>
        <p:spPr>
          <a:xfrm>
            <a:off x="6230015" y="1582279"/>
            <a:ext cx="5123785" cy="505972"/>
          </a:xfrm>
          <a:prstGeom prst="rect">
            <a:avLst/>
          </a:prstGeom>
          <a:solidFill>
            <a:srgbClr val="00B050"/>
          </a:solidFill>
          <a:ln w="28575">
            <a:solidFill>
              <a:srgbClr val="002060"/>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Patient Responsibility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2E3A-3BB3-450A-8791-D4027243AD98}"/>
              </a:ext>
            </a:extLst>
          </p:cNvPr>
          <p:cNvSpPr>
            <a:spLocks noGrp="1"/>
          </p:cNvSpPr>
          <p:nvPr>
            <p:ph type="title"/>
          </p:nvPr>
        </p:nvSpPr>
        <p:spPr/>
        <p:txBody>
          <a:bodyPr>
            <a:normAutofit fontScale="90000"/>
          </a:bodyPr>
          <a:lstStyle/>
          <a:p>
            <a:r>
              <a:rPr lang="en-US" dirty="0"/>
              <a:t>Prior Authorization has come to Traditional Medicare – Certain Outpt Procedures  7-1-20</a:t>
            </a:r>
          </a:p>
        </p:txBody>
      </p:sp>
      <p:sp>
        <p:nvSpPr>
          <p:cNvPr id="3" name="Content Placeholder 2">
            <a:extLst>
              <a:ext uri="{FF2B5EF4-FFF2-40B4-BE49-F238E27FC236}">
                <a16:creationId xmlns:a16="http://schemas.microsoft.com/office/drawing/2014/main" id="{9B292082-AB15-44A6-9AE2-2FB7DE290156}"/>
              </a:ext>
            </a:extLst>
          </p:cNvPr>
          <p:cNvSpPr>
            <a:spLocks noGrp="1"/>
          </p:cNvSpPr>
          <p:nvPr>
            <p:ph sz="half" idx="1"/>
          </p:nvPr>
        </p:nvSpPr>
        <p:spPr>
          <a:xfrm>
            <a:off x="680320" y="1971675"/>
            <a:ext cx="4698358" cy="5546725"/>
          </a:xfrm>
        </p:spPr>
        <p:txBody>
          <a:bodyPr>
            <a:normAutofit fontScale="47500" lnSpcReduction="20000"/>
          </a:bodyPr>
          <a:lstStyle/>
          <a:p>
            <a:r>
              <a:rPr lang="en-US" sz="4200" dirty="0"/>
              <a:t>Hospital outpt impacted only. No surgery centers, no in-office procedures.</a:t>
            </a:r>
          </a:p>
          <a:p>
            <a:r>
              <a:rPr lang="en-US" sz="4200" dirty="0"/>
              <a:t>Five groups:  </a:t>
            </a:r>
            <a:r>
              <a:rPr lang="en-US" sz="4200" dirty="0" err="1"/>
              <a:t>Blepharoplasty,Botulinum</a:t>
            </a:r>
            <a:r>
              <a:rPr lang="en-US" sz="4200" dirty="0"/>
              <a:t> Toxin Injection, Panniculectomy, Rhinoplasty, Vein Ablation.</a:t>
            </a:r>
          </a:p>
          <a:p>
            <a:r>
              <a:rPr lang="en-US" sz="4200" dirty="0"/>
              <a:t>Submit required information to A/B MAC.  No required form. Mailed, faxed or electronic</a:t>
            </a:r>
          </a:p>
          <a:p>
            <a:r>
              <a:rPr lang="en-US" sz="4200" dirty="0"/>
              <a:t>Initial or resubmission review.  Decision within 10 Bus days.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4200" b="0" i="0" u="none" strike="noStrike" kern="1200" cap="none" spc="0" normalizeH="0" baseline="0" noProof="0" dirty="0">
                <a:ln>
                  <a:noFill/>
                </a:ln>
                <a:solidFill>
                  <a:prstClr val="black"/>
                </a:solidFill>
                <a:effectLst/>
                <a:uLnTx/>
                <a:uFillTx/>
                <a:latin typeface="Tw Cen MT" panose="020B0602020104020603"/>
                <a:ea typeface="+mn-ea"/>
                <a:cs typeface="+mn-cs"/>
              </a:rPr>
              <a:t>Unique tracking #.  Claims must have the UTN.  ??FL 1-18 but check with MAC.</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4200" b="0" i="0" u="none" strike="noStrike" kern="1200" cap="none" spc="0" normalizeH="0" baseline="0" noProof="0" dirty="0">
                <a:ln>
                  <a:noFill/>
                </a:ln>
                <a:solidFill>
                  <a:prstClr val="black"/>
                </a:solidFill>
                <a:effectLst/>
                <a:uLnTx/>
                <a:uFillTx/>
                <a:latin typeface="Tw Cen MT" panose="020B0602020104020603"/>
                <a:ea typeface="+mn-ea"/>
                <a:cs typeface="+mn-cs"/>
              </a:rPr>
              <a:t>Provisional valid for 120 days from decision.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4200" b="0" i="0" u="none" strike="noStrike" kern="1200" cap="none" spc="0" normalizeH="0" baseline="0" noProof="0" dirty="0">
                <a:ln>
                  <a:noFill/>
                </a:ln>
                <a:solidFill>
                  <a:prstClr val="black"/>
                </a:solidFill>
                <a:effectLst/>
                <a:uLnTx/>
                <a:uFillTx/>
                <a:latin typeface="Tw Cen MT" panose="020B0602020104020603"/>
                <a:ea typeface="+mn-ea"/>
                <a:cs typeface="+mn-cs"/>
              </a:rPr>
              <a:t>If no UTN, denied.  If not prior approved, denied.</a:t>
            </a:r>
          </a:p>
          <a:p>
            <a:endParaRPr lang="en-US" sz="33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MAC to send letter to hospital outpt; </a:t>
            </a:r>
            <a:r>
              <a:rPr kumimoji="0" lang="en-US" sz="2000" b="0" i="0" u="sng" strike="noStrike" kern="1200" cap="none" spc="0" normalizeH="0" baseline="0" noProof="0" dirty="0">
                <a:ln>
                  <a:noFill/>
                </a:ln>
                <a:solidFill>
                  <a:prstClr val="white"/>
                </a:solidFill>
                <a:effectLst/>
                <a:uLnTx/>
                <a:uFillTx/>
                <a:latin typeface="Trebuchet MS" panose="020B0603020202020204"/>
                <a:ea typeface="+mn-ea"/>
                <a:cs typeface="+mn-cs"/>
              </a:rPr>
              <a:t>not the physician</a:t>
            </a: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  Pt will also get the letter.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Trebuchet MS" panose="020B0603020202020204"/>
                <a:ea typeface="+mn-ea"/>
                <a:cs typeface="+mn-cs"/>
              </a:rPr>
              <a:t>Provisional affirmation, partial affirmation, or non-affirmation</a:t>
            </a:r>
            <a:endParaRPr lang="en-US" sz="2600" dirty="0"/>
          </a:p>
          <a:p>
            <a:endParaRPr lang="en-US" sz="2600" dirty="0"/>
          </a:p>
          <a:p>
            <a:endParaRPr lang="en-US" dirty="0"/>
          </a:p>
        </p:txBody>
      </p:sp>
      <p:sp>
        <p:nvSpPr>
          <p:cNvPr id="4" name="Content Placeholder 3">
            <a:extLst>
              <a:ext uri="{FF2B5EF4-FFF2-40B4-BE49-F238E27FC236}">
                <a16:creationId xmlns:a16="http://schemas.microsoft.com/office/drawing/2014/main" id="{618EAA6E-03D0-444E-BBA6-D4C41FD020D2}"/>
              </a:ext>
            </a:extLst>
          </p:cNvPr>
          <p:cNvSpPr>
            <a:spLocks noGrp="1"/>
          </p:cNvSpPr>
          <p:nvPr>
            <p:ph sz="half" idx="2"/>
          </p:nvPr>
        </p:nvSpPr>
        <p:spPr>
          <a:xfrm>
            <a:off x="5594123" y="1800225"/>
            <a:ext cx="4700058" cy="4743450"/>
          </a:xfrm>
        </p:spPr>
        <p:txBody>
          <a:bodyPr>
            <a:normAutofit fontScale="47500" lnSpcReduction="20000"/>
          </a:bodyPr>
          <a:lstStyle/>
          <a:p>
            <a:pPr marL="0" indent="0">
              <a:buNone/>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0" i="0" u="none" strike="noStrike" kern="1200" cap="none" spc="0" normalizeH="0" baseline="0" noProof="0" dirty="0">
                <a:ln>
                  <a:noFill/>
                </a:ln>
                <a:solidFill>
                  <a:prstClr val="white"/>
                </a:solidFill>
                <a:effectLst/>
                <a:uLnTx/>
                <a:uFillTx/>
                <a:latin typeface="Trebuchet MS" panose="020B0603020202020204"/>
                <a:ea typeface="+mn-ea"/>
                <a:cs typeface="+mn-cs"/>
              </a:rPr>
              <a:t>PS:  </a:t>
            </a:r>
            <a:r>
              <a:rPr kumimoji="0" lang="en-US" sz="3800" b="0" i="0" u="none" strike="noStrike" kern="1200" cap="none" spc="0" normalizeH="0" baseline="0" noProof="0" dirty="0">
                <a:ln>
                  <a:noFill/>
                </a:ln>
                <a:solidFill>
                  <a:srgbClr val="002060"/>
                </a:solidFill>
                <a:effectLst/>
                <a:uLnTx/>
                <a:uFillTx/>
                <a:latin typeface="Trebuchet MS" panose="020B0603020202020204"/>
                <a:ea typeface="+mn-ea"/>
                <a:cs typeface="+mn-cs"/>
              </a:rPr>
              <a:t>2021 Discontinue all inpt only Surgeries within 3 years.  All fall to 2 MN rules or outpt. Or new prior authorization?   2021 – move 300 musculoskeletal off. Increase OPPS $ by 2.6% in 2021.  </a:t>
            </a:r>
            <a:r>
              <a:rPr kumimoji="0" lang="en-US" sz="3800" b="0" i="0" u="sng" strike="noStrike" kern="1200" cap="none" spc="0" normalizeH="0" baseline="0" noProof="0" dirty="0">
                <a:ln>
                  <a:noFill/>
                </a:ln>
                <a:solidFill>
                  <a:srgbClr val="002060"/>
                </a:solidFill>
                <a:effectLst/>
                <a:uLnTx/>
                <a:uFillTx/>
                <a:latin typeface="Trebuchet MS" panose="020B0603020202020204"/>
                <a:ea typeface="+mn-ea"/>
                <a:cs typeface="+mn-cs"/>
              </a:rPr>
              <a:t>Also allow ASC to perform 11 more procedures –including </a:t>
            </a:r>
            <a:r>
              <a:rPr kumimoji="0" lang="en-US" sz="3800" b="0" i="0" u="none" strike="noStrike" kern="1200" cap="none" spc="0" normalizeH="0" baseline="0" noProof="0" dirty="0">
                <a:ln>
                  <a:noFill/>
                </a:ln>
                <a:solidFill>
                  <a:srgbClr val="002060"/>
                </a:solidFill>
                <a:effectLst/>
                <a:uLnTx/>
                <a:uFillTx/>
                <a:latin typeface="Trebuchet MS" panose="020B0603020202020204"/>
                <a:ea typeface="+mn-ea"/>
                <a:cs typeface="+mn-cs"/>
              </a:rPr>
              <a:t>hip arthroplasty – making 28 new procedures being allowed in ASC/ambulatory surgery centers. WOW!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800" b="0" i="0" u="none" strike="noStrike" kern="1200" cap="none" spc="0" normalizeH="0" baseline="0" noProof="0" dirty="0">
              <a:ln>
                <a:noFill/>
              </a:ln>
              <a:solidFill>
                <a:srgbClr val="002060"/>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800" dirty="0">
                <a:solidFill>
                  <a:srgbClr val="002060"/>
                </a:solidFill>
                <a:latin typeface="Trebuchet MS" panose="020B0603020202020204"/>
              </a:rPr>
              <a:t>	</a:t>
            </a:r>
            <a:r>
              <a:rPr lang="en-US" sz="3800" b="1" dirty="0">
                <a:solidFill>
                  <a:srgbClr val="FF0000"/>
                </a:solidFill>
                <a:latin typeface="Trebuchet MS" panose="020B0603020202020204"/>
              </a:rPr>
              <a:t>1-2022.  List of CPTs no longer on the inpt-only list are published/active.  However, the original rule to eliminate all inpt only CPTs is not going into effect. Per usual yearly updates.   8-22 Report says $48B paid incorrectly for cosmetic-type procedures/MACs/CMS need to do more oversight</a:t>
            </a:r>
            <a:endParaRPr kumimoji="0" lang="en-US" sz="3800" b="0" i="0" u="none" strike="noStrike" kern="1200" cap="none" spc="0" normalizeH="0" baseline="0" noProof="0" dirty="0">
              <a:ln>
                <a:noFill/>
              </a:ln>
              <a:solidFill>
                <a:srgbClr val="002060"/>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
        <p:nvSpPr>
          <p:cNvPr id="6" name="Slide Number Placeholder 5">
            <a:extLst>
              <a:ext uri="{FF2B5EF4-FFF2-40B4-BE49-F238E27FC236}">
                <a16:creationId xmlns:a16="http://schemas.microsoft.com/office/drawing/2014/main" id="{060217F1-C339-499C-9682-BF6416A6125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pic>
        <p:nvPicPr>
          <p:cNvPr id="7" name="Graphic 6" descr="Comment Important with solid fill">
            <a:extLst>
              <a:ext uri="{FF2B5EF4-FFF2-40B4-BE49-F238E27FC236}">
                <a16:creationId xmlns:a16="http://schemas.microsoft.com/office/drawing/2014/main" id="{228B6B4D-3DBE-4F55-85D5-0EEC889B84B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925017" y="1466716"/>
            <a:ext cx="1824631" cy="1799216"/>
          </a:xfrm>
          <a:prstGeom prst="rect">
            <a:avLst/>
          </a:prstGeom>
        </p:spPr>
      </p:pic>
    </p:spTree>
    <p:extLst>
      <p:ext uri="{BB962C8B-B14F-4D97-AF65-F5344CB8AC3E}">
        <p14:creationId xmlns:p14="http://schemas.microsoft.com/office/powerpoint/2010/main" val="11827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3A0E4-E7A6-45CB-ADB4-F9DFA7C1D86C}"/>
              </a:ext>
            </a:extLst>
          </p:cNvPr>
          <p:cNvSpPr>
            <a:spLocks noGrp="1"/>
          </p:cNvSpPr>
          <p:nvPr>
            <p:ph sz="quarter" idx="13"/>
          </p:nvPr>
        </p:nvSpPr>
        <p:spPr>
          <a:xfrm>
            <a:off x="558771" y="1688951"/>
            <a:ext cx="5537229" cy="4378362"/>
          </a:xfrm>
          <a:ln w="38100">
            <a:solidFill>
              <a:srgbClr val="C00000"/>
            </a:solidFill>
          </a:ln>
        </p:spPr>
        <p:txBody>
          <a:bodyPr>
            <a:noAutofit/>
          </a:bodyPr>
          <a:lstStyle/>
          <a:p>
            <a:pPr marL="0" indent="0">
              <a:buNone/>
            </a:pPr>
            <a:r>
              <a:rPr lang="en-US" sz="1800" b="1" u="sng" dirty="0"/>
              <a:t>Physician office E&amp;M new guidelines, only</a:t>
            </a:r>
          </a:p>
          <a:p>
            <a:r>
              <a:rPr lang="en-US" sz="1800" b="1" dirty="0"/>
              <a:t>Biggest </a:t>
            </a:r>
            <a:r>
              <a:rPr lang="en-US" sz="1800" dirty="0"/>
              <a:t>change to E&amp;M since 1995/97</a:t>
            </a:r>
          </a:p>
          <a:p>
            <a:r>
              <a:rPr lang="en-US" sz="1800" b="1" dirty="0">
                <a:solidFill>
                  <a:srgbClr val="FF0000"/>
                </a:solidFill>
              </a:rPr>
              <a:t>Only </a:t>
            </a:r>
            <a:r>
              <a:rPr lang="en-US" sz="1800" dirty="0">
                <a:solidFill>
                  <a:srgbClr val="FF0000"/>
                </a:solidFill>
              </a:rPr>
              <a:t>impacts office E&amp;M visits</a:t>
            </a:r>
          </a:p>
          <a:p>
            <a:r>
              <a:rPr lang="en-US" sz="1800" dirty="0"/>
              <a:t>Audit risk:  Carefully monitor bell curve.</a:t>
            </a:r>
          </a:p>
          <a:p>
            <a:r>
              <a:rPr lang="en-US" sz="1800" dirty="0"/>
              <a:t>Medical decision-making vs </a:t>
            </a:r>
            <a:r>
              <a:rPr lang="en-US" sz="1800" u="sng" dirty="0"/>
              <a:t>time for entire day</a:t>
            </a:r>
            <a:r>
              <a:rPr lang="en-US" sz="1800" dirty="0"/>
              <a:t>/all providers. Which is most accurate for each visit? Who is making the decision?  What new /revised documentation was created?  </a:t>
            </a:r>
          </a:p>
          <a:p>
            <a:r>
              <a:rPr lang="en-US" sz="1800" dirty="0"/>
              <a:t>Patients over paperwork.  Saves 2 min per visit/forecast.</a:t>
            </a:r>
          </a:p>
          <a:p>
            <a:r>
              <a:rPr lang="en-US" sz="1800" dirty="0"/>
              <a:t>Suspended 2% payment adjustment (sequestration).  Ex Order  to delay implementation of the sequestration thru 2021. Increased cuts in 2030 to pay for the delay.  4-14-21</a:t>
            </a:r>
          </a:p>
        </p:txBody>
      </p:sp>
      <p:sp>
        <p:nvSpPr>
          <p:cNvPr id="4" name="Content Placeholder 3">
            <a:extLst>
              <a:ext uri="{FF2B5EF4-FFF2-40B4-BE49-F238E27FC236}">
                <a16:creationId xmlns:a16="http://schemas.microsoft.com/office/drawing/2014/main" id="{6767883A-31C2-45F2-A3C2-43B74FCB9787}"/>
              </a:ext>
            </a:extLst>
          </p:cNvPr>
          <p:cNvSpPr>
            <a:spLocks noGrp="1"/>
          </p:cNvSpPr>
          <p:nvPr>
            <p:ph sz="quarter" idx="14"/>
          </p:nvPr>
        </p:nvSpPr>
        <p:spPr>
          <a:xfrm>
            <a:off x="6678706" y="1506071"/>
            <a:ext cx="5105400" cy="4561242"/>
          </a:xfrm>
        </p:spPr>
        <p:txBody>
          <a:bodyPr>
            <a:noAutofit/>
          </a:bodyPr>
          <a:lstStyle/>
          <a:p>
            <a:r>
              <a:rPr kumimoji="0" lang="en-US" sz="1800" b="0" i="0" u="none" strike="noStrike" kern="1200" cap="all" spc="0" normalizeH="0" baseline="0" noProof="0" dirty="0">
                <a:ln>
                  <a:noFill/>
                </a:ln>
                <a:solidFill>
                  <a:prstClr val="black"/>
                </a:solidFill>
                <a:effectLst/>
                <a:uLnTx/>
                <a:uFillTx/>
                <a:ea typeface="+mn-ea"/>
                <a:cs typeface="+mn-cs"/>
              </a:rPr>
              <a:t>G2211/add on code is now bundled until Jan 2024 .  G2212/prolonged (new)</a:t>
            </a:r>
          </a:p>
          <a:p>
            <a:r>
              <a:rPr lang="en-US" sz="1800" b="1" dirty="0">
                <a:solidFill>
                  <a:srgbClr val="FF0000"/>
                </a:solidFill>
              </a:rPr>
              <a:t>BEWARE  BUDGET NEUTRAL</a:t>
            </a:r>
            <a:r>
              <a:rPr lang="en-US" sz="1800" dirty="0">
                <a:solidFill>
                  <a:prstClr val="black"/>
                </a:solidFill>
              </a:rPr>
              <a:t>!  Winners and losers:  proceduralist lost payment to allow for office visit providers to have gains.   Relative value weights went up for office visit practices.   Conversion factor down 10% from 2020 but thru end –of-year legislation, only 7% reduction for 1 yr.  What about the other payers and their provider contracts? How are they paid?</a:t>
            </a:r>
          </a:p>
          <a:p>
            <a:r>
              <a:rPr lang="en-US" sz="1800" b="1" dirty="0"/>
              <a:t>New CV &amp; RVU = significant potential increases in $ for primary care w/0 increase in volume.  Impact to employed /contracted providers</a:t>
            </a:r>
            <a:r>
              <a:rPr lang="en-US" sz="1800" dirty="0"/>
              <a:t>. </a:t>
            </a:r>
          </a:p>
          <a:p>
            <a:r>
              <a:rPr lang="en-US" sz="1800" dirty="0"/>
              <a:t>Post visit audits:  Both compliance and revenue options.  (1995  vs  new time  vs  new MDM)  **</a:t>
            </a:r>
            <a:r>
              <a:rPr lang="en-US" sz="1800" b="1" u="sng" dirty="0">
                <a:solidFill>
                  <a:srgbClr val="C00000"/>
                </a:solidFill>
              </a:rPr>
              <a:t>Increase in 99204/99214</a:t>
            </a:r>
          </a:p>
        </p:txBody>
      </p:sp>
      <p:sp>
        <p:nvSpPr>
          <p:cNvPr id="5" name="Slide Number Placeholder 4">
            <a:extLst>
              <a:ext uri="{FF2B5EF4-FFF2-40B4-BE49-F238E27FC236}">
                <a16:creationId xmlns:a16="http://schemas.microsoft.com/office/drawing/2014/main" id="{2BB170CF-3B45-4FC9-8C9A-84EB4B83ED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7FB28039-B52E-DD43-8B5C-71503005CB05}"/>
              </a:ext>
            </a:extLst>
          </p:cNvPr>
          <p:cNvSpPr txBox="1">
            <a:spLocks/>
          </p:cNvSpPr>
          <p:nvPr/>
        </p:nvSpPr>
        <p:spPr>
          <a:xfrm>
            <a:off x="0" y="136525"/>
            <a:ext cx="12058596" cy="1106669"/>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Light" panose="020F0302020204030204"/>
                <a:ea typeface="+mj-ea"/>
                <a:cs typeface="+mj-cs"/>
              </a:rPr>
              <a:t> Payer:  All payers – new CPT guidance</a:t>
            </a:r>
          </a:p>
        </p:txBody>
      </p:sp>
      <p:sp>
        <p:nvSpPr>
          <p:cNvPr id="13" name="Rectangle 12">
            <a:extLst>
              <a:ext uri="{FF2B5EF4-FFF2-40B4-BE49-F238E27FC236}">
                <a16:creationId xmlns:a16="http://schemas.microsoft.com/office/drawing/2014/main" id="{FB37E5B7-9F5D-A54F-940D-755F2D2205E1}"/>
              </a:ext>
            </a:extLst>
          </p:cNvPr>
          <p:cNvSpPr/>
          <p:nvPr/>
        </p:nvSpPr>
        <p:spPr>
          <a:xfrm>
            <a:off x="5712311" y="1506071"/>
            <a:ext cx="383689"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Graphic 11" descr="Comment Important with solid fill">
            <a:extLst>
              <a:ext uri="{FF2B5EF4-FFF2-40B4-BE49-F238E27FC236}">
                <a16:creationId xmlns:a16="http://schemas.microsoft.com/office/drawing/2014/main" id="{30143C13-0B3A-F043-8BCB-897D46146FC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5027092" y="1135567"/>
            <a:ext cx="1824631" cy="1799216"/>
          </a:xfrm>
          <a:prstGeom prst="rect">
            <a:avLst/>
          </a:prstGeom>
        </p:spPr>
      </p:pic>
    </p:spTree>
    <p:extLst>
      <p:ext uri="{BB962C8B-B14F-4D97-AF65-F5344CB8AC3E}">
        <p14:creationId xmlns:p14="http://schemas.microsoft.com/office/powerpoint/2010/main" val="201503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FE41-7069-4FC5-A102-BA9EB73D8B19}"/>
              </a:ext>
            </a:extLst>
          </p:cNvPr>
          <p:cNvSpPr>
            <a:spLocks noGrp="1"/>
          </p:cNvSpPr>
          <p:nvPr>
            <p:ph type="title"/>
          </p:nvPr>
        </p:nvSpPr>
        <p:spPr/>
        <p:txBody>
          <a:bodyPr/>
          <a:lstStyle/>
          <a:p>
            <a:r>
              <a:rPr lang="en-US" dirty="0"/>
              <a:t>Anguish of Prior Authorization – High Value vs Low Value with many payer approvals.  *Fed Legislation*</a:t>
            </a:r>
          </a:p>
        </p:txBody>
      </p:sp>
      <p:sp>
        <p:nvSpPr>
          <p:cNvPr id="3" name="Content Placeholder 2">
            <a:extLst>
              <a:ext uri="{FF2B5EF4-FFF2-40B4-BE49-F238E27FC236}">
                <a16:creationId xmlns:a16="http://schemas.microsoft.com/office/drawing/2014/main" id="{BFFBA3CC-AE77-4D8E-8BFE-F9071D67C932}"/>
              </a:ext>
            </a:extLst>
          </p:cNvPr>
          <p:cNvSpPr>
            <a:spLocks noGrp="1"/>
          </p:cNvSpPr>
          <p:nvPr>
            <p:ph sz="half" idx="1"/>
          </p:nvPr>
        </p:nvSpPr>
        <p:spPr>
          <a:xfrm>
            <a:off x="677335" y="1619250"/>
            <a:ext cx="4184035" cy="4422111"/>
          </a:xfrm>
        </p:spPr>
        <p:txBody>
          <a:bodyPr/>
          <a:lstStyle/>
          <a:p>
            <a:r>
              <a:rPr lang="en-US" dirty="0"/>
              <a:t>Delays in medically necessary, physician ordered, patient specific care</a:t>
            </a:r>
          </a:p>
          <a:p>
            <a:r>
              <a:rPr lang="en-US" dirty="0"/>
              <a:t>21% of 182 M authorization transactions were full electronic in 2020.</a:t>
            </a:r>
          </a:p>
          <a:p>
            <a:r>
              <a:rPr lang="en-US" dirty="0"/>
              <a:t>Provider authorization processes:</a:t>
            </a:r>
          </a:p>
          <a:p>
            <a:pPr lvl="1"/>
            <a:r>
              <a:rPr lang="en-US" dirty="0"/>
              <a:t>Eligibility verification check   - 12 min</a:t>
            </a:r>
          </a:p>
          <a:p>
            <a:pPr lvl="1"/>
            <a:r>
              <a:rPr lang="en-US" dirty="0"/>
              <a:t>Determine if an authorization request was already filed.-  3 mins</a:t>
            </a:r>
          </a:p>
          <a:p>
            <a:pPr lvl="1"/>
            <a:r>
              <a:rPr lang="en-US" dirty="0"/>
              <a:t>Inquire if an authorization request was already filed. – 2 mins</a:t>
            </a:r>
          </a:p>
          <a:p>
            <a:pPr lvl="1"/>
            <a:r>
              <a:rPr lang="en-US" dirty="0"/>
              <a:t>Submit authorization request – 11 min</a:t>
            </a:r>
          </a:p>
          <a:p>
            <a:pPr lvl="1"/>
            <a:r>
              <a:rPr lang="en-US" dirty="0"/>
              <a:t>Process payer’s clinical questions and requests for additional information – 15 mins</a:t>
            </a:r>
          </a:p>
          <a:p>
            <a:pPr lvl="1"/>
            <a:r>
              <a:rPr lang="en-US" dirty="0"/>
              <a:t>Inquire concerning authorization request status – 2 mins  = 45 mins.  (CAGH index 2020)</a:t>
            </a:r>
          </a:p>
          <a:p>
            <a:pPr marL="342900" lvl="1" indent="0">
              <a:buNone/>
            </a:pPr>
            <a:endParaRPr lang="en-US" dirty="0"/>
          </a:p>
          <a:p>
            <a:pPr marL="342900" lvl="1" indent="0">
              <a:buNone/>
            </a:pPr>
            <a:r>
              <a:rPr lang="en-US" dirty="0"/>
              <a:t>And what if the initial request is denied?  Now alternatives? Patient notified?  Provider tried to appeal?  Cost and impact to pts’ health.</a:t>
            </a:r>
          </a:p>
          <a:p>
            <a:pPr marL="342900" lvl="1" indent="0">
              <a:buNone/>
            </a:pPr>
            <a:r>
              <a:rPr lang="en-US" dirty="0"/>
              <a:t>What about the hospital UR, Cancer, Imaging, etc. other departments?  Is this cost even tracked?</a:t>
            </a:r>
          </a:p>
        </p:txBody>
      </p:sp>
      <p:sp>
        <p:nvSpPr>
          <p:cNvPr id="4" name="Content Placeholder 3">
            <a:extLst>
              <a:ext uri="{FF2B5EF4-FFF2-40B4-BE49-F238E27FC236}">
                <a16:creationId xmlns:a16="http://schemas.microsoft.com/office/drawing/2014/main" id="{F5C28141-E2D1-498A-B010-FE0D80B3802A}"/>
              </a:ext>
            </a:extLst>
          </p:cNvPr>
          <p:cNvSpPr>
            <a:spLocks noGrp="1"/>
          </p:cNvSpPr>
          <p:nvPr>
            <p:ph sz="half" idx="2"/>
          </p:nvPr>
        </p:nvSpPr>
        <p:spPr>
          <a:xfrm>
            <a:off x="5089969" y="1685926"/>
            <a:ext cx="4184035" cy="4355438"/>
          </a:xfrm>
        </p:spPr>
        <p:txBody>
          <a:bodyPr/>
          <a:lstStyle/>
          <a:p>
            <a:r>
              <a:rPr lang="en-US" dirty="0"/>
              <a:t>“AHA urges CMS to address Prior authorization issues affecting Medicare Advantage patients.”</a:t>
            </a:r>
          </a:p>
          <a:p>
            <a:r>
              <a:rPr lang="en-US" dirty="0"/>
              <a:t>New, input request to the Biden Adm on the need for mandatory electronic submission and timelines for replying.  (Question: Who sets the rules for what services need prior auth?  What are they and how can the providers know the rationale behind)</a:t>
            </a:r>
          </a:p>
          <a:p>
            <a:r>
              <a:rPr lang="en-US" dirty="0"/>
              <a:t>Value based care = focusing on high value procedures, not excessive outpt volume. (Problem – many payers requires low acuity procedures, ex </a:t>
            </a:r>
            <a:r>
              <a:rPr lang="en-US" dirty="0" err="1"/>
              <a:t>xrays</a:t>
            </a:r>
            <a:r>
              <a:rPr lang="en-US" dirty="0"/>
              <a:t>, prior to approving a higher acuity procedure, ex. MRI.  Overutilization? And patient pays due to high deductibles.  How does that drive down the cost of healthcare –to the system and the pt?)  High value determined by </a:t>
            </a:r>
            <a:r>
              <a:rPr lang="en-US" dirty="0" err="1"/>
              <a:t>ea</a:t>
            </a:r>
            <a:r>
              <a:rPr lang="en-US" dirty="0"/>
              <a:t> payer.</a:t>
            </a:r>
          </a:p>
          <a:p>
            <a:r>
              <a:rPr lang="en-US" b="1" dirty="0">
                <a:solidFill>
                  <a:srgbClr val="C00000"/>
                </a:solidFill>
              </a:rPr>
              <a:t>Denials steadily rising, up to 10.8% 2ndQ 2020 – ½ of claim denials are caused by front end RCM such as prior authorization</a:t>
            </a:r>
            <a:r>
              <a:rPr lang="en-US" dirty="0"/>
              <a:t>. (Change healthcare 2016-2020)</a:t>
            </a:r>
          </a:p>
          <a:p>
            <a:r>
              <a:rPr lang="en-US" dirty="0"/>
              <a:t>AMA research – 14 hrs weekly spent trying to get prior authorization.  Impact to pt care.</a:t>
            </a:r>
          </a:p>
        </p:txBody>
      </p:sp>
      <p:sp>
        <p:nvSpPr>
          <p:cNvPr id="5" name="Footer Placeholder 4">
            <a:extLst>
              <a:ext uri="{FF2B5EF4-FFF2-40B4-BE49-F238E27FC236}">
                <a16:creationId xmlns:a16="http://schemas.microsoft.com/office/drawing/2014/main" id="{A8E645D3-1A4D-49E4-B2F9-249AD80F1C7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2021</a:t>
            </a:r>
          </a:p>
        </p:txBody>
      </p:sp>
      <p:sp>
        <p:nvSpPr>
          <p:cNvPr id="6" name="Slide Number Placeholder 5">
            <a:extLst>
              <a:ext uri="{FF2B5EF4-FFF2-40B4-BE49-F238E27FC236}">
                <a16:creationId xmlns:a16="http://schemas.microsoft.com/office/drawing/2014/main" id="{0C2D93A7-7F04-47D2-A076-630E29B77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5F54EB-928A-4CA0-B8AF-F4C971086AD1}"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571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828DF-8E12-4DC8-873F-87E4F3CA292D}"/>
              </a:ext>
            </a:extLst>
          </p:cNvPr>
          <p:cNvSpPr>
            <a:spLocks noGrp="1"/>
          </p:cNvSpPr>
          <p:nvPr>
            <p:ph sz="quarter" idx="13"/>
          </p:nvPr>
        </p:nvSpPr>
        <p:spPr>
          <a:xfrm>
            <a:off x="838200" y="1647607"/>
            <a:ext cx="10940839" cy="5210393"/>
          </a:xfrm>
        </p:spPr>
        <p:txBody>
          <a:bodyPr>
            <a:noAutofit/>
          </a:bodyPr>
          <a:lstStyle/>
          <a:p>
            <a:pPr>
              <a:lnSpc>
                <a:spcPct val="100000"/>
              </a:lnSpc>
              <a:spcBef>
                <a:spcPts val="0"/>
              </a:spcBef>
              <a:spcAft>
                <a:spcPts val="600"/>
              </a:spcAft>
            </a:pPr>
            <a:r>
              <a:rPr lang="en-US" sz="1800" b="1" dirty="0">
                <a:solidFill>
                  <a:srgbClr val="C00000"/>
                </a:solidFill>
              </a:rPr>
              <a:t>Final rule is out!  Most provisions go into effect 1-1-23</a:t>
            </a:r>
            <a:r>
              <a:rPr lang="en-US" sz="1800" dirty="0"/>
              <a:t>.  Payers slam as ‘half baked’.  Rushed as the sweeping rule revamping electronic prior authorization was finalized a scant 30 days from when it was proposed/Dec 10,2020.  Codified just 5 days before the Biden administration.  </a:t>
            </a:r>
          </a:p>
          <a:p>
            <a:pPr>
              <a:lnSpc>
                <a:spcPct val="100000"/>
              </a:lnSpc>
              <a:spcBef>
                <a:spcPts val="0"/>
              </a:spcBef>
              <a:spcAft>
                <a:spcPts val="600"/>
              </a:spcAft>
            </a:pPr>
            <a:r>
              <a:rPr lang="en-US" sz="1800" dirty="0"/>
              <a:t>The rule requires all Medicaid, CHIPS and those plans operating on federal exchanges which are commercial insurance plans to use standardized application programing to give providers and patients electronic access to prior authorization data, including pending decisions. Payers also have to give faster decisions.  In 2024, Maximum of 72 hrs for urgent and 7 days for standard requests.</a:t>
            </a:r>
          </a:p>
          <a:p>
            <a:pPr>
              <a:lnSpc>
                <a:spcPct val="100000"/>
              </a:lnSpc>
              <a:spcBef>
                <a:spcPts val="0"/>
              </a:spcBef>
              <a:spcAft>
                <a:spcPts val="600"/>
              </a:spcAft>
            </a:pPr>
            <a:r>
              <a:rPr lang="en-US" sz="1800" b="1" u="sng" dirty="0">
                <a:solidFill>
                  <a:srgbClr val="C00000"/>
                </a:solidFill>
              </a:rPr>
              <a:t>BIG concern!!!</a:t>
            </a:r>
            <a:r>
              <a:rPr lang="en-US" sz="1800" b="1" dirty="0">
                <a:solidFill>
                  <a:srgbClr val="C00000"/>
                </a:solidFill>
              </a:rPr>
              <a:t>  </a:t>
            </a:r>
            <a:r>
              <a:rPr lang="en-US" sz="1800" dirty="0"/>
              <a:t>Medicare advantage plans aren’t included in the final rule, but CMS is considering further rulemaking to make them similar.  That omission was a major hang-up for hospital groups which argues excluding the private plans –which cover about a 1/3 of the Medicare beneficiaries – could result in more variation in prior authorization processes in the U.S. and reduce incentives for providers to adopt the new standard methodology, per AHA. </a:t>
            </a:r>
          </a:p>
          <a:p>
            <a:pPr>
              <a:lnSpc>
                <a:spcPct val="100000"/>
              </a:lnSpc>
              <a:spcBef>
                <a:spcPts val="0"/>
              </a:spcBef>
              <a:spcAft>
                <a:spcPts val="600"/>
              </a:spcAft>
            </a:pPr>
            <a:r>
              <a:rPr lang="en-US" sz="1800" i="1" dirty="0"/>
              <a:t>Per a 2019 AMA survey of physicians – 14 hrs of each week is dedicated to trying to get prior authorization for care the physician believes is necessary for the patient’s care…including ongoing drug therapy.   Didn’t even ask the hospitals about their costs with prior authorizations!</a:t>
            </a:r>
          </a:p>
          <a:p>
            <a:pPr>
              <a:lnSpc>
                <a:spcPct val="100000"/>
              </a:lnSpc>
              <a:spcBef>
                <a:spcPts val="0"/>
              </a:spcBef>
              <a:spcAft>
                <a:spcPts val="600"/>
              </a:spcAft>
            </a:pPr>
            <a:r>
              <a:rPr lang="en-US" sz="1800" i="1" dirty="0">
                <a:solidFill>
                  <a:srgbClr val="C00000"/>
                </a:solidFill>
              </a:rPr>
              <a:t>Faxing vs creating secure portal to ‘place’ all medical records for payers. Control what is seen but also allow for rapid review and decisions.</a:t>
            </a:r>
          </a:p>
        </p:txBody>
      </p:sp>
      <p:sp>
        <p:nvSpPr>
          <p:cNvPr id="4" name="Slide Number Placeholder 3">
            <a:extLst>
              <a:ext uri="{FF2B5EF4-FFF2-40B4-BE49-F238E27FC236}">
                <a16:creationId xmlns:a16="http://schemas.microsoft.com/office/drawing/2014/main" id="{37038698-606C-4E35-BB7F-B5CE6E6894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544B20B6-2E92-AE40-8861-4F7749E7E398}"/>
              </a:ext>
            </a:extLst>
          </p:cNvPr>
          <p:cNvSpPr txBox="1">
            <a:spLocks/>
          </p:cNvSpPr>
          <p:nvPr/>
        </p:nvSpPr>
        <p:spPr>
          <a:xfrm>
            <a:off x="0" y="136526"/>
            <a:ext cx="11865685" cy="1329890"/>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CMS guidance on Prior Authorization- NEW LEGISLATION</a:t>
            </a:r>
            <a:b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4000" b="0" i="0" u="none" strike="noStrike" kern="1200" cap="none" spc="0" normalizeH="0" baseline="0" noProof="0" dirty="0">
                <a:ln>
                  <a:noFill/>
                </a:ln>
                <a:solidFill>
                  <a:srgbClr val="00B050"/>
                </a:solidFill>
                <a:effectLst/>
                <a:uLnTx/>
                <a:uFillTx/>
                <a:latin typeface="Calibri Light" panose="020F0302020204030204"/>
                <a:ea typeface="+mj-ea"/>
                <a:cs typeface="+mj-cs"/>
              </a:rPr>
              <a:t>2-18-21: Biden Adm “pause” rollout to assess</a:t>
            </a:r>
            <a:endParaRPr kumimoji="0" lang="en-US" sz="4000" b="1" i="0" u="none" strike="noStrike" kern="1200" cap="none" spc="0" normalizeH="0" baseline="0" noProof="0" dirty="0">
              <a:ln>
                <a:noFill/>
              </a:ln>
              <a:solidFill>
                <a:srgbClr val="00B050"/>
              </a:solidFill>
              <a:effectLst/>
              <a:uLnTx/>
              <a:uFillTx/>
              <a:latin typeface="Calibri Light" panose="020F0302020204030204"/>
              <a:ea typeface="+mj-ea"/>
              <a:cs typeface="+mj-cs"/>
            </a:endParaRPr>
          </a:p>
        </p:txBody>
      </p:sp>
      <p:pic>
        <p:nvPicPr>
          <p:cNvPr id="8" name="Graphic 7" descr="Comment Important with solid fill">
            <a:extLst>
              <a:ext uri="{FF2B5EF4-FFF2-40B4-BE49-F238E27FC236}">
                <a16:creationId xmlns:a16="http://schemas.microsoft.com/office/drawing/2014/main" id="{76FC8159-B042-694E-8B35-716C10A52BE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9093" y="3429000"/>
            <a:ext cx="914400" cy="914400"/>
          </a:xfrm>
          <a:prstGeom prst="rect">
            <a:avLst/>
          </a:prstGeom>
        </p:spPr>
      </p:pic>
    </p:spTree>
    <p:extLst>
      <p:ext uri="{BB962C8B-B14F-4D97-AF65-F5344CB8AC3E}">
        <p14:creationId xmlns:p14="http://schemas.microsoft.com/office/powerpoint/2010/main" val="46160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104E42-7E6A-4B21-B284-8EDF22D70F47}"/>
              </a:ext>
            </a:extLst>
          </p:cNvPr>
          <p:cNvSpPr>
            <a:spLocks noGrp="1"/>
          </p:cNvSpPr>
          <p:nvPr>
            <p:ph idx="1"/>
          </p:nvPr>
        </p:nvSpPr>
        <p:spPr>
          <a:xfrm>
            <a:off x="901388" y="1681162"/>
            <a:ext cx="9995029" cy="4857750"/>
          </a:xfrm>
        </p:spPr>
        <p:txBody>
          <a:bodyPr>
            <a:normAutofit fontScale="92500" lnSpcReduction="10000"/>
          </a:bodyPr>
          <a:lstStyle/>
          <a:p>
            <a:pPr marL="0" indent="0" eaLnBrk="1" hangingPunct="1">
              <a:buNone/>
              <a:defRPr/>
            </a:pPr>
            <a:r>
              <a:rPr lang="en-US" sz="1800" b="1" dirty="0"/>
              <a:t>§ 422.214 Special rules for services furnished by noncontract providers.</a:t>
            </a:r>
          </a:p>
          <a:p>
            <a:pPr marL="342900" indent="-342900" eaLnBrk="1" hangingPunct="1">
              <a:buFont typeface="+mj-lt"/>
              <a:buAutoNum type="alphaLcParenR"/>
              <a:defRPr/>
            </a:pPr>
            <a:r>
              <a:rPr lang="en-US" sz="1800" dirty="0"/>
              <a:t>Services furnished by non-section 1861(u) providers. </a:t>
            </a:r>
          </a:p>
          <a:p>
            <a:pPr marL="800100" lvl="1" indent="-342900" eaLnBrk="1" hangingPunct="1">
              <a:buFont typeface="+mj-lt"/>
              <a:buAutoNum type="arabicParenR"/>
              <a:defRPr/>
            </a:pPr>
            <a:r>
              <a:rPr lang="en-US" sz="1800" dirty="0">
                <a:highlight>
                  <a:srgbClr val="FFFF00"/>
                </a:highlight>
              </a:rPr>
              <a:t>Any provider (other than a provider of services as defined in section 1861(u) of the Act) that does not have in effect a contract establishing payment amounts for services furnished to a beneficiary enrolled in an MA coordinated care plan, an MSA plan, or an MA private fee-for-service plan must </a:t>
            </a:r>
            <a:r>
              <a:rPr lang="en-US" sz="1800" u="sng" dirty="0">
                <a:highlight>
                  <a:srgbClr val="FFFF00"/>
                </a:highlight>
              </a:rPr>
              <a:t>accept, as payment in full, the amounts that the provider could collect if the beneficiary were enrolled in original Medicare. </a:t>
            </a:r>
          </a:p>
          <a:p>
            <a:pPr marL="800100" lvl="1" indent="-342900" eaLnBrk="1" hangingPunct="1">
              <a:buFont typeface="+mj-lt"/>
              <a:buAutoNum type="arabicParenR"/>
              <a:defRPr/>
            </a:pPr>
            <a:r>
              <a:rPr lang="en-US" sz="1800" dirty="0"/>
              <a:t>Any statutory provisions (including penalty provisions) that apply to payment for services furnished to a beneficiary not enrolled in an MA plan also apply to the payment described in paragraph (a)(1) of this section.</a:t>
            </a:r>
          </a:p>
          <a:p>
            <a:pPr marL="342900" indent="-342900" eaLnBrk="1" hangingPunct="1">
              <a:buFont typeface="+mj-lt"/>
              <a:buAutoNum type="alphaLcParenR"/>
              <a:defRPr/>
            </a:pPr>
            <a:r>
              <a:rPr lang="en-US" sz="1800" dirty="0"/>
              <a:t>Services furnished by section 1861(u) providers of service. Any provider of services as defined in section 1861(u) of the Act that does not have in effect a contract establishing payment amounts for services furnished to a beneficiary enrolled in an MA coordinated care plan, an MSA plan, or an MA private fee-for-service plan must accept, as payment in full, the amounts (less any payments under §§ 412.105(g) and 413.76 of this chapter) that it could collect if the beneficiary were enrolled in original Medicare. (Section 412.105(g) concerns indirect medical education payment to hospitals for managed care enrollees. Section 413.76 concerns calculating payment for direct medical education costs.) </a:t>
            </a:r>
          </a:p>
          <a:p>
            <a:pPr marL="109728" indent="0" eaLnBrk="1" fontAlgn="auto" hangingPunct="1">
              <a:spcAft>
                <a:spcPts val="0"/>
              </a:spcAft>
              <a:buNone/>
              <a:defRPr/>
            </a:pPr>
            <a:endParaRPr lang="en-US" dirty="0"/>
          </a:p>
        </p:txBody>
      </p:sp>
      <p:sp>
        <p:nvSpPr>
          <p:cNvPr id="5" name="Slide Number Placeholder 4">
            <a:extLst>
              <a:ext uri="{FF2B5EF4-FFF2-40B4-BE49-F238E27FC236}">
                <a16:creationId xmlns:a16="http://schemas.microsoft.com/office/drawing/2014/main" id="{27262885-1872-4D2A-8015-3A6B46E8BD8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2299C8-2193-4B02-BFA8-CBD84291F578}"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675"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7" name="Title 1">
            <a:extLst>
              <a:ext uri="{FF2B5EF4-FFF2-40B4-BE49-F238E27FC236}">
                <a16:creationId xmlns:a16="http://schemas.microsoft.com/office/drawing/2014/main" id="{2E5F51F3-CD96-804D-A9F1-D7DC2EB03D4F}"/>
              </a:ext>
            </a:extLst>
          </p:cNvPr>
          <p:cNvSpPr txBox="1">
            <a:spLocks/>
          </p:cNvSpPr>
          <p:nvPr/>
        </p:nvSpPr>
        <p:spPr>
          <a:xfrm>
            <a:off x="-10759" y="136525"/>
            <a:ext cx="11819325" cy="1234372"/>
          </a:xfrm>
          <a:prstGeom prst="rect">
            <a:avLst/>
          </a:prstGeom>
          <a:solidFill>
            <a:srgbClr val="00206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 Regulations </a:t>
            </a:r>
            <a:r>
              <a:rPr kumimoji="0" lang="en-US" alt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42 C.F.R. § </a:t>
            </a: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422.214</a:t>
            </a:r>
            <a:b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4000" b="0" i="0" u="none" strike="noStrike" kern="1200" cap="none" spc="0" normalizeH="0" baseline="0" noProof="0" dirty="0">
                <a:ln>
                  <a:noFill/>
                </a:ln>
                <a:solidFill>
                  <a:srgbClr val="00B050"/>
                </a:solidFill>
                <a:effectLst/>
                <a:uLnTx/>
                <a:uFillTx/>
                <a:latin typeface="Calibri Light" panose="020F0302020204030204"/>
                <a:ea typeface="+mj-ea"/>
                <a:cs typeface="+mj-cs"/>
              </a:rPr>
              <a:t>If non-contracting with a Medicare Advantage/MA plan….</a:t>
            </a:r>
          </a:p>
        </p:txBody>
      </p:sp>
    </p:spTree>
    <p:extLst>
      <p:ext uri="{BB962C8B-B14F-4D97-AF65-F5344CB8AC3E}">
        <p14:creationId xmlns:p14="http://schemas.microsoft.com/office/powerpoint/2010/main" val="372830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14D6-9F1B-B82C-D552-58CDF79BA1C5}"/>
              </a:ext>
            </a:extLst>
          </p:cNvPr>
          <p:cNvSpPr>
            <a:spLocks noGrp="1"/>
          </p:cNvSpPr>
          <p:nvPr>
            <p:ph type="title"/>
          </p:nvPr>
        </p:nvSpPr>
        <p:spPr>
          <a:xfrm>
            <a:off x="838200" y="365125"/>
            <a:ext cx="10515600" cy="1360933"/>
          </a:xfrm>
        </p:spPr>
        <p:txBody>
          <a:bodyPr/>
          <a:lstStyle/>
          <a:p>
            <a:r>
              <a:rPr lang="en-US" dirty="0"/>
              <a:t>Anguish with MA plans –Not Contracted- sent CMS traditional Medicare rates to MA plans.</a:t>
            </a:r>
          </a:p>
        </p:txBody>
      </p:sp>
      <p:sp>
        <p:nvSpPr>
          <p:cNvPr id="3" name="Content Placeholder 2">
            <a:extLst>
              <a:ext uri="{FF2B5EF4-FFF2-40B4-BE49-F238E27FC236}">
                <a16:creationId xmlns:a16="http://schemas.microsoft.com/office/drawing/2014/main" id="{0683E715-E225-64E2-CADE-98FE3EAC337D}"/>
              </a:ext>
            </a:extLst>
          </p:cNvPr>
          <p:cNvSpPr>
            <a:spLocks noGrp="1"/>
          </p:cNvSpPr>
          <p:nvPr>
            <p:ph sz="half" idx="1"/>
          </p:nvPr>
        </p:nvSpPr>
        <p:spPr/>
        <p:txBody>
          <a:bodyPr>
            <a:normAutofit fontScale="92500" lnSpcReduction="20000"/>
          </a:bodyPr>
          <a:lstStyle/>
          <a:p>
            <a:r>
              <a:rPr lang="en-US" dirty="0">
                <a:solidFill>
                  <a:srgbClr val="FF0000"/>
                </a:solidFill>
              </a:rPr>
              <a:t>Not being paid correctly according to the CMS/Traditional Medicare/TM rate.</a:t>
            </a:r>
          </a:p>
          <a:p>
            <a:r>
              <a:rPr lang="en-US" dirty="0"/>
              <a:t>EX) Each claim, the hospital is sending the letter to actual payment rate issued by CMS/TM. </a:t>
            </a:r>
          </a:p>
          <a:p>
            <a:r>
              <a:rPr lang="en-US" dirty="0"/>
              <a:t>EX)  Each claim is not being paid correctly EVEN with the additional cost of manual intervention.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EX)  Southwestern states- MA plan said they ‘did not like the new format of the CMS/TM rate letter.’  Wanted it in a different format before they accepted it.  WHAT?</a:t>
            </a:r>
          </a:p>
          <a:p>
            <a:endParaRPr lang="en-US" dirty="0"/>
          </a:p>
        </p:txBody>
      </p:sp>
      <p:sp>
        <p:nvSpPr>
          <p:cNvPr id="4" name="Content Placeholder 3">
            <a:extLst>
              <a:ext uri="{FF2B5EF4-FFF2-40B4-BE49-F238E27FC236}">
                <a16:creationId xmlns:a16="http://schemas.microsoft.com/office/drawing/2014/main" id="{4F9FFD8C-811C-78AD-2FAE-6FFB2D6F2094}"/>
              </a:ext>
            </a:extLst>
          </p:cNvPr>
          <p:cNvSpPr>
            <a:spLocks noGrp="1"/>
          </p:cNvSpPr>
          <p:nvPr>
            <p:ph sz="half" idx="2"/>
          </p:nvPr>
        </p:nvSpPr>
        <p:spPr/>
        <p:txBody>
          <a:bodyPr>
            <a:normAutofit fontScale="92500" lnSpcReduction="20000"/>
          </a:bodyPr>
          <a:lstStyle/>
          <a:p>
            <a:r>
              <a:rPr lang="en-US" dirty="0"/>
              <a:t>Each example – the hospital had submitted the CMS letter to the appropriate person/per the MA plan.   Still required the per-claim proof.</a:t>
            </a:r>
          </a:p>
          <a:p>
            <a:r>
              <a:rPr lang="en-US" dirty="0"/>
              <a:t>File complaint; in violation of previous slide  42 CFR 422.214 .</a:t>
            </a:r>
          </a:p>
          <a:p>
            <a:r>
              <a:rPr lang="en-US" dirty="0"/>
              <a:t>Noteworthy:</a:t>
            </a:r>
            <a:br>
              <a:rPr lang="en-US" dirty="0"/>
            </a:br>
            <a:r>
              <a:rPr lang="en-US" dirty="0"/>
              <a:t>     Many examples were Critical Access hospitals – who have daily rates with CMS TM.  MA plans must follow all CMS TM for all services as there is no contract.</a:t>
            </a:r>
          </a:p>
        </p:txBody>
      </p:sp>
      <p:sp>
        <p:nvSpPr>
          <p:cNvPr id="5" name="Footer Placeholder 4">
            <a:extLst>
              <a:ext uri="{FF2B5EF4-FFF2-40B4-BE49-F238E27FC236}">
                <a16:creationId xmlns:a16="http://schemas.microsoft.com/office/drawing/2014/main" id="{CCEDB8BB-EDA4-8122-C6BC-D714BEFFCD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2022</a:t>
            </a:r>
          </a:p>
        </p:txBody>
      </p:sp>
      <p:sp>
        <p:nvSpPr>
          <p:cNvPr id="6" name="Slide Number Placeholder 5">
            <a:extLst>
              <a:ext uri="{FF2B5EF4-FFF2-40B4-BE49-F238E27FC236}">
                <a16:creationId xmlns:a16="http://schemas.microsoft.com/office/drawing/2014/main" id="{FEDC2BC3-BFA5-EA7D-FB48-F61315C736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14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40A1F-0CA8-B14C-89A8-C4798C1936F7}"/>
              </a:ext>
            </a:extLst>
          </p:cNvPr>
          <p:cNvSpPr/>
          <p:nvPr/>
        </p:nvSpPr>
        <p:spPr>
          <a:xfrm>
            <a:off x="-86061" y="182880"/>
            <a:ext cx="11844169" cy="153834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9AD339-830A-4BEE-B74A-E690B8C4252E}"/>
              </a:ext>
            </a:extLst>
          </p:cNvPr>
          <p:cNvSpPr>
            <a:spLocks noGrp="1"/>
          </p:cNvSpPr>
          <p:nvPr>
            <p:ph type="title"/>
          </p:nvPr>
        </p:nvSpPr>
        <p:spPr>
          <a:xfrm>
            <a:off x="159782" y="295166"/>
            <a:ext cx="11500551" cy="1344706"/>
          </a:xfrm>
        </p:spPr>
        <p:txBody>
          <a:bodyPr anchor="t">
            <a:normAutofit fontScale="90000"/>
          </a:bodyPr>
          <a:lstStyle/>
          <a:p>
            <a:r>
              <a:rPr kumimoji="0" lang="en-US"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“Hi everybody.  Love being with you in our new virtual world.   Mask on, smiling underneath, staying safe while we all stay connected. </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Perfect</a:t>
            </a:r>
            <a:r>
              <a:rPr kumimoji="0" lang="en-US"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a:t>
            </a:r>
            <a:endParaRPr lang="en-US" dirty="0">
              <a:solidFill>
                <a:schemeClr val="bg1"/>
              </a:solidFill>
            </a:endParaRPr>
          </a:p>
        </p:txBody>
      </p:sp>
      <p:sp>
        <p:nvSpPr>
          <p:cNvPr id="3" name="Text Placeholder 2">
            <a:extLst>
              <a:ext uri="{FF2B5EF4-FFF2-40B4-BE49-F238E27FC236}">
                <a16:creationId xmlns:a16="http://schemas.microsoft.com/office/drawing/2014/main" id="{3B7CEB7B-5BAD-4BFB-82D4-F8C24A718934}"/>
              </a:ext>
            </a:extLst>
          </p:cNvPr>
          <p:cNvSpPr>
            <a:spLocks noGrp="1"/>
          </p:cNvSpPr>
          <p:nvPr>
            <p:ph type="body" idx="1"/>
          </p:nvPr>
        </p:nvSpPr>
        <p:spPr>
          <a:xfrm>
            <a:off x="3693459" y="2525195"/>
            <a:ext cx="4805081" cy="357439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up on, hair done, business.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no make up, workout sweats…LOL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New definition of ‘business casual’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Most common phrases from 2020:</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“Can you hear me?”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and</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the favorite, as we talk up a storm: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“You are still on mute.”</a:t>
            </a:r>
          </a:p>
        </p:txBody>
      </p:sp>
      <p:sp>
        <p:nvSpPr>
          <p:cNvPr id="5" name="Slide Number Placeholder 4">
            <a:extLst>
              <a:ext uri="{FF2B5EF4-FFF2-40B4-BE49-F238E27FC236}">
                <a16:creationId xmlns:a16="http://schemas.microsoft.com/office/drawing/2014/main" id="{00B92C11-59A4-4222-8966-7B9B5CEA6C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B00F80F-D16A-40A0-B412-6301A9686B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4155" y="2525195"/>
            <a:ext cx="2056167" cy="2655931"/>
          </a:xfrm>
          <a:prstGeom prst="rect">
            <a:avLst/>
          </a:prstGeom>
        </p:spPr>
      </p:pic>
      <p:pic>
        <p:nvPicPr>
          <p:cNvPr id="7" name="Picture 6">
            <a:extLst>
              <a:ext uri="{FF2B5EF4-FFF2-40B4-BE49-F238E27FC236}">
                <a16:creationId xmlns:a16="http://schemas.microsoft.com/office/drawing/2014/main" id="{43C43953-13DC-4F46-BAEB-546630B270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92179" y="2474602"/>
            <a:ext cx="2253391" cy="2661832"/>
          </a:xfrm>
          <a:prstGeom prst="rect">
            <a:avLst/>
          </a:prstGeom>
        </p:spPr>
      </p:pic>
      <p:cxnSp>
        <p:nvCxnSpPr>
          <p:cNvPr id="10" name="Straight Arrow Connector 9">
            <a:extLst>
              <a:ext uri="{FF2B5EF4-FFF2-40B4-BE49-F238E27FC236}">
                <a16:creationId xmlns:a16="http://schemas.microsoft.com/office/drawing/2014/main" id="{DF9FA090-CB09-5942-A019-C21A501B4A47}"/>
              </a:ext>
            </a:extLst>
          </p:cNvPr>
          <p:cNvCxnSpPr>
            <a:cxnSpLocks/>
          </p:cNvCxnSpPr>
          <p:nvPr/>
        </p:nvCxnSpPr>
        <p:spPr>
          <a:xfrm flipH="1">
            <a:off x="2850776" y="2710929"/>
            <a:ext cx="1535873"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82F2C5-A31A-BE49-9E3A-324E15B26938}"/>
              </a:ext>
            </a:extLst>
          </p:cNvPr>
          <p:cNvCxnSpPr>
            <a:cxnSpLocks/>
          </p:cNvCxnSpPr>
          <p:nvPr/>
        </p:nvCxnSpPr>
        <p:spPr>
          <a:xfrm>
            <a:off x="7945395" y="3444241"/>
            <a:ext cx="105875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824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Slide Number Placeholder 4">
            <a:extLst>
              <a:ext uri="{FF2B5EF4-FFF2-40B4-BE49-F238E27FC236}">
                <a16:creationId xmlns:a16="http://schemas.microsoft.com/office/drawing/2014/main" id="{ABA5FD26-B64B-4E16-9ED2-239754FBD85B}"/>
              </a:ext>
            </a:extLst>
          </p:cNvPr>
          <p:cNvSpPr>
            <a:spLocks noGrp="1" noChangeArrowheads="1"/>
          </p:cNvSpPr>
          <p:nvPr>
            <p:ph type="sldNum" sz="quarter" idx="12"/>
          </p:nvPr>
        </p:nvSpPr>
        <p:spPr bwMode="auto">
          <a:xfrm>
            <a:off x="9257083" y="634989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9285ED69-5B70-47D6-8A72-4E85F630D4BF}"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20</a:t>
            </a:fld>
            <a:endParaRPr kumimoji="0" lang="en-US" altLang="en-US" sz="675" b="0" i="0" u="none" strike="noStrike" kern="1200" cap="none" spc="0" normalizeH="0" baseline="0" noProof="0" dirty="0">
              <a:ln>
                <a:noFill/>
              </a:ln>
              <a:solidFill>
                <a:srgbClr val="90C226"/>
              </a:solidFill>
              <a:effectLst/>
              <a:uLnTx/>
              <a:uFillTx/>
              <a:latin typeface="Arial" panose="020B0604020202020204" pitchFamily="34" charset="0"/>
              <a:ea typeface="+mn-ea"/>
              <a:cs typeface="Arial" panose="020B0604020202020204" pitchFamily="34" charset="0"/>
            </a:endParaRPr>
          </a:p>
        </p:txBody>
      </p:sp>
      <p:sp>
        <p:nvSpPr>
          <p:cNvPr id="74755" name="Content Placeholder 2">
            <a:extLst>
              <a:ext uri="{FF2B5EF4-FFF2-40B4-BE49-F238E27FC236}">
                <a16:creationId xmlns:a16="http://schemas.microsoft.com/office/drawing/2014/main" id="{D57806A3-01F1-4AB3-866C-283EB97002FE}"/>
              </a:ext>
            </a:extLst>
          </p:cNvPr>
          <p:cNvSpPr>
            <a:spLocks noGrp="1" noChangeArrowheads="1"/>
          </p:cNvSpPr>
          <p:nvPr>
            <p:ph idx="4294967295"/>
          </p:nvPr>
        </p:nvSpPr>
        <p:spPr>
          <a:xfrm>
            <a:off x="5241925" y="1371600"/>
            <a:ext cx="6950075" cy="5210175"/>
          </a:xfrm>
        </p:spPr>
        <p:txBody>
          <a:bodyPr>
            <a:noAutofit/>
          </a:bodyPr>
          <a:lstStyle/>
          <a:p>
            <a:r>
              <a:rPr lang="en-US" altLang="en-US" sz="2400" dirty="0"/>
              <a:t>Approved for inpt. 10-18-18.  Resulted in 1 day stay.  Hired company to audit – denied and told to downgrade to obs.  Not medically necessary for inpt.  9-19.  Nope.</a:t>
            </a:r>
          </a:p>
          <a:p>
            <a:r>
              <a:rPr lang="en-US" altLang="en-US" sz="2400" dirty="0">
                <a:ea typeface="+mn-ea"/>
                <a:cs typeface="+mn-cs"/>
              </a:rPr>
              <a:t>Approved for obs  8-8-19.   </a:t>
            </a:r>
            <a:r>
              <a:rPr lang="en-US" altLang="en-US" sz="2400" dirty="0"/>
              <a:t>Did P2Pcall.  Overturned and approved for inpt. 8-12-19.   </a:t>
            </a:r>
            <a:r>
              <a:rPr lang="en-US" altLang="en-US" sz="2400" dirty="0" err="1"/>
              <a:t>Indept</a:t>
            </a:r>
            <a:r>
              <a:rPr lang="en-US" altLang="en-US" sz="2400" dirty="0"/>
              <a:t> firm (paid to deny) audited and stated downgrade to obs –could be treated in a lower level of care.  2-1-20.  Nope.</a:t>
            </a:r>
          </a:p>
          <a:p>
            <a:r>
              <a:rPr lang="en-US" altLang="en-US" sz="2400" dirty="0">
                <a:ea typeface="+mn-ea"/>
                <a:cs typeface="+mn-cs"/>
              </a:rPr>
              <a:t>Of course, payer says you understood tha</a:t>
            </a:r>
            <a:r>
              <a:rPr lang="en-US" altLang="en-US" sz="2400" dirty="0"/>
              <a:t>t this prior authorization was not a ‘guarantee of payment’ thru the contract language. Same language with commercial prior authorizations.  But Medicare Mgd Care Manual adds more strength to the provider.</a:t>
            </a:r>
          </a:p>
        </p:txBody>
      </p:sp>
      <p:sp>
        <p:nvSpPr>
          <p:cNvPr id="3" name="Rectangle 2">
            <a:extLst>
              <a:ext uri="{FF2B5EF4-FFF2-40B4-BE49-F238E27FC236}">
                <a16:creationId xmlns:a16="http://schemas.microsoft.com/office/drawing/2014/main" id="{27F9F710-C1C5-E84F-AB13-0206511B6C77}"/>
              </a:ext>
            </a:extLst>
          </p:cNvPr>
          <p:cNvSpPr/>
          <p:nvPr/>
        </p:nvSpPr>
        <p:spPr>
          <a:xfrm>
            <a:off x="191717" y="1518762"/>
            <a:ext cx="4522573" cy="5196259"/>
          </a:xfrm>
          <a:prstGeom prst="rect">
            <a:avLst/>
          </a:prstGeom>
          <a:noFill/>
          <a:ln w="165100">
            <a:solidFill>
              <a:srgbClr val="00B050"/>
            </a:solidFill>
            <a:extLst>
              <a:ext uri="{C807C97D-BFC1-408E-A445-0C87EB9F89A2}">
                <ask:lineSketchStyleProps xmlns:ask="http://schemas.microsoft.com/office/drawing/2018/sketchyshapes" sd="1219033472">
                  <a:custGeom>
                    <a:avLst/>
                    <a:gdLst>
                      <a:gd name="connsiteX0" fmla="*/ 0 w 4522573"/>
                      <a:gd name="connsiteY0" fmla="*/ 0 h 5487103"/>
                      <a:gd name="connsiteX1" fmla="*/ 4522573 w 4522573"/>
                      <a:gd name="connsiteY1" fmla="*/ 0 h 5487103"/>
                      <a:gd name="connsiteX2" fmla="*/ 4522573 w 4522573"/>
                      <a:gd name="connsiteY2" fmla="*/ 5487103 h 5487103"/>
                      <a:gd name="connsiteX3" fmla="*/ 0 w 4522573"/>
                      <a:gd name="connsiteY3" fmla="*/ 5487103 h 5487103"/>
                      <a:gd name="connsiteX4" fmla="*/ 0 w 4522573"/>
                      <a:gd name="connsiteY4" fmla="*/ 0 h 54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573" h="5487103" extrusionOk="0">
                        <a:moveTo>
                          <a:pt x="0" y="0"/>
                        </a:moveTo>
                        <a:cubicBezTo>
                          <a:pt x="1904242" y="118645"/>
                          <a:pt x="3152800" y="116012"/>
                          <a:pt x="4522573" y="0"/>
                        </a:cubicBezTo>
                        <a:cubicBezTo>
                          <a:pt x="4389691" y="688944"/>
                          <a:pt x="4607524" y="3527167"/>
                          <a:pt x="4522573" y="5487103"/>
                        </a:cubicBezTo>
                        <a:cubicBezTo>
                          <a:pt x="4002901" y="5621703"/>
                          <a:pt x="1041521" y="5329907"/>
                          <a:pt x="0" y="5487103"/>
                        </a:cubicBezTo>
                        <a:cubicBezTo>
                          <a:pt x="-20187" y="4682191"/>
                          <a:pt x="-152480" y="208830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F9A1894-7D32-2144-822A-C5F3AA60DB15}"/>
              </a:ext>
            </a:extLst>
          </p:cNvPr>
          <p:cNvSpPr/>
          <p:nvPr/>
        </p:nvSpPr>
        <p:spPr>
          <a:xfrm>
            <a:off x="409152" y="1651600"/>
            <a:ext cx="4087703" cy="4930581"/>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If the plan approved the furnishing of a service thru an advantage determination of coverage,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srgbClr val="C00000"/>
                </a:solidFill>
                <a:effectLst/>
                <a:uLnTx/>
                <a:uFillTx/>
                <a:latin typeface="Calibri" panose="020F0502020204030204"/>
                <a:ea typeface="+mn-ea"/>
                <a:cs typeface="+mn-cs"/>
              </a:rPr>
              <a:t>it MAY NOT deny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coverage later on the basis of a lack of medical necessity.”  Medicare </a:t>
            </a:r>
            <a:r>
              <a:rPr kumimoji="0" lang="en-US" alt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Mgd</a:t>
            </a: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 Care Manual/Medical Necessity, </a:t>
            </a:r>
            <a:r>
              <a:rPr kumimoji="0" lang="en-US" alt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Chpt</a:t>
            </a: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 4. Section 10.6. </a:t>
            </a:r>
          </a:p>
        </p:txBody>
      </p:sp>
      <p:sp>
        <p:nvSpPr>
          <p:cNvPr id="6" name="Title 1">
            <a:extLst>
              <a:ext uri="{FF2B5EF4-FFF2-40B4-BE49-F238E27FC236}">
                <a16:creationId xmlns:a16="http://schemas.microsoft.com/office/drawing/2014/main" id="{C8A16754-61D5-1A4A-87B9-A1DA3A6E9321}"/>
              </a:ext>
            </a:extLst>
          </p:cNvPr>
          <p:cNvSpPr txBox="1">
            <a:spLocks/>
          </p:cNvSpPr>
          <p:nvPr/>
        </p:nvSpPr>
        <p:spPr>
          <a:xfrm>
            <a:off x="-10759" y="136525"/>
            <a:ext cx="12011042" cy="123437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Medicare Advantage – Provider WINS – </a:t>
            </a:r>
            <a:br>
              <a:rPr kumimoji="0" lang="en-US" alt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altLang="en-US" sz="2400" b="0" i="0" u="none" strike="noStrike" kern="1200" cap="none" spc="0" normalizeH="0" baseline="0" noProof="0" dirty="0">
                <a:ln>
                  <a:noFill/>
                </a:ln>
                <a:solidFill>
                  <a:srgbClr val="00B050"/>
                </a:solidFill>
                <a:effectLst/>
                <a:uLnTx/>
                <a:uFillTx/>
                <a:latin typeface="Calibri Light" panose="020F0302020204030204"/>
                <a:ea typeface="+mj-ea"/>
                <a:cs typeface="+mj-cs"/>
              </a:rPr>
              <a:t>Use Regulations.   Have legal letter ready to send to the payer if post-request </a:t>
            </a:r>
            <a:r>
              <a:rPr kumimoji="0" lang="en-US" altLang="en-US" sz="2400" b="0" i="0" u="none" strike="noStrike" kern="1200" cap="none" spc="0" normalizeH="0" baseline="0" noProof="0">
                <a:ln>
                  <a:noFill/>
                </a:ln>
                <a:solidFill>
                  <a:srgbClr val="00B050"/>
                </a:solidFill>
                <a:effectLst/>
                <a:uLnTx/>
                <a:uFillTx/>
                <a:latin typeface="Calibri Light" panose="020F0302020204030204"/>
                <a:ea typeface="+mj-ea"/>
                <a:cs typeface="+mj-cs"/>
              </a:rPr>
              <a:t>for records/MA</a:t>
            </a:r>
            <a:endParaRPr kumimoji="0" lang="en-US" sz="4000" b="1" i="0" u="none" strike="noStrike" kern="1200" cap="none" spc="0" normalizeH="0" baseline="0" noProof="0" dirty="0">
              <a:ln>
                <a:noFill/>
              </a:ln>
              <a:solidFill>
                <a:srgbClr val="00B050"/>
              </a:solidFill>
              <a:effectLst/>
              <a:uLnTx/>
              <a:uFillTx/>
              <a:latin typeface="Calibri Light" panose="020F0302020204030204"/>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Slide Number Placeholder 4">
            <a:extLst>
              <a:ext uri="{FF2B5EF4-FFF2-40B4-BE49-F238E27FC236}">
                <a16:creationId xmlns:a16="http://schemas.microsoft.com/office/drawing/2014/main" id="{ABA5FD26-B64B-4E16-9ED2-239754FBD85B}"/>
              </a:ext>
            </a:extLst>
          </p:cNvPr>
          <p:cNvSpPr>
            <a:spLocks noGrp="1" noChangeArrowheads="1"/>
          </p:cNvSpPr>
          <p:nvPr>
            <p:ph type="sldNum" sz="quarter" idx="12"/>
          </p:nvPr>
        </p:nvSpPr>
        <p:spPr bwMode="auto">
          <a:xfrm>
            <a:off x="9257083" y="634989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9285ED69-5B70-47D6-8A72-4E85F630D4BF}"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21</a:t>
            </a:fld>
            <a:endParaRPr kumimoji="0" lang="en-US" altLang="en-US" sz="675" b="0" i="0" u="none" strike="noStrike" kern="1200" cap="none" spc="0" normalizeH="0" baseline="0" noProof="0" dirty="0">
              <a:ln>
                <a:noFill/>
              </a:ln>
              <a:solidFill>
                <a:srgbClr val="90C226"/>
              </a:solidFill>
              <a:effectLst/>
              <a:uLnTx/>
              <a:uFillTx/>
              <a:latin typeface="Arial" panose="020B0604020202020204" pitchFamily="34" charset="0"/>
              <a:ea typeface="+mn-ea"/>
              <a:cs typeface="Arial" panose="020B0604020202020204" pitchFamily="34" charset="0"/>
            </a:endParaRPr>
          </a:p>
        </p:txBody>
      </p:sp>
      <p:sp>
        <p:nvSpPr>
          <p:cNvPr id="74755" name="Content Placeholder 2">
            <a:extLst>
              <a:ext uri="{FF2B5EF4-FFF2-40B4-BE49-F238E27FC236}">
                <a16:creationId xmlns:a16="http://schemas.microsoft.com/office/drawing/2014/main" id="{D57806A3-01F1-4AB3-866C-283EB97002FE}"/>
              </a:ext>
            </a:extLst>
          </p:cNvPr>
          <p:cNvSpPr>
            <a:spLocks noGrp="1" noChangeArrowheads="1"/>
          </p:cNvSpPr>
          <p:nvPr>
            <p:ph idx="4294967295"/>
          </p:nvPr>
        </p:nvSpPr>
        <p:spPr>
          <a:xfrm>
            <a:off x="5241925" y="1651600"/>
            <a:ext cx="6950075" cy="4930175"/>
          </a:xfrm>
        </p:spPr>
        <p:txBody>
          <a:bodyPr>
            <a:noAutofit/>
          </a:bodyPr>
          <a:lstStyle/>
          <a:p>
            <a:pPr marL="257175" marR="0" lvl="0" indent="-257175" algn="l" defTabSz="342900" rtl="0" eaLnBrk="0" fontAlgn="base" latinLnBrk="0" hangingPunct="0">
              <a:lnSpc>
                <a:spcPct val="100000"/>
              </a:lnSpc>
              <a:spcBef>
                <a:spcPts val="750"/>
              </a:spcBef>
              <a:spcAft>
                <a:spcPct val="0"/>
              </a:spcAft>
              <a:buClr>
                <a:srgbClr val="5FCBEF"/>
              </a:buClr>
              <a:buSzPct val="80000"/>
              <a:buFont typeface="Wingdings 3" panose="05040102010807070707" pitchFamily="82" charset="2"/>
              <a:buChar char=""/>
              <a:tabLst/>
              <a:defRPr/>
            </a:pPr>
            <a:r>
              <a:rPr kumimoji="0" lang="en-US" altLang="en-US" sz="1800" b="1" i="0" u="sng" strike="noStrike" kern="1200" cap="none" spc="0" normalizeH="0" baseline="0" noProof="0" dirty="0">
                <a:ln>
                  <a:noFill/>
                </a:ln>
                <a:solidFill>
                  <a:srgbClr val="404040"/>
                </a:solidFill>
                <a:effectLst/>
                <a:uLnTx/>
                <a:uFillTx/>
                <a:latin typeface="Trebuchet MS" panose="020B0603020202020204"/>
                <a:ea typeface="+mn-ea"/>
                <a:cs typeface="+mn-cs"/>
              </a:rPr>
              <a:t>New process</a:t>
            </a:r>
            <a:r>
              <a:rPr kumimoji="0" lang="en-US" altLang="en-US" sz="1800" b="1" i="0" u="none" strike="noStrike" kern="1200" cap="none" spc="0" normalizeH="0" baseline="0" noProof="0" dirty="0">
                <a:ln>
                  <a:noFill/>
                </a:ln>
                <a:solidFill>
                  <a:srgbClr val="404040"/>
                </a:solidFill>
                <a:effectLst/>
                <a:uLnTx/>
                <a:uFillTx/>
                <a:latin typeface="Trebuchet MS" panose="020B0603020202020204"/>
                <a:ea typeface="+mn-ea"/>
                <a:cs typeface="+mn-cs"/>
              </a:rPr>
              <a:t>:    With each request for records from the MA plans, leadership reviews:  was this already prior approved? Yes.  Send attorney letter telling the MA plan/or their representative they are in violation of the above section. Discontinue requesting and any subsequent denials or recoupments or a formal complaint will be filed with CMS.  Track and trend by payer.  </a:t>
            </a:r>
            <a:br>
              <a:rPr kumimoji="0" lang="en-US" altLang="en-US" sz="1800" b="1" i="0" u="none" strike="noStrike" kern="1200" cap="none" spc="0" normalizeH="0" baseline="0" noProof="0" dirty="0">
                <a:ln>
                  <a:noFill/>
                </a:ln>
                <a:solidFill>
                  <a:srgbClr val="404040"/>
                </a:solidFill>
                <a:effectLst/>
                <a:uLnTx/>
                <a:uFillTx/>
                <a:latin typeface="Trebuchet MS" panose="020B0603020202020204"/>
                <a:ea typeface="+mn-ea"/>
                <a:cs typeface="+mn-cs"/>
              </a:rPr>
            </a:br>
            <a:endParaRPr kumimoji="0" lang="en-US" altLang="en-US" sz="1800" b="1" i="0" u="none" strike="noStrike" kern="1200" cap="none" spc="0" normalizeH="0" baseline="0" noProof="0" dirty="0">
              <a:ln>
                <a:noFill/>
              </a:ln>
              <a:solidFill>
                <a:srgbClr val="404040"/>
              </a:solidFill>
              <a:effectLst/>
              <a:uLnTx/>
              <a:uFillTx/>
              <a:latin typeface="Trebuchet MS" panose="020B0603020202020204"/>
              <a:ea typeface="+mn-ea"/>
              <a:cs typeface="+mn-cs"/>
            </a:endParaRPr>
          </a:p>
          <a:p>
            <a:r>
              <a:rPr lang="en-US" altLang="en-US" sz="2400" dirty="0">
                <a:ea typeface="+mn-ea"/>
                <a:cs typeface="+mn-cs"/>
              </a:rPr>
              <a:t>Of course, payer says you understood tha</a:t>
            </a:r>
            <a:r>
              <a:rPr lang="en-US" altLang="en-US" sz="2400" dirty="0"/>
              <a:t>t this prior authorization was not a ‘guarantee of payment’ thru the contract language. Same language with commercial prior authorizations.  But Medicare Mgd Care Manual adds more strength to the provider.</a:t>
            </a:r>
          </a:p>
        </p:txBody>
      </p:sp>
      <p:sp>
        <p:nvSpPr>
          <p:cNvPr id="3" name="Rectangle 2">
            <a:extLst>
              <a:ext uri="{FF2B5EF4-FFF2-40B4-BE49-F238E27FC236}">
                <a16:creationId xmlns:a16="http://schemas.microsoft.com/office/drawing/2014/main" id="{27F9F710-C1C5-E84F-AB13-0206511B6C77}"/>
              </a:ext>
            </a:extLst>
          </p:cNvPr>
          <p:cNvSpPr/>
          <p:nvPr/>
        </p:nvSpPr>
        <p:spPr>
          <a:xfrm>
            <a:off x="191717" y="1518762"/>
            <a:ext cx="4522573" cy="5196259"/>
          </a:xfrm>
          <a:prstGeom prst="rect">
            <a:avLst/>
          </a:prstGeom>
          <a:noFill/>
          <a:ln w="165100">
            <a:solidFill>
              <a:srgbClr val="00B050"/>
            </a:solidFill>
            <a:extLst>
              <a:ext uri="{C807C97D-BFC1-408E-A445-0C87EB9F89A2}">
                <ask:lineSketchStyleProps xmlns:ask="http://schemas.microsoft.com/office/drawing/2018/sketchyshapes" sd="1219033472">
                  <a:custGeom>
                    <a:avLst/>
                    <a:gdLst>
                      <a:gd name="connsiteX0" fmla="*/ 0 w 4522573"/>
                      <a:gd name="connsiteY0" fmla="*/ 0 h 5487103"/>
                      <a:gd name="connsiteX1" fmla="*/ 4522573 w 4522573"/>
                      <a:gd name="connsiteY1" fmla="*/ 0 h 5487103"/>
                      <a:gd name="connsiteX2" fmla="*/ 4522573 w 4522573"/>
                      <a:gd name="connsiteY2" fmla="*/ 5487103 h 5487103"/>
                      <a:gd name="connsiteX3" fmla="*/ 0 w 4522573"/>
                      <a:gd name="connsiteY3" fmla="*/ 5487103 h 5487103"/>
                      <a:gd name="connsiteX4" fmla="*/ 0 w 4522573"/>
                      <a:gd name="connsiteY4" fmla="*/ 0 h 54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2573" h="5487103" extrusionOk="0">
                        <a:moveTo>
                          <a:pt x="0" y="0"/>
                        </a:moveTo>
                        <a:cubicBezTo>
                          <a:pt x="1904242" y="118645"/>
                          <a:pt x="3152800" y="116012"/>
                          <a:pt x="4522573" y="0"/>
                        </a:cubicBezTo>
                        <a:cubicBezTo>
                          <a:pt x="4389691" y="688944"/>
                          <a:pt x="4607524" y="3527167"/>
                          <a:pt x="4522573" y="5487103"/>
                        </a:cubicBezTo>
                        <a:cubicBezTo>
                          <a:pt x="4002901" y="5621703"/>
                          <a:pt x="1041521" y="5329907"/>
                          <a:pt x="0" y="5487103"/>
                        </a:cubicBezTo>
                        <a:cubicBezTo>
                          <a:pt x="-20187" y="4682191"/>
                          <a:pt x="-152480" y="208830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F9A1894-7D32-2144-822A-C5F3AA60DB15}"/>
              </a:ext>
            </a:extLst>
          </p:cNvPr>
          <p:cNvSpPr/>
          <p:nvPr/>
        </p:nvSpPr>
        <p:spPr>
          <a:xfrm>
            <a:off x="409152" y="1651600"/>
            <a:ext cx="4087703" cy="4930581"/>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If the plan approved the furnishing of a service thru an advantage determination of coverage,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srgbClr val="C00000"/>
                </a:solidFill>
                <a:effectLst/>
                <a:uLnTx/>
                <a:uFillTx/>
                <a:latin typeface="Calibri" panose="020F0502020204030204"/>
                <a:ea typeface="+mn-ea"/>
                <a:cs typeface="+mn-cs"/>
              </a:rPr>
              <a:t>it MAY NOT deny </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coverage later on the basis of a lack of medical necessity.”  Medicare </a:t>
            </a:r>
            <a:r>
              <a:rPr kumimoji="0" lang="en-US" alt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Mgd</a:t>
            </a: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 Care Manual/Medical Necessity, </a:t>
            </a:r>
            <a:r>
              <a:rPr kumimoji="0" lang="en-US" alt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Chpt</a:t>
            </a:r>
            <a:r>
              <a:rPr kumimoji="0" lang="en-US" altLang="en-US" sz="2000" b="1" i="0" u="none" strike="noStrike" kern="1200" cap="none" spc="0" normalizeH="0" baseline="0" noProof="0" dirty="0">
                <a:ln>
                  <a:noFill/>
                </a:ln>
                <a:solidFill>
                  <a:srgbClr val="C00000"/>
                </a:solidFill>
                <a:effectLst/>
                <a:uLnTx/>
                <a:uFillTx/>
                <a:latin typeface="Calibri" panose="020F0502020204030204"/>
                <a:ea typeface="+mn-ea"/>
                <a:cs typeface="+mn-cs"/>
              </a:rPr>
              <a:t> 4. Section 10.6. </a:t>
            </a:r>
          </a:p>
        </p:txBody>
      </p:sp>
      <p:sp>
        <p:nvSpPr>
          <p:cNvPr id="6" name="Title 1">
            <a:extLst>
              <a:ext uri="{FF2B5EF4-FFF2-40B4-BE49-F238E27FC236}">
                <a16:creationId xmlns:a16="http://schemas.microsoft.com/office/drawing/2014/main" id="{C8A16754-61D5-1A4A-87B9-A1DA3A6E9321}"/>
              </a:ext>
            </a:extLst>
          </p:cNvPr>
          <p:cNvSpPr txBox="1">
            <a:spLocks/>
          </p:cNvSpPr>
          <p:nvPr/>
        </p:nvSpPr>
        <p:spPr>
          <a:xfrm>
            <a:off x="-10759" y="136525"/>
            <a:ext cx="12011042" cy="1234372"/>
          </a:xfrm>
          <a:prstGeom prst="rect">
            <a:avLst/>
          </a:prstGeom>
          <a:solidFill>
            <a:srgbClr val="00206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Medicare Advantage – Provider WINS – </a:t>
            </a:r>
            <a:br>
              <a:rPr kumimoji="0" lang="en-US" alt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altLang="en-US" sz="2400" b="0" i="0" u="none" strike="noStrike" kern="1200" cap="none" spc="0" normalizeH="0" baseline="0" noProof="0" dirty="0">
                <a:ln>
                  <a:noFill/>
                </a:ln>
                <a:solidFill>
                  <a:srgbClr val="00B050"/>
                </a:solidFill>
                <a:effectLst/>
                <a:uLnTx/>
                <a:uFillTx/>
                <a:latin typeface="Calibri Light" panose="020F0302020204030204"/>
                <a:ea typeface="+mj-ea"/>
                <a:cs typeface="+mj-cs"/>
              </a:rPr>
              <a:t>Use Regulations.   Have legal letter ready to send to the payer if post-request </a:t>
            </a:r>
            <a:r>
              <a:rPr kumimoji="0" lang="en-US" altLang="en-US" sz="2400" b="0" i="0" u="none" strike="noStrike" kern="1200" cap="none" spc="0" normalizeH="0" baseline="0" noProof="0">
                <a:ln>
                  <a:noFill/>
                </a:ln>
                <a:solidFill>
                  <a:srgbClr val="00B050"/>
                </a:solidFill>
                <a:effectLst/>
                <a:uLnTx/>
                <a:uFillTx/>
                <a:latin typeface="Calibri Light" panose="020F0302020204030204"/>
                <a:ea typeface="+mj-ea"/>
                <a:cs typeface="+mj-cs"/>
              </a:rPr>
              <a:t>for records/MA</a:t>
            </a:r>
            <a:endParaRPr kumimoji="0" lang="en-US" sz="4000" b="1" i="0" u="none" strike="noStrike" kern="1200" cap="none" spc="0" normalizeH="0" baseline="0" noProof="0" dirty="0">
              <a:ln>
                <a:noFill/>
              </a:ln>
              <a:solidFill>
                <a:srgbClr val="00B050"/>
              </a:solidFill>
              <a:effectLst/>
              <a:uLnTx/>
              <a:uFillTx/>
              <a:latin typeface="Calibri Light" panose="020F0302020204030204"/>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9DF3054-0EA3-4C20-9340-05D228258F2E}"/>
              </a:ext>
            </a:extLst>
          </p:cNvPr>
          <p:cNvSpPr>
            <a:spLocks noGrp="1" noChangeArrowheads="1"/>
          </p:cNvSpPr>
          <p:nvPr>
            <p:ph type="title"/>
          </p:nvPr>
        </p:nvSpPr>
        <p:spPr/>
        <p:txBody>
          <a:bodyPr/>
          <a:lstStyle/>
          <a:p>
            <a:r>
              <a:rPr lang="en-US" altLang="en-US">
                <a:solidFill>
                  <a:schemeClr val="tx1"/>
                </a:solidFill>
              </a:rPr>
              <a:t>Payer‘mis-information’ for Medicare Advantage plans</a:t>
            </a:r>
          </a:p>
        </p:txBody>
      </p:sp>
      <p:sp>
        <p:nvSpPr>
          <p:cNvPr id="81923" name="Content Placeholder 2">
            <a:extLst>
              <a:ext uri="{FF2B5EF4-FFF2-40B4-BE49-F238E27FC236}">
                <a16:creationId xmlns:a16="http://schemas.microsoft.com/office/drawing/2014/main" id="{EC85389B-DA57-435C-B716-F562A144FA4E}"/>
              </a:ext>
            </a:extLst>
          </p:cNvPr>
          <p:cNvSpPr>
            <a:spLocks noGrp="1" noChangeArrowheads="1"/>
          </p:cNvSpPr>
          <p:nvPr>
            <p:ph idx="1"/>
          </p:nvPr>
        </p:nvSpPr>
        <p:spPr>
          <a:xfrm>
            <a:off x="752838" y="2112299"/>
            <a:ext cx="8445660" cy="4111625"/>
          </a:xfrm>
        </p:spPr>
        <p:txBody>
          <a:bodyPr>
            <a:normAutofit/>
          </a:bodyPr>
          <a:lstStyle/>
          <a:p>
            <a:r>
              <a:rPr lang="en-US" altLang="en-US" dirty="0"/>
              <a:t>“</a:t>
            </a:r>
            <a:r>
              <a:rPr lang="en-US" altLang="en-US" sz="1600" dirty="0"/>
              <a:t>Recently we received a denial for a status 3 years after the encounter.  The pt was here for an OP Hemorrhoid procedure developing vomiting with distension of a colonic ileus. History of </a:t>
            </a:r>
            <a:r>
              <a:rPr lang="en-US" altLang="en-US" sz="1600" dirty="0" err="1"/>
              <a:t>Olgilvie</a:t>
            </a:r>
            <a:r>
              <a:rPr lang="en-US" altLang="en-US" sz="1600" dirty="0"/>
              <a:t> syndrome failed 48 hrs of outpt treatment.  Inpt was approved thru payer contact prior to billing/3 years ago. Now the 3</a:t>
            </a:r>
            <a:r>
              <a:rPr lang="en-US" altLang="en-US" sz="1600" baseline="30000" dirty="0"/>
              <a:t>rd</a:t>
            </a:r>
            <a:r>
              <a:rPr lang="en-US" altLang="en-US" sz="1600" dirty="0"/>
              <a:t> party vendor is stating he did not meet inpatient criteria.”  </a:t>
            </a:r>
          </a:p>
          <a:p>
            <a:r>
              <a:rPr lang="en-US" altLang="en-US" dirty="0">
                <a:solidFill>
                  <a:srgbClr val="C00000"/>
                </a:solidFill>
              </a:rPr>
              <a:t>Medicare Managed Care Manual, Cpt 4, Section 10.16.  And Program Integrity, Cpt 6, Section 6.1.3 Medical necessity applies:</a:t>
            </a:r>
          </a:p>
          <a:p>
            <a:r>
              <a:rPr lang="en-US" altLang="en-US" b="1" dirty="0">
                <a:solidFill>
                  <a:srgbClr val="C00000"/>
                </a:solidFill>
              </a:rPr>
              <a:t>“If the plan approved the furnishing of a service thru an advance determination of coverage, it may not deny coverage later on the basis of a lack of medical necessity.”   YAHOO!</a:t>
            </a:r>
          </a:p>
          <a:p>
            <a:r>
              <a:rPr lang="en-US" altLang="en-US" dirty="0">
                <a:solidFill>
                  <a:srgbClr val="C00000"/>
                </a:solidFill>
              </a:rPr>
              <a:t>Turn in abuse to CMS – as oversight for all MA Plans.</a:t>
            </a:r>
          </a:p>
        </p:txBody>
      </p:sp>
      <p:sp>
        <p:nvSpPr>
          <p:cNvPr id="81924" name="Footer Placeholder 3">
            <a:extLst>
              <a:ext uri="{FF2B5EF4-FFF2-40B4-BE49-F238E27FC236}">
                <a16:creationId xmlns:a16="http://schemas.microsoft.com/office/drawing/2014/main" id="{816073D6-D5E9-4E01-B4BA-01C95CA65E0D}"/>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0" lang="en-US" altLang="en-US" sz="9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2022</a:t>
            </a:r>
            <a:endParaRPr kumimoji="0" lang="en-US" altLang="en-US" sz="9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1925" name="Slide Number Placeholder 4">
            <a:extLst>
              <a:ext uri="{FF2B5EF4-FFF2-40B4-BE49-F238E27FC236}">
                <a16:creationId xmlns:a16="http://schemas.microsoft.com/office/drawing/2014/main" id="{3E9BB643-C28A-4DC7-B497-54754A7B43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5A79169E-BEEC-4100-A76D-77EE6347B59E}" type="slidenum">
              <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22</a:t>
            </a:fld>
            <a:endParaRPr kumimoji="0" lang="en-US" altLang="en-US" sz="900"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775AD55-A406-43B8-A3BB-59F91E8623CC}"/>
              </a:ext>
            </a:extLst>
          </p:cNvPr>
          <p:cNvSpPr>
            <a:spLocks noGrp="1" noChangeArrowheads="1"/>
          </p:cNvSpPr>
          <p:nvPr>
            <p:ph type="title"/>
          </p:nvPr>
        </p:nvSpPr>
        <p:spPr>
          <a:xfrm>
            <a:off x="2133601" y="609600"/>
            <a:ext cx="6348413" cy="990600"/>
          </a:xfrm>
        </p:spPr>
        <p:txBody>
          <a:bodyPr>
            <a:normAutofit/>
          </a:bodyPr>
          <a:lstStyle/>
          <a:p>
            <a:r>
              <a:rPr lang="en-US" altLang="en-US" b="1">
                <a:solidFill>
                  <a:schemeClr val="tx1"/>
                </a:solidFill>
              </a:rPr>
              <a:t>More payer anguish -Place of service Audits</a:t>
            </a:r>
          </a:p>
        </p:txBody>
      </p:sp>
      <p:sp>
        <p:nvSpPr>
          <p:cNvPr id="82947" name="Content Placeholder 2">
            <a:extLst>
              <a:ext uri="{FF2B5EF4-FFF2-40B4-BE49-F238E27FC236}">
                <a16:creationId xmlns:a16="http://schemas.microsoft.com/office/drawing/2014/main" id="{C2F5262C-43D6-4159-B6A6-68E901A2482A}"/>
              </a:ext>
            </a:extLst>
          </p:cNvPr>
          <p:cNvSpPr>
            <a:spLocks noGrp="1" noChangeArrowheads="1"/>
          </p:cNvSpPr>
          <p:nvPr>
            <p:ph idx="1"/>
          </p:nvPr>
        </p:nvSpPr>
        <p:spPr>
          <a:xfrm>
            <a:off x="677334" y="1771650"/>
            <a:ext cx="9635709" cy="4476750"/>
          </a:xfrm>
        </p:spPr>
        <p:txBody>
          <a:bodyPr>
            <a:normAutofit/>
          </a:bodyPr>
          <a:lstStyle/>
          <a:p>
            <a:r>
              <a:rPr lang="en-US" altLang="en-US" sz="2000" dirty="0"/>
              <a:t>“One carrier has enlisted HDI to audit place of service.  They sent us 10 cases, all Medicare Advantage, DOS vary from 2016-2018, only one case had a 1 day LOS and they all say the same thing:  </a:t>
            </a:r>
            <a:r>
              <a:rPr lang="en-US" altLang="en-US" sz="2000" u="sng" dirty="0"/>
              <a:t>“The patient could have been safely and appropriately cared for in an </a:t>
            </a:r>
            <a:r>
              <a:rPr lang="en-US" altLang="en-US" sz="2000" u="sng" dirty="0" err="1"/>
              <a:t>outpt</a:t>
            </a:r>
            <a:r>
              <a:rPr lang="en-US" altLang="en-US" sz="2000" u="sng" dirty="0"/>
              <a:t> level of care.”  Now that sounds like a medical necessity denial to me.  T</a:t>
            </a:r>
            <a:r>
              <a:rPr lang="en-US" altLang="en-US" sz="2000" dirty="0"/>
              <a:t>he kicker?  I have already been denied 4 of these cases (back in 2016 and 17) and one was overturned by peer to peer, the other three were overturned on written appeal.  How can this be possible? “   Western Conn.  8-18</a:t>
            </a:r>
          </a:p>
          <a:p>
            <a:r>
              <a:rPr lang="en-US" altLang="en-US" sz="2000" dirty="0"/>
              <a:t>SEE PG 18.  It can’t!  But think of the wasted administrative costs to continue to a) track, b) defend and c) repeat defend.  Track and trend and turn all costs into Contracting.  </a:t>
            </a:r>
          </a:p>
        </p:txBody>
      </p:sp>
      <p:sp>
        <p:nvSpPr>
          <p:cNvPr id="4" name="Footer Placeholder 3">
            <a:extLst>
              <a:ext uri="{FF2B5EF4-FFF2-40B4-BE49-F238E27FC236}">
                <a16:creationId xmlns:a16="http://schemas.microsoft.com/office/drawing/2014/main" id="{5099513B-2031-4BDB-9A1E-6E794D7670CA}"/>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2022</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2949" name="Slide Number Placeholder 4">
            <a:extLst>
              <a:ext uri="{FF2B5EF4-FFF2-40B4-BE49-F238E27FC236}">
                <a16:creationId xmlns:a16="http://schemas.microsoft.com/office/drawing/2014/main" id="{08A60BE5-E31A-4D14-B2F4-073F6419BA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44CAF812-F9E6-4549-B130-96521FA69CF4}"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23</a:t>
            </a:fld>
            <a:endPar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004834D9-F8A9-4033-A8AA-D510A36284EE}"/>
              </a:ext>
            </a:extLst>
          </p:cNvPr>
          <p:cNvSpPr>
            <a:spLocks noGrp="1" noChangeArrowheads="1"/>
          </p:cNvSpPr>
          <p:nvPr>
            <p:ph type="title"/>
          </p:nvPr>
        </p:nvSpPr>
        <p:spPr/>
        <p:txBody>
          <a:bodyPr/>
          <a:lstStyle/>
          <a:p>
            <a:r>
              <a:rPr lang="en-US" altLang="en-US" b="1">
                <a:solidFill>
                  <a:schemeClr val="tx1"/>
                </a:solidFill>
              </a:rPr>
              <a:t>More payer anguish - Outpt</a:t>
            </a:r>
          </a:p>
        </p:txBody>
      </p:sp>
      <p:sp>
        <p:nvSpPr>
          <p:cNvPr id="83971" name="Content Placeholder 2">
            <a:extLst>
              <a:ext uri="{FF2B5EF4-FFF2-40B4-BE49-F238E27FC236}">
                <a16:creationId xmlns:a16="http://schemas.microsoft.com/office/drawing/2014/main" id="{923FB271-82FE-4582-A9A4-DDDE335E7E2C}"/>
              </a:ext>
            </a:extLst>
          </p:cNvPr>
          <p:cNvSpPr>
            <a:spLocks noGrp="1" noChangeArrowheads="1"/>
          </p:cNvSpPr>
          <p:nvPr>
            <p:ph idx="1"/>
          </p:nvPr>
        </p:nvSpPr>
        <p:spPr>
          <a:xfrm>
            <a:off x="677333" y="1295401"/>
            <a:ext cx="9300044" cy="4952999"/>
          </a:xfrm>
        </p:spPr>
        <p:txBody>
          <a:bodyPr>
            <a:normAutofit/>
          </a:bodyPr>
          <a:lstStyle/>
          <a:p>
            <a:r>
              <a:rPr lang="en-US" altLang="en-US" dirty="0"/>
              <a:t>“</a:t>
            </a:r>
            <a:r>
              <a:rPr lang="en-US" altLang="en-US" sz="1800" dirty="0"/>
              <a:t>For the last month or so, we have been getting letters from </a:t>
            </a:r>
            <a:r>
              <a:rPr lang="en-US" altLang="en-US" sz="1800" u="sng" dirty="0"/>
              <a:t>UHC wanting the medical records on all our </a:t>
            </a:r>
            <a:r>
              <a:rPr lang="en-US" altLang="en-US" sz="1800" u="sng" dirty="0" err="1"/>
              <a:t>outpt</a:t>
            </a:r>
            <a:r>
              <a:rPr lang="en-US" altLang="en-US" sz="1800" dirty="0"/>
              <a:t> services and even if they are the 2</a:t>
            </a:r>
            <a:r>
              <a:rPr lang="en-US" altLang="en-US" sz="1800" baseline="30000" dirty="0"/>
              <a:t>nd</a:t>
            </a:r>
            <a:r>
              <a:rPr lang="en-US" altLang="en-US" sz="1800" dirty="0"/>
              <a:t> payer and owe us under $100, they want the records.  They are asking for records for a simple CBC, strep test, drug screening, </a:t>
            </a:r>
            <a:r>
              <a:rPr lang="en-US" altLang="en-US" sz="1800" dirty="0" err="1"/>
              <a:t>mammo,and</a:t>
            </a:r>
            <a:r>
              <a:rPr lang="en-US" altLang="en-US" sz="1800" dirty="0"/>
              <a:t> colonoscopies.  In many cases, it is costing us more to send them the medical record than what our actual reimbursement would be.  I filed a complaint with our UHC Advocate and we have a phone call set up.  They are calling it “pre-payment letters.’   In many cases we have a prior authorization and they are still wanting the </a:t>
            </a:r>
            <a:r>
              <a:rPr lang="en-US" altLang="en-US" sz="1800" u="sng" dirty="0"/>
              <a:t>complete medical records</a:t>
            </a:r>
            <a:r>
              <a:rPr lang="en-US" altLang="en-US" sz="1800" dirty="0"/>
              <a:t>.  Now other payers are starting to do the same thing.”  Ill 80 bed hospital</a:t>
            </a:r>
          </a:p>
          <a:p>
            <a:pPr marL="0" indent="0">
              <a:buNone/>
            </a:pPr>
            <a:endParaRPr lang="en-US" altLang="en-US" sz="1800" dirty="0"/>
          </a:p>
          <a:p>
            <a:r>
              <a:rPr lang="en-US" altLang="en-US" sz="1800" dirty="0"/>
              <a:t>Most are commercial UHC and we are contracted..</a:t>
            </a:r>
          </a:p>
          <a:p>
            <a:r>
              <a:rPr lang="en-US" altLang="en-US" sz="1800" dirty="0"/>
              <a:t>Why asking?  More dx = better long </a:t>
            </a:r>
            <a:r>
              <a:rPr lang="en-US" altLang="en-US" sz="1800"/>
              <a:t>term payments for MA plans</a:t>
            </a:r>
            <a:endParaRPr lang="en-US" altLang="en-US" sz="1800" dirty="0"/>
          </a:p>
          <a:p>
            <a:r>
              <a:rPr lang="en-US" altLang="en-US" sz="1800" dirty="0"/>
              <a:t>No idea why we would agree to this but under PROTOCOL, we have to respond.  </a:t>
            </a:r>
          </a:p>
        </p:txBody>
      </p:sp>
      <p:sp>
        <p:nvSpPr>
          <p:cNvPr id="4" name="Footer Placeholder 3">
            <a:extLst>
              <a:ext uri="{FF2B5EF4-FFF2-40B4-BE49-F238E27FC236}">
                <a16:creationId xmlns:a16="http://schemas.microsoft.com/office/drawing/2014/main" id="{BB9363E3-2E10-435A-BC3E-ADE2FC072A3D}"/>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2022</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3973" name="Slide Number Placeholder 4">
            <a:extLst>
              <a:ext uri="{FF2B5EF4-FFF2-40B4-BE49-F238E27FC236}">
                <a16:creationId xmlns:a16="http://schemas.microsoft.com/office/drawing/2014/main" id="{4AED53B2-BE01-485F-A7E9-7DBFDB6FA1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6313155C-E344-4208-8929-AEF63F5193AF}"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24</a:t>
            </a:fld>
            <a:endPar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7E697-824A-47D6-AC81-2FB2611F29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70056-A77D-46BD-9BD2-CA6377E24622}"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604C8A1-FAC6-4303-A96A-04F5E64A2B10}"/>
              </a:ext>
            </a:extLst>
          </p:cNvPr>
          <p:cNvSpPr>
            <a:spLocks noGrp="1"/>
          </p:cNvSpPr>
          <p:nvPr>
            <p:ph type="title" idx="4294967295"/>
          </p:nvPr>
        </p:nvSpPr>
        <p:spPr>
          <a:xfrm>
            <a:off x="0" y="177800"/>
            <a:ext cx="11774488" cy="1360488"/>
          </a:xfrm>
          <a:solidFill>
            <a:srgbClr val="002060"/>
          </a:solidFill>
        </p:spPr>
        <p:txBody>
          <a:bodyPr>
            <a:normAutofit fontScale="90000"/>
          </a:bodyPr>
          <a:lstStyle/>
          <a:p>
            <a:r>
              <a:rPr lang="en-US" sz="3200" b="1" dirty="0">
                <a:solidFill>
                  <a:schemeClr val="bg1"/>
                </a:solidFill>
              </a:rPr>
              <a:t> “</a:t>
            </a:r>
            <a:r>
              <a:rPr lang="en-US" sz="3200" b="1" dirty="0">
                <a:solidFill>
                  <a:schemeClr val="bg1"/>
                </a:solidFill>
                <a:latin typeface="+mn-lt"/>
              </a:rPr>
              <a:t>Payers Gone Wild</a:t>
            </a:r>
            <a:r>
              <a:rPr lang="en-US" sz="3200" b="1" dirty="0">
                <a:solidFill>
                  <a:schemeClr val="bg1"/>
                </a:solidFill>
              </a:rPr>
              <a:t>”: U</a:t>
            </a:r>
            <a:r>
              <a:rPr lang="en-US" sz="3200" dirty="0">
                <a:solidFill>
                  <a:schemeClr val="bg1"/>
                </a:solidFill>
              </a:rPr>
              <a:t>nderstanding the contract, website posted  </a:t>
            </a:r>
            <a:br>
              <a:rPr lang="en-US" sz="3200" dirty="0">
                <a:solidFill>
                  <a:schemeClr val="bg1"/>
                </a:solidFill>
              </a:rPr>
            </a:br>
            <a:r>
              <a:rPr lang="en-US" sz="3200" dirty="0">
                <a:solidFill>
                  <a:schemeClr val="bg1"/>
                </a:solidFill>
              </a:rPr>
              <a:t>  policy updates, appeal language </a:t>
            </a:r>
            <a:r>
              <a:rPr lang="en-US" sz="3200" dirty="0">
                <a:solidFill>
                  <a:srgbClr val="00B050"/>
                </a:solidFill>
              </a:rPr>
              <a:t>and when to just say ‘heck no”!</a:t>
            </a:r>
          </a:p>
        </p:txBody>
      </p:sp>
      <p:sp>
        <p:nvSpPr>
          <p:cNvPr id="3" name="Content Placeholder 2">
            <a:extLst>
              <a:ext uri="{FF2B5EF4-FFF2-40B4-BE49-F238E27FC236}">
                <a16:creationId xmlns:a16="http://schemas.microsoft.com/office/drawing/2014/main" id="{F6D02BC0-6C42-41A9-9EEB-8AF8E88FD829}"/>
              </a:ext>
            </a:extLst>
          </p:cNvPr>
          <p:cNvSpPr>
            <a:spLocks noGrp="1"/>
          </p:cNvSpPr>
          <p:nvPr>
            <p:ph idx="4294967295"/>
          </p:nvPr>
        </p:nvSpPr>
        <p:spPr>
          <a:xfrm>
            <a:off x="0" y="1731963"/>
            <a:ext cx="11423650" cy="4806950"/>
          </a:xfrm>
        </p:spPr>
        <p:txBody>
          <a:bodyPr>
            <a:noAutofit/>
          </a:bodyPr>
          <a:lstStyle/>
          <a:p>
            <a:pPr marL="342900" indent="-342900">
              <a:buAutoNum type="arabicParenR"/>
            </a:pPr>
            <a:r>
              <a:rPr lang="en-US" sz="2000" b="1" dirty="0">
                <a:solidFill>
                  <a:srgbClr val="002060"/>
                </a:solidFill>
              </a:rPr>
              <a:t>“All stays under 48 hrs are observation.”  </a:t>
            </a:r>
            <a:r>
              <a:rPr lang="en-US" sz="2000" b="1" dirty="0"/>
              <a:t>Where does it say that in the contract?  </a:t>
            </a:r>
            <a:r>
              <a:rPr lang="en-US" sz="2000" dirty="0"/>
              <a:t>If not contracted, Traditional Medicare rules apply.  What to do if continues to deny all inpt until more than 48 hrs has occurred?  </a:t>
            </a:r>
          </a:p>
          <a:p>
            <a:pPr marL="342900" indent="-342900">
              <a:buAutoNum type="arabicParenR"/>
            </a:pPr>
            <a:r>
              <a:rPr lang="en-US" sz="2000" b="1" dirty="0">
                <a:solidFill>
                  <a:srgbClr val="002060"/>
                </a:solidFill>
              </a:rPr>
              <a:t>“The patient can be treated in a lower level of care without endangering their health. Or How long do you think they will need to be in the hospital?” </a:t>
            </a:r>
            <a:r>
              <a:rPr lang="en-US" sz="2000" b="1" dirty="0"/>
              <a:t>Wow – that is tough </a:t>
            </a:r>
            <a:r>
              <a:rPr lang="en-US" sz="2000" dirty="0"/>
              <a:t>as which UR nurse would say that the care is different in OBS vs inpt?  But that is not the reason for inpt:  The patient’s condition met their clinical guidelines. Not LOS; met clinical guideline +++</a:t>
            </a:r>
          </a:p>
          <a:p>
            <a:pPr marL="342900" indent="-342900">
              <a:buAutoNum type="arabicParenR"/>
            </a:pPr>
            <a:r>
              <a:rPr lang="en-US" sz="2000" b="1" dirty="0">
                <a:solidFill>
                  <a:srgbClr val="002060"/>
                </a:solidFill>
              </a:rPr>
              <a:t>“If changes to pt status are made after d/c, the facility cannot bill anything.  Provider liability and absorb. Just like traditional Medicare.” </a:t>
            </a:r>
            <a:r>
              <a:rPr lang="en-US" sz="2000" b="1" dirty="0">
                <a:solidFill>
                  <a:schemeClr val="tx1"/>
                </a:solidFill>
              </a:rPr>
              <a:t>Nope</a:t>
            </a:r>
            <a:r>
              <a:rPr lang="en-US" sz="2000" dirty="0">
                <a:solidFill>
                  <a:schemeClr val="tx1"/>
                </a:solidFill>
              </a:rPr>
              <a:t>!</a:t>
            </a:r>
            <a:endParaRPr lang="en-US" sz="2000" dirty="0">
              <a:solidFill>
                <a:srgbClr val="FF0000"/>
              </a:solidFill>
            </a:endParaRPr>
          </a:p>
          <a:p>
            <a:pPr marL="342900" indent="-342900">
              <a:buAutoNum type="arabicParenR"/>
            </a:pPr>
            <a:r>
              <a:rPr lang="en-US" sz="2000" b="1" dirty="0">
                <a:solidFill>
                  <a:srgbClr val="002060"/>
                </a:solidFill>
              </a:rPr>
              <a:t>“We only speak to the attending physician for P2P calls</a:t>
            </a:r>
            <a:r>
              <a:rPr lang="en-US" sz="2000" dirty="0">
                <a:solidFill>
                  <a:srgbClr val="002060"/>
                </a:solidFill>
              </a:rPr>
              <a:t>.  </a:t>
            </a:r>
            <a:r>
              <a:rPr lang="en-US" sz="2000" b="1" dirty="0">
                <a:solidFill>
                  <a:schemeClr val="tx1"/>
                </a:solidFill>
              </a:rPr>
              <a:t>CMS Form 1696</a:t>
            </a:r>
            <a:endParaRPr lang="en-US" sz="2000" b="1" dirty="0">
              <a:solidFill>
                <a:srgbClr val="FF0000"/>
              </a:solidFill>
            </a:endParaRPr>
          </a:p>
          <a:p>
            <a:pPr marL="342900" indent="-342900">
              <a:buAutoNum type="arabicParenR"/>
            </a:pPr>
            <a:r>
              <a:rPr lang="en-US" sz="2000" b="1" dirty="0">
                <a:solidFill>
                  <a:srgbClr val="002060"/>
                </a:solidFill>
              </a:rPr>
              <a:t>“We don’t do P2P.  Just file an appeal.”   </a:t>
            </a:r>
            <a:r>
              <a:rPr lang="en-US" sz="2000" b="1" dirty="0">
                <a:solidFill>
                  <a:schemeClr val="tx1"/>
                </a:solidFill>
              </a:rPr>
              <a:t>Contracting</a:t>
            </a:r>
            <a:r>
              <a:rPr lang="en-US" sz="2000" dirty="0">
                <a:solidFill>
                  <a:schemeClr val="tx1"/>
                </a:solidFill>
              </a:rPr>
              <a:t>.</a:t>
            </a:r>
            <a:endParaRPr lang="en-US" sz="2000" dirty="0">
              <a:solidFill>
                <a:srgbClr val="FF0000"/>
              </a:solidFill>
            </a:endParaRPr>
          </a:p>
          <a:p>
            <a:pPr marL="342900" indent="-342900">
              <a:buAutoNum type="arabicParenR"/>
            </a:pPr>
            <a:r>
              <a:rPr lang="en-US" sz="2000" b="1" dirty="0">
                <a:solidFill>
                  <a:srgbClr val="002060"/>
                </a:solidFill>
              </a:rPr>
              <a:t>“Let’s just access pertinent parts of your EHR so you don’t have to send us records.”  </a:t>
            </a:r>
            <a:r>
              <a:rPr lang="en-US" sz="2000" i="1" dirty="0">
                <a:solidFill>
                  <a:schemeClr val="tx1"/>
                </a:solidFill>
              </a:rPr>
              <a:t>(Hint:  When is the payer making the decision? ER to inpt = decision. The longer they ‘see’, the pt can recover and then obs.)</a:t>
            </a:r>
            <a:endParaRPr lang="en-US" sz="2000" dirty="0">
              <a:solidFill>
                <a:srgbClr val="FF0000"/>
              </a:solidFill>
            </a:endParaRPr>
          </a:p>
        </p:txBody>
      </p:sp>
    </p:spTree>
    <p:extLst>
      <p:ext uri="{BB962C8B-B14F-4D97-AF65-F5344CB8AC3E}">
        <p14:creationId xmlns:p14="http://schemas.microsoft.com/office/powerpoint/2010/main" val="638314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FB85A3-2D68-354B-9439-CE249197EC65}"/>
              </a:ext>
            </a:extLst>
          </p:cNvPr>
          <p:cNvSpPr/>
          <p:nvPr/>
        </p:nvSpPr>
        <p:spPr>
          <a:xfrm>
            <a:off x="174674" y="341143"/>
            <a:ext cx="5921326" cy="65054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F7B9D56A-7243-4C7C-8FEB-A2965E48E7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E6223-20F7-4616-9828-0C3141E71EB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0482" name="Content Placeholder 1">
            <a:extLst>
              <a:ext uri="{FF2B5EF4-FFF2-40B4-BE49-F238E27FC236}">
                <a16:creationId xmlns:a16="http://schemas.microsoft.com/office/drawing/2014/main" id="{392E7196-216B-404A-901A-621A82CD7269}"/>
              </a:ext>
            </a:extLst>
          </p:cNvPr>
          <p:cNvSpPr>
            <a:spLocks noGrp="1"/>
          </p:cNvSpPr>
          <p:nvPr>
            <p:ph sz="half" idx="4294967295"/>
          </p:nvPr>
        </p:nvSpPr>
        <p:spPr>
          <a:xfrm>
            <a:off x="0" y="1381125"/>
            <a:ext cx="5235575" cy="4975225"/>
          </a:xfrm>
        </p:spPr>
        <p:txBody>
          <a:bodyPr>
            <a:noAutofit/>
          </a:bodyPr>
          <a:lstStyle/>
          <a:p>
            <a:pPr eaLnBrk="1" hangingPunct="1">
              <a:lnSpc>
                <a:spcPct val="100000"/>
              </a:lnSpc>
              <a:spcAft>
                <a:spcPts val="600"/>
              </a:spcAft>
            </a:pPr>
            <a:r>
              <a:rPr lang="en-US" altLang="en-US" sz="2000" dirty="0">
                <a:solidFill>
                  <a:schemeClr val="bg1"/>
                </a:solidFill>
              </a:rPr>
              <a:t>Must be accepted by all Medicare Advantage plans – cannot require a different form</a:t>
            </a:r>
          </a:p>
          <a:p>
            <a:pPr eaLnBrk="1" hangingPunct="1">
              <a:lnSpc>
                <a:spcPct val="100000"/>
              </a:lnSpc>
              <a:spcAft>
                <a:spcPts val="600"/>
              </a:spcAft>
            </a:pPr>
            <a:r>
              <a:rPr lang="en-US" altLang="en-US" sz="2000" dirty="0">
                <a:solidFill>
                  <a:schemeClr val="bg1"/>
                </a:solidFill>
              </a:rPr>
              <a:t>Sections 4 not applicable to Medicare Advantage because the Plan’s Evidence of Coverage dictates any cost-sharing responsibility, unchanged by this form</a:t>
            </a:r>
          </a:p>
          <a:p>
            <a:pPr eaLnBrk="1" hangingPunct="1">
              <a:lnSpc>
                <a:spcPct val="100000"/>
              </a:lnSpc>
              <a:spcAft>
                <a:spcPts val="600"/>
              </a:spcAft>
            </a:pPr>
            <a:r>
              <a:rPr lang="en-US" altLang="en-US" sz="2000" dirty="0">
                <a:solidFill>
                  <a:schemeClr val="bg1"/>
                </a:solidFill>
              </a:rPr>
              <a:t>Providers cannot charge a fee for representing enrollee</a:t>
            </a:r>
          </a:p>
          <a:p>
            <a:pPr eaLnBrk="1" hangingPunct="1">
              <a:lnSpc>
                <a:spcPct val="100000"/>
              </a:lnSpc>
              <a:spcAft>
                <a:spcPts val="600"/>
              </a:spcAft>
            </a:pPr>
            <a:r>
              <a:rPr lang="en-US" altLang="en-US" sz="2000" dirty="0">
                <a:solidFill>
                  <a:schemeClr val="bg1"/>
                </a:solidFill>
              </a:rPr>
              <a:t>Valid for 1 year, and for life of an appeal</a:t>
            </a:r>
          </a:p>
          <a:p>
            <a:pPr eaLnBrk="1" hangingPunct="1">
              <a:lnSpc>
                <a:spcPct val="100000"/>
              </a:lnSpc>
              <a:spcAft>
                <a:spcPts val="600"/>
              </a:spcAft>
            </a:pPr>
            <a:r>
              <a:rPr lang="en-US" altLang="en-US" sz="2000" b="1" dirty="0">
                <a:solidFill>
                  <a:schemeClr val="bg1"/>
                </a:solidFill>
              </a:rPr>
              <a:t>Use when a payer says – we will only speak to the ATTENDING! NOPE!</a:t>
            </a:r>
          </a:p>
          <a:p>
            <a:pPr eaLnBrk="1" hangingPunct="1">
              <a:lnSpc>
                <a:spcPct val="100000"/>
              </a:lnSpc>
              <a:spcAft>
                <a:spcPts val="600"/>
              </a:spcAft>
            </a:pPr>
            <a:r>
              <a:rPr lang="en-US" altLang="en-US" sz="2000" b="1" dirty="0">
                <a:solidFill>
                  <a:srgbClr val="00B050"/>
                </a:solidFill>
              </a:rPr>
              <a:t>USE THE FORM TO BE PRO-ACTIVE</a:t>
            </a:r>
          </a:p>
        </p:txBody>
      </p:sp>
      <p:pic>
        <p:nvPicPr>
          <p:cNvPr id="20484" name="Picture 3">
            <a:extLst>
              <a:ext uri="{FF2B5EF4-FFF2-40B4-BE49-F238E27FC236}">
                <a16:creationId xmlns:a16="http://schemas.microsoft.com/office/drawing/2014/main" id="{D1B04ACB-8663-4342-9112-59446BE70F9C}"/>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6681788" y="215900"/>
            <a:ext cx="5510212" cy="6505575"/>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8564B4D9-EB84-EC47-B6D5-354C7833CFDC}"/>
              </a:ext>
            </a:extLst>
          </p:cNvPr>
          <p:cNvSpPr/>
          <p:nvPr/>
        </p:nvSpPr>
        <p:spPr>
          <a:xfrm>
            <a:off x="260252" y="341143"/>
            <a:ext cx="5835748"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B050"/>
                </a:solidFill>
                <a:effectLst/>
                <a:uLnTx/>
                <a:uFillTx/>
                <a:latin typeface="Calibri" panose="020F0502020204030204"/>
                <a:ea typeface="+mn-ea"/>
                <a:cs typeface="+mn-cs"/>
              </a:rPr>
              <a:t>CMS FORM 1696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B050"/>
                </a:solidFill>
                <a:effectLst/>
                <a:uLnTx/>
                <a:uFillTx/>
                <a:latin typeface="Calibri" panose="020F0502020204030204"/>
                <a:ea typeface="+mn-ea"/>
                <a:cs typeface="+mn-cs"/>
              </a:rPr>
              <a:t>Appointment of Representative (AOR)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23C2D23-E9B8-43CE-BDCD-F67392DC569A}"/>
              </a:ext>
            </a:extLst>
          </p:cNvPr>
          <p:cNvSpPr>
            <a:spLocks noGrp="1"/>
          </p:cNvSpPr>
          <p:nvPr>
            <p:ph type="title"/>
          </p:nvPr>
        </p:nvSpPr>
        <p:spPr/>
        <p:txBody>
          <a:bodyPr rtlCol="0">
            <a:normAutofit/>
          </a:bodyPr>
          <a:lstStyle/>
          <a:p>
            <a:pPr eaLnBrk="1" fontAlgn="auto" hangingPunct="1">
              <a:spcAft>
                <a:spcPts val="0"/>
              </a:spcAft>
              <a:defRPr/>
            </a:pPr>
            <a:r>
              <a:rPr lang="en-US" altLang="en-US" sz="3200" dirty="0">
                <a:solidFill>
                  <a:schemeClr val="tx1"/>
                </a:solidFill>
              </a:rPr>
              <a:t>Specifics – Disputes with payers.</a:t>
            </a:r>
            <a:br>
              <a:rPr lang="en-US" altLang="en-US" sz="3200" dirty="0">
                <a:solidFill>
                  <a:schemeClr val="tx1"/>
                </a:solidFill>
              </a:rPr>
            </a:br>
            <a:r>
              <a:rPr lang="en-US" altLang="en-US" sz="3200" dirty="0">
                <a:solidFill>
                  <a:schemeClr val="tx1"/>
                </a:solidFill>
              </a:rPr>
              <a:t>Internal MD/Physician Advisor with the Payer’s MD</a:t>
            </a:r>
          </a:p>
        </p:txBody>
      </p:sp>
      <p:sp>
        <p:nvSpPr>
          <p:cNvPr id="66563" name="Content Placeholder 2">
            <a:extLst>
              <a:ext uri="{FF2B5EF4-FFF2-40B4-BE49-F238E27FC236}">
                <a16:creationId xmlns:a16="http://schemas.microsoft.com/office/drawing/2014/main" id="{410BB25D-8636-49A7-BDB9-3ADC4FE3BA75}"/>
              </a:ext>
            </a:extLst>
          </p:cNvPr>
          <p:cNvSpPr>
            <a:spLocks noGrp="1" noChangeArrowheads="1"/>
          </p:cNvSpPr>
          <p:nvPr>
            <p:ph idx="1"/>
          </p:nvPr>
        </p:nvSpPr>
        <p:spPr>
          <a:xfrm>
            <a:off x="1483360" y="1513840"/>
            <a:ext cx="4612640" cy="5191760"/>
          </a:xfrm>
        </p:spPr>
        <p:txBody>
          <a:bodyPr>
            <a:normAutofit fontScale="55000" lnSpcReduction="20000"/>
          </a:bodyPr>
          <a:lstStyle/>
          <a:p>
            <a:pPr eaLnBrk="1" hangingPunct="1">
              <a:defRPr/>
            </a:pPr>
            <a:r>
              <a:rPr lang="en-US" altLang="en-US" b="1" dirty="0"/>
              <a:t>What is a Peer to Peer call?  Trained internal physician advisor speaking to the payer’s physician.  Goal:  Resolve dispute from initial request for inpt. All done prior to claim submission.</a:t>
            </a:r>
          </a:p>
          <a:p>
            <a:pPr eaLnBrk="1" hangingPunct="1">
              <a:defRPr/>
            </a:pPr>
            <a:r>
              <a:rPr lang="en-US" altLang="en-US" b="1" dirty="0"/>
              <a:t>Re-evaluate the initial ‘submission’ to the payer for prior authorization.  *1</a:t>
            </a:r>
            <a:r>
              <a:rPr lang="en-US" altLang="en-US" b="1" baseline="30000" dirty="0"/>
              <a:t>st</a:t>
            </a:r>
            <a:r>
              <a:rPr lang="en-US" altLang="en-US" b="1" dirty="0"/>
              <a:t> touch*  Submit cover letter with initial submission – WHY an inpt!</a:t>
            </a:r>
          </a:p>
          <a:p>
            <a:pPr eaLnBrk="1" hangingPunct="1">
              <a:defRPr/>
            </a:pPr>
            <a:r>
              <a:rPr lang="en-US" altLang="en-US" b="1" dirty="0"/>
              <a:t>Payer’s use some type of clinical guideline to determine first decision:  Inpt or Obs</a:t>
            </a:r>
          </a:p>
          <a:p>
            <a:pPr eaLnBrk="1" hangingPunct="1">
              <a:defRPr/>
            </a:pPr>
            <a:r>
              <a:rPr lang="en-US" altLang="en-US" b="1" dirty="0"/>
              <a:t>EX) Aetna denial letter/NC.  ‘We reviewed information against MCG guidelines for inpt and surgical care.  The requirements are … The member doesn’t meet any of these requirements.”</a:t>
            </a:r>
          </a:p>
          <a:p>
            <a:pPr eaLnBrk="1" hangingPunct="1">
              <a:defRPr/>
            </a:pPr>
            <a:r>
              <a:rPr lang="en-US" altLang="en-US" b="1" dirty="0"/>
              <a:t>Important to a) Know what the individual payer is using.  B)  Present the case as it appears from the ER/Acute level including the ‘meet’ and other co-morbid conditions, risk factors as not all cases ‘fit’ into MCG or IQ.</a:t>
            </a:r>
          </a:p>
          <a:p>
            <a:pPr eaLnBrk="1" hangingPunct="1">
              <a:defRPr/>
            </a:pPr>
            <a:r>
              <a:rPr lang="en-US" altLang="en-US" b="1" dirty="0"/>
              <a:t>CDI work usually happens AFTER the records have been sent in the initial ask.  How does this information get updated to the payer?   Absolutely use in the P2P call.  “New information!” Powerful.</a:t>
            </a:r>
            <a:endParaRPr lang="en-US" altLang="en-US" dirty="0"/>
          </a:p>
        </p:txBody>
      </p:sp>
      <p:sp>
        <p:nvSpPr>
          <p:cNvPr id="2" name="Footer Placeholder 1">
            <a:extLst>
              <a:ext uri="{FF2B5EF4-FFF2-40B4-BE49-F238E27FC236}">
                <a16:creationId xmlns:a16="http://schemas.microsoft.com/office/drawing/2014/main" id="{6916BAFE-3717-46CC-BE74-FEF9EB12D385}"/>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Roboto Medium" panose="02000000000000000000" pitchFamily="2" charset="0"/>
                <a:cs typeface="Arial" panose="020B0604020202020204" pitchFamily="34" charset="0"/>
              </a:rPr>
              <a:t>2021</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Roboto Medium" panose="02000000000000000000" pitchFamily="2" charset="0"/>
              <a:cs typeface="Arial" panose="020B0604020202020204" pitchFamily="34" charset="0"/>
            </a:endParaRPr>
          </a:p>
        </p:txBody>
      </p:sp>
      <p:sp>
        <p:nvSpPr>
          <p:cNvPr id="75781" name="Slide Number Placeholder 3">
            <a:extLst>
              <a:ext uri="{FF2B5EF4-FFF2-40B4-BE49-F238E27FC236}">
                <a16:creationId xmlns:a16="http://schemas.microsoft.com/office/drawing/2014/main" id="{637FDAE5-7338-4AF6-A991-1470567F58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3F071F45-E686-4270-8F88-54783C67CE15}"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Roboto Medium" panose="02000000000000000000" pitchFamily="2" charset="0"/>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27</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Roboto Medium" panose="02000000000000000000" pitchFamily="2" charset="0"/>
              <a:cs typeface="Arial" panose="020B0604020202020204" pitchFamily="34" charset="0"/>
            </a:endParaRPr>
          </a:p>
        </p:txBody>
      </p:sp>
      <p:pic>
        <p:nvPicPr>
          <p:cNvPr id="75782" name="Picture 3" descr="C:\Users\715013\AppData\Local\Microsoft\Windows\Temporary Internet Files\Content.IE5\L716RDS5\3592549764_0071ea02ce_z[1].jpg">
            <a:extLst>
              <a:ext uri="{FF2B5EF4-FFF2-40B4-BE49-F238E27FC236}">
                <a16:creationId xmlns:a16="http://schemas.microsoft.com/office/drawing/2014/main" id="{B485F1D8-1DC1-4343-A059-43AD129C2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40818"/>
            <a:ext cx="450215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1CD854-2412-452E-8E0B-A00A181FF1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898989"/>
                </a:solidFill>
                <a:effectLst/>
                <a:uLnTx/>
                <a:uFillTx/>
                <a:latin typeface="Calibri"/>
                <a:ea typeface="+mn-ea"/>
                <a:cs typeface="+mn-cs"/>
              </a:rPr>
              <a:t>tra</a:t>
            </a:r>
            <a:fld id="{A1CF9C7E-57FD-4F7D-9BDC-763BD9325A56}"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
        <p:nvSpPr>
          <p:cNvPr id="2" name="Title 1">
            <a:extLst>
              <a:ext uri="{FF2B5EF4-FFF2-40B4-BE49-F238E27FC236}">
                <a16:creationId xmlns:a16="http://schemas.microsoft.com/office/drawing/2014/main" id="{79E8AB6A-A320-491F-8E6B-84F45F8D13C8}"/>
              </a:ext>
            </a:extLst>
          </p:cNvPr>
          <p:cNvSpPr>
            <a:spLocks noGrp="1"/>
          </p:cNvSpPr>
          <p:nvPr>
            <p:ph type="title" idx="4294967295"/>
          </p:nvPr>
        </p:nvSpPr>
        <p:spPr>
          <a:xfrm>
            <a:off x="0" y="184150"/>
            <a:ext cx="11985625" cy="1325563"/>
          </a:xfrm>
          <a:solidFill>
            <a:srgbClr val="002060"/>
          </a:solidFill>
        </p:spPr>
        <p:txBody>
          <a:bodyPr/>
          <a:lstStyle/>
          <a:p>
            <a:r>
              <a:rPr lang="en-US" dirty="0">
                <a:solidFill>
                  <a:schemeClr val="bg1"/>
                </a:solidFill>
              </a:rPr>
              <a:t>	</a:t>
            </a:r>
            <a:r>
              <a:rPr lang="en-US" b="1" dirty="0">
                <a:solidFill>
                  <a:srgbClr val="00B050"/>
                </a:solidFill>
              </a:rPr>
              <a:t>DRG</a:t>
            </a:r>
            <a:r>
              <a:rPr lang="en-US" dirty="0">
                <a:solidFill>
                  <a:schemeClr val="bg1"/>
                </a:solidFill>
              </a:rPr>
              <a:t> = 1 payment for the entire stay</a:t>
            </a:r>
          </a:p>
        </p:txBody>
      </p:sp>
      <p:sp>
        <p:nvSpPr>
          <p:cNvPr id="3" name="Content Placeholder 2">
            <a:extLst>
              <a:ext uri="{FF2B5EF4-FFF2-40B4-BE49-F238E27FC236}">
                <a16:creationId xmlns:a16="http://schemas.microsoft.com/office/drawing/2014/main" id="{28104900-7B33-43B6-AFCD-53721E17197E}"/>
              </a:ext>
            </a:extLst>
          </p:cNvPr>
          <p:cNvSpPr>
            <a:spLocks noGrp="1"/>
          </p:cNvSpPr>
          <p:nvPr>
            <p:ph idx="4294967295"/>
          </p:nvPr>
        </p:nvSpPr>
        <p:spPr>
          <a:xfrm>
            <a:off x="0" y="1627188"/>
            <a:ext cx="9144000" cy="5046662"/>
          </a:xfrm>
        </p:spPr>
        <p:txBody>
          <a:bodyPr>
            <a:noAutofit/>
          </a:bodyPr>
          <a:lstStyle/>
          <a:p>
            <a:pPr>
              <a:lnSpc>
                <a:spcPct val="100000"/>
              </a:lnSpc>
              <a:spcBef>
                <a:spcPts val="0"/>
              </a:spcBef>
              <a:spcAft>
                <a:spcPts val="600"/>
              </a:spcAft>
            </a:pPr>
            <a:r>
              <a:rPr lang="en-US" sz="2200" b="1" u="sng" dirty="0"/>
              <a:t>Traditional Medicare</a:t>
            </a:r>
            <a:r>
              <a:rPr lang="en-US" sz="2200" b="1" dirty="0"/>
              <a:t> </a:t>
            </a:r>
            <a:r>
              <a:rPr lang="en-US" sz="2200" dirty="0"/>
              <a:t>for larger facilities = DRG. Each DRG has a mean LOS that the payment is based on. The diagnosis and </a:t>
            </a:r>
            <a:r>
              <a:rPr lang="en-US" sz="2200" dirty="0" err="1"/>
              <a:t>inpt</a:t>
            </a:r>
            <a:r>
              <a:rPr lang="en-US" sz="2200" dirty="0"/>
              <a:t> procedures are grouped into a single DRG payment.  Some DRGs have higher payments based on co-morbid conditions.  There is a small variation for each site but:  </a:t>
            </a:r>
            <a:r>
              <a:rPr lang="en-US" sz="2200" b="1" dirty="0"/>
              <a:t>1 stay = 1 $.</a:t>
            </a:r>
          </a:p>
          <a:p>
            <a:pPr>
              <a:lnSpc>
                <a:spcPct val="100000"/>
              </a:lnSpc>
              <a:spcBef>
                <a:spcPts val="0"/>
              </a:spcBef>
              <a:spcAft>
                <a:spcPts val="600"/>
              </a:spcAft>
            </a:pPr>
            <a:r>
              <a:rPr lang="en-US" sz="2200" b="1" u="sng" dirty="0"/>
              <a:t>Medicare Advantage</a:t>
            </a:r>
            <a:r>
              <a:rPr lang="en-US" sz="2200" dirty="0"/>
              <a:t> pays= same DRG methodology –with coding rules controlled by the HIPAA Standard Transactions 2003.  1 stay = 1 pre-determined payment for the dx and procedures done.</a:t>
            </a:r>
          </a:p>
          <a:p>
            <a:pPr>
              <a:lnSpc>
                <a:spcPct val="100000"/>
              </a:lnSpc>
              <a:spcBef>
                <a:spcPts val="0"/>
              </a:spcBef>
              <a:spcAft>
                <a:spcPts val="600"/>
              </a:spcAft>
            </a:pPr>
            <a:r>
              <a:rPr lang="en-US" sz="2200" b="1" u="sng" dirty="0"/>
              <a:t>Re-evaluate – why battling for additional ‘days’ when the </a:t>
            </a:r>
            <a:r>
              <a:rPr lang="en-US" sz="2200" b="1" u="sng" dirty="0" err="1"/>
              <a:t>inpt</a:t>
            </a:r>
            <a:r>
              <a:rPr lang="en-US" sz="2200" b="1" u="sng" dirty="0"/>
              <a:t> has already been confirmed</a:t>
            </a:r>
            <a:r>
              <a:rPr lang="en-US" sz="2200" b="1" dirty="0"/>
              <a:t>?</a:t>
            </a:r>
            <a:r>
              <a:rPr lang="en-US" sz="2200" dirty="0"/>
              <a:t>  Exception – need for SNF and Outlier $/additional $ based on very long LOS/outside the norm for the dx.</a:t>
            </a:r>
          </a:p>
          <a:p>
            <a:pPr>
              <a:lnSpc>
                <a:spcPct val="100000"/>
              </a:lnSpc>
              <a:spcBef>
                <a:spcPts val="0"/>
              </a:spcBef>
              <a:spcAft>
                <a:spcPts val="600"/>
              </a:spcAft>
            </a:pPr>
            <a:r>
              <a:rPr lang="en-US" sz="2200" b="1" u="sng" dirty="0"/>
              <a:t>EX: Aetna approved 2 days</a:t>
            </a:r>
            <a:r>
              <a:rPr lang="en-US" sz="2200" dirty="0"/>
              <a:t>.  Hospital is pd DRG.  They requested 3</a:t>
            </a:r>
            <a:r>
              <a:rPr lang="en-US" sz="2200" baseline="30000" dirty="0"/>
              <a:t>rd</a:t>
            </a:r>
            <a:r>
              <a:rPr lang="en-US" sz="2200" dirty="0"/>
              <a:t> day. Denied.  Aetna denied and reduced payment by $1200. WHAT?</a:t>
            </a:r>
          </a:p>
        </p:txBody>
      </p:sp>
      <p:pic>
        <p:nvPicPr>
          <p:cNvPr id="8" name="Graphic 7" descr="Transfer1 outline">
            <a:extLst>
              <a:ext uri="{FF2B5EF4-FFF2-40B4-BE49-F238E27FC236}">
                <a16:creationId xmlns:a16="http://schemas.microsoft.com/office/drawing/2014/main" id="{A83FD1CE-E153-2944-BC1F-EEE48DCA307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423131">
            <a:off x="8590338" y="1235777"/>
            <a:ext cx="3529311" cy="3883025"/>
          </a:xfrm>
          <a:prstGeom prst="rect">
            <a:avLst/>
          </a:prstGeom>
        </p:spPr>
      </p:pic>
    </p:spTree>
    <p:extLst>
      <p:ext uri="{BB962C8B-B14F-4D97-AF65-F5344CB8AC3E}">
        <p14:creationId xmlns:p14="http://schemas.microsoft.com/office/powerpoint/2010/main" val="4294158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CF9AA3-DB46-4BB5-A191-04CDE347D770}"/>
              </a:ext>
            </a:extLst>
          </p:cNvPr>
          <p:cNvSpPr>
            <a:spLocks noGrp="1"/>
          </p:cNvSpPr>
          <p:nvPr>
            <p:ph type="sldNum" sz="quarter" idx="12"/>
          </p:nvPr>
        </p:nvSpPr>
        <p:spPr>
          <a:xfrm>
            <a:off x="9270609" y="637857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852DEC-015A-47C1-BB2F-A3778C6F354B}" type="slidenum">
              <a:rPr kumimoji="0" 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676B803-6F5B-4B1D-AE7F-B4298BA8E5D0}"/>
              </a:ext>
            </a:extLst>
          </p:cNvPr>
          <p:cNvSpPr>
            <a:spLocks noGrp="1"/>
          </p:cNvSpPr>
          <p:nvPr>
            <p:ph type="title" idx="4294967295"/>
          </p:nvPr>
        </p:nvSpPr>
        <p:spPr>
          <a:xfrm>
            <a:off x="0" y="296863"/>
            <a:ext cx="12014200" cy="1198562"/>
          </a:xfrm>
          <a:solidFill>
            <a:srgbClr val="002060"/>
          </a:solidFill>
        </p:spPr>
        <p:txBody>
          <a:bodyPr>
            <a:normAutofit fontScale="90000"/>
          </a:bodyPr>
          <a:lstStyle/>
          <a:p>
            <a:r>
              <a:rPr lang="en-US" sz="4000" b="1" dirty="0">
                <a:solidFill>
                  <a:srgbClr val="00B050"/>
                </a:solidFill>
              </a:rPr>
              <a:t>And more crazies…  CONTRACT, CONTRACT, </a:t>
            </a:r>
            <a:r>
              <a:rPr lang="en-US" sz="4000" b="1" dirty="0" err="1">
                <a:solidFill>
                  <a:srgbClr val="00B050"/>
                </a:solidFill>
              </a:rPr>
              <a:t>etc</a:t>
            </a:r>
            <a:br>
              <a:rPr lang="en-US" sz="4000" b="1" dirty="0">
                <a:solidFill>
                  <a:schemeClr val="bg1"/>
                </a:solidFill>
              </a:rPr>
            </a:br>
            <a:r>
              <a:rPr lang="en-US" sz="4000" b="1" dirty="0">
                <a:solidFill>
                  <a:schemeClr val="bg1"/>
                </a:solidFill>
              </a:rPr>
              <a:t>Non-traditional Medicare/Other payer surgical </a:t>
            </a:r>
            <a:r>
              <a:rPr lang="en-US" sz="4000" b="1" dirty="0" err="1">
                <a:solidFill>
                  <a:schemeClr val="bg1"/>
                </a:solidFill>
              </a:rPr>
              <a:t>inpts</a:t>
            </a:r>
            <a:r>
              <a:rPr lang="en-US" dirty="0">
                <a:solidFill>
                  <a:schemeClr val="bg1"/>
                </a:solidFill>
              </a:rPr>
              <a:t>	</a:t>
            </a:r>
          </a:p>
        </p:txBody>
      </p:sp>
      <p:sp>
        <p:nvSpPr>
          <p:cNvPr id="3" name="Content Placeholder 2">
            <a:extLst>
              <a:ext uri="{FF2B5EF4-FFF2-40B4-BE49-F238E27FC236}">
                <a16:creationId xmlns:a16="http://schemas.microsoft.com/office/drawing/2014/main" id="{A1967583-FB86-470E-BD8C-2B47EF11F29F}"/>
              </a:ext>
            </a:extLst>
          </p:cNvPr>
          <p:cNvSpPr>
            <a:spLocks noGrp="1"/>
          </p:cNvSpPr>
          <p:nvPr>
            <p:ph idx="4294967295"/>
          </p:nvPr>
        </p:nvSpPr>
        <p:spPr>
          <a:xfrm>
            <a:off x="598488" y="1814513"/>
            <a:ext cx="11593512" cy="4400550"/>
          </a:xfrm>
          <a:ln w="38100">
            <a:solidFill>
              <a:srgbClr val="00B050"/>
            </a:solidFill>
            <a:prstDash val="dash"/>
          </a:ln>
        </p:spPr>
        <p:txBody>
          <a:bodyPr>
            <a:normAutofit lnSpcReduction="10000"/>
          </a:bodyPr>
          <a:lstStyle/>
          <a:p>
            <a:pPr marL="0" indent="0">
              <a:lnSpc>
                <a:spcPct val="100000"/>
              </a:lnSpc>
              <a:spcBef>
                <a:spcPts val="0"/>
              </a:spcBef>
              <a:spcAft>
                <a:spcPts val="1200"/>
              </a:spcAft>
              <a:buNone/>
            </a:pPr>
            <a:r>
              <a:rPr lang="en-US" sz="2000" b="1" u="sng" dirty="0" err="1"/>
              <a:t>Inpt</a:t>
            </a:r>
            <a:r>
              <a:rPr lang="en-US" sz="2000" b="1" u="sng" dirty="0"/>
              <a:t> approved</a:t>
            </a:r>
            <a:r>
              <a:rPr lang="en-US" sz="2000" b="1" dirty="0"/>
              <a:t>. </a:t>
            </a:r>
            <a:r>
              <a:rPr lang="en-US" sz="2000" dirty="0"/>
              <a:t>DRG payer.  Payer granted two days; a 3</a:t>
            </a:r>
            <a:r>
              <a:rPr lang="en-US" sz="2000" baseline="30000" dirty="0"/>
              <a:t>rd</a:t>
            </a:r>
            <a:r>
              <a:rPr lang="en-US" sz="2000" dirty="0"/>
              <a:t> one was requested.  Payer denied.  Hospital bills as inpt with 3 days.  Payer refuses to pay any charges.  </a:t>
            </a:r>
            <a:r>
              <a:rPr lang="en-US" sz="2000" b="1" dirty="0">
                <a:solidFill>
                  <a:srgbClr val="00B050"/>
                </a:solidFill>
              </a:rPr>
              <a:t>WHY</a:t>
            </a:r>
            <a:r>
              <a:rPr lang="en-US" sz="2000" dirty="0"/>
              <a:t>?  “Days’ does not equate DRG payment.*  (What if the hospital just bills with 2 days? Same DRG payment. Why anguish?)</a:t>
            </a:r>
          </a:p>
          <a:p>
            <a:pPr marL="0" indent="0">
              <a:lnSpc>
                <a:spcPct val="100000"/>
              </a:lnSpc>
              <a:spcBef>
                <a:spcPts val="0"/>
              </a:spcBef>
              <a:spcAft>
                <a:spcPts val="1200"/>
              </a:spcAft>
              <a:buNone/>
            </a:pPr>
            <a:r>
              <a:rPr lang="en-US" sz="2000" b="1" u="sng" dirty="0" err="1"/>
              <a:t>Inpt</a:t>
            </a:r>
            <a:r>
              <a:rPr lang="en-US" sz="2000" b="1" u="sng" dirty="0"/>
              <a:t> approved</a:t>
            </a:r>
            <a:r>
              <a:rPr lang="en-US" sz="2000" b="1" dirty="0"/>
              <a:t>. </a:t>
            </a:r>
            <a:r>
              <a:rPr lang="en-US" sz="2000" dirty="0"/>
              <a:t>DRG payer.  Procedure ordered was submitted.  During the case, another procedure was done. Payer requires to be told of the additional procedure.  If not, denied inpt.  </a:t>
            </a:r>
            <a:r>
              <a:rPr lang="en-US" sz="2000" b="1" dirty="0">
                <a:solidFill>
                  <a:srgbClr val="00B050"/>
                </a:solidFill>
              </a:rPr>
              <a:t>WHY</a:t>
            </a:r>
            <a:r>
              <a:rPr lang="en-US" sz="2000" dirty="0"/>
              <a:t>?  Inpt was already approved.  </a:t>
            </a:r>
          </a:p>
          <a:p>
            <a:pPr marL="0" indent="0">
              <a:lnSpc>
                <a:spcPct val="100000"/>
              </a:lnSpc>
              <a:spcBef>
                <a:spcPts val="0"/>
              </a:spcBef>
              <a:spcAft>
                <a:spcPts val="1200"/>
              </a:spcAft>
              <a:buNone/>
            </a:pPr>
            <a:r>
              <a:rPr lang="en-US" sz="2000" b="1" u="sng" dirty="0" err="1"/>
              <a:t>Inpt</a:t>
            </a:r>
            <a:r>
              <a:rPr lang="en-US" sz="2000" b="1" u="sng" dirty="0"/>
              <a:t> requested</a:t>
            </a:r>
            <a:r>
              <a:rPr lang="en-US" sz="2000" b="1" dirty="0"/>
              <a:t>.   </a:t>
            </a:r>
            <a:r>
              <a:rPr lang="en-US" sz="2000" dirty="0"/>
              <a:t>Inpt was denied. Hospital tries P2P call.   Told can’t bill outpt as inpt was denied.  </a:t>
            </a:r>
            <a:r>
              <a:rPr lang="en-US" sz="2000" b="1" dirty="0">
                <a:solidFill>
                  <a:srgbClr val="00B050"/>
                </a:solidFill>
              </a:rPr>
              <a:t>WHY</a:t>
            </a:r>
            <a:r>
              <a:rPr lang="en-US" sz="2000" dirty="0"/>
              <a:t>?   Absolutely a medically appropriate procedure.  Pt status – inpt vs outpt – was in dispute.  Hospital can a) accept the downgrade to outpt surgery and bill type 131/outpt or b) use a physician to appeal.  Must always know what the payer is using to determine ‘inpt surgery’ – what clinical guidelines? </a:t>
            </a:r>
          </a:p>
          <a:p>
            <a:pPr marL="0" indent="0">
              <a:lnSpc>
                <a:spcPct val="100000"/>
              </a:lnSpc>
              <a:spcBef>
                <a:spcPts val="0"/>
              </a:spcBef>
              <a:spcAft>
                <a:spcPts val="1200"/>
              </a:spcAft>
              <a:buNone/>
            </a:pPr>
            <a:r>
              <a:rPr lang="en-US" sz="2000" b="1" u="sng" dirty="0" err="1"/>
              <a:t>Inpt</a:t>
            </a:r>
            <a:r>
              <a:rPr lang="en-US" sz="2000" b="1" u="sng" dirty="0"/>
              <a:t> denied.</a:t>
            </a:r>
            <a:r>
              <a:rPr lang="en-US" sz="2000" dirty="0"/>
              <a:t>   But did approve 72 hrs of obs.  What is the contract for payment for obs hrs and other related services?  Does it equal an inpt surgery?  Do not accept.</a:t>
            </a:r>
          </a:p>
        </p:txBody>
      </p:sp>
      <p:pic>
        <p:nvPicPr>
          <p:cNvPr id="7" name="Graphic 6" descr="Playbook with solid fill">
            <a:extLst>
              <a:ext uri="{FF2B5EF4-FFF2-40B4-BE49-F238E27FC236}">
                <a16:creationId xmlns:a16="http://schemas.microsoft.com/office/drawing/2014/main" id="{D77B29D5-551D-5143-9262-6248A2E44D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67317" y="-21184"/>
            <a:ext cx="1401237" cy="1198562"/>
          </a:xfrm>
          <a:prstGeom prst="rect">
            <a:avLst/>
          </a:prstGeom>
        </p:spPr>
      </p:pic>
    </p:spTree>
    <p:extLst>
      <p:ext uri="{BB962C8B-B14F-4D97-AF65-F5344CB8AC3E}">
        <p14:creationId xmlns:p14="http://schemas.microsoft.com/office/powerpoint/2010/main" val="4789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440E-0B82-4DBB-8B03-B7C50C48FF93}"/>
              </a:ext>
            </a:extLst>
          </p:cNvPr>
          <p:cNvSpPr>
            <a:spLocks noGrp="1"/>
          </p:cNvSpPr>
          <p:nvPr>
            <p:ph type="title"/>
          </p:nvPr>
        </p:nvSpPr>
        <p:spPr/>
        <p:txBody>
          <a:bodyPr/>
          <a:lstStyle/>
          <a:p>
            <a:r>
              <a:rPr lang="en-US" dirty="0"/>
              <a:t>“Signs of Disruption in the Revenue Cycle”</a:t>
            </a:r>
          </a:p>
        </p:txBody>
      </p:sp>
      <p:sp>
        <p:nvSpPr>
          <p:cNvPr id="3" name="Content Placeholder 2">
            <a:extLst>
              <a:ext uri="{FF2B5EF4-FFF2-40B4-BE49-F238E27FC236}">
                <a16:creationId xmlns:a16="http://schemas.microsoft.com/office/drawing/2014/main" id="{4B810E57-695B-458E-8096-17511DFD0A4B}"/>
              </a:ext>
            </a:extLst>
          </p:cNvPr>
          <p:cNvSpPr>
            <a:spLocks noGrp="1"/>
          </p:cNvSpPr>
          <p:nvPr>
            <p:ph idx="1"/>
          </p:nvPr>
        </p:nvSpPr>
        <p:spPr>
          <a:xfrm>
            <a:off x="680321" y="1315092"/>
            <a:ext cx="9613861" cy="6010382"/>
          </a:xfrm>
        </p:spPr>
        <p:txBody>
          <a:bodyPr>
            <a:normAutofit fontScale="70000" lnSpcReduction="20000"/>
          </a:bodyPr>
          <a:lstStyle/>
          <a:p>
            <a:r>
              <a:rPr lang="en-US" sz="2800" b="1" u="sng" dirty="0"/>
              <a:t>What are three C’s that keep CFO’s up at night?</a:t>
            </a:r>
            <a:r>
              <a:rPr lang="en-US" dirty="0"/>
              <a:t> </a:t>
            </a:r>
          </a:p>
          <a:p>
            <a:r>
              <a:rPr lang="en-US" dirty="0"/>
              <a:t> Compliance?  </a:t>
            </a:r>
          </a:p>
          <a:p>
            <a:r>
              <a:rPr lang="en-US" dirty="0"/>
              <a:t>Cash flow? </a:t>
            </a:r>
          </a:p>
          <a:p>
            <a:r>
              <a:rPr lang="en-US" dirty="0"/>
              <a:t>Customer service? </a:t>
            </a:r>
          </a:p>
          <a:p>
            <a:r>
              <a:rPr lang="en-US" dirty="0"/>
              <a:t>Cybersecurity?  </a:t>
            </a:r>
          </a:p>
          <a:p>
            <a:r>
              <a:rPr lang="en-US" dirty="0"/>
              <a:t>Complaints?  </a:t>
            </a:r>
          </a:p>
          <a:p>
            <a:r>
              <a:rPr lang="en-US" dirty="0"/>
              <a:t>Competition?     </a:t>
            </a:r>
          </a:p>
          <a:p>
            <a:pPr marL="0" indent="0">
              <a:buNone/>
            </a:pPr>
            <a:endParaRPr lang="en-US" dirty="0"/>
          </a:p>
          <a:p>
            <a:pPr marL="0" indent="0">
              <a:buNone/>
            </a:pPr>
            <a:r>
              <a:rPr lang="en-US" sz="3000" b="1" dirty="0">
                <a:solidFill>
                  <a:srgbClr val="FF0000"/>
                </a:solidFill>
              </a:rPr>
              <a:t>HINT:  How about Cash flow, Customer service and CRAP… yep, just plain CRAP!!  </a:t>
            </a:r>
          </a:p>
          <a:p>
            <a:r>
              <a:rPr lang="en-US" dirty="0"/>
              <a:t>Or Claims Requiring Additional Processing/CRAP!</a:t>
            </a:r>
          </a:p>
          <a:p>
            <a:r>
              <a:rPr lang="en-US" dirty="0"/>
              <a:t>Instead of ‘without margin there is no mission.’  How about re-thinking the new world of revenue cycle.</a:t>
            </a:r>
          </a:p>
          <a:p>
            <a:r>
              <a:rPr lang="en-US" dirty="0"/>
              <a:t>PS  Bet the Revenue Cycle Leaders have a few ‘keeping me up at night too!”</a:t>
            </a:r>
          </a:p>
          <a:p>
            <a:endParaRPr lang="en-US" dirty="0"/>
          </a:p>
          <a:p>
            <a:pPr marL="0" indent="0">
              <a:buNone/>
            </a:pPr>
            <a:r>
              <a:rPr lang="en-US" sz="2100" u="sng" dirty="0">
                <a:solidFill>
                  <a:srgbClr val="C00000"/>
                </a:solidFill>
              </a:rPr>
              <a:t>SETTING TRENDS FOR SUCCESS </a:t>
            </a:r>
            <a:r>
              <a:rPr lang="en-US" sz="2100" dirty="0">
                <a:solidFill>
                  <a:srgbClr val="C00000"/>
                </a:solidFill>
              </a:rPr>
              <a:t>– Every payer issue is ALWAYS a patient issue. Patients pay the premiums and are ultimately responsible for the bill.  How much do they know about their plan’s coverage?  How to get what providers are in-network/No surprise bill?  What will they owe?</a:t>
            </a:r>
          </a:p>
          <a:p>
            <a:pPr marL="0" indent="0">
              <a:buNone/>
            </a:pPr>
            <a:r>
              <a:rPr lang="en-US" sz="2100" dirty="0">
                <a:solidFill>
                  <a:srgbClr val="C00000"/>
                </a:solidFill>
              </a:rPr>
              <a:t>Our “A Game” just got more complex…</a:t>
            </a:r>
          </a:p>
          <a:p>
            <a:pPr marL="0" indent="0">
              <a:buNone/>
            </a:pPr>
            <a:endParaRPr lang="en-US" sz="2100" dirty="0">
              <a:solidFill>
                <a:srgbClr val="C00000"/>
              </a:solidFill>
            </a:endParaRPr>
          </a:p>
          <a:p>
            <a:r>
              <a:rPr lang="en-US" dirty="0"/>
              <a:t>Mission Drives Margin.  Why do patients pay?  What is their perception of value for the healthcare they received?</a:t>
            </a:r>
          </a:p>
          <a:p>
            <a:pPr marL="0" indent="0">
              <a:buNone/>
            </a:pPr>
            <a:r>
              <a:rPr lang="en-US" dirty="0"/>
              <a:t>                   </a:t>
            </a:r>
            <a:r>
              <a:rPr lang="en-US" b="1" dirty="0">
                <a:solidFill>
                  <a:schemeClr val="bg1"/>
                </a:solidFill>
              </a:rPr>
              <a:t>MISSION DRIVES MARGIN</a:t>
            </a:r>
          </a:p>
          <a:p>
            <a:pPr marL="0" indent="0">
              <a:buNone/>
            </a:pPr>
            <a:r>
              <a:rPr lang="en-US" b="1" dirty="0">
                <a:solidFill>
                  <a:schemeClr val="bg1"/>
                </a:solidFill>
              </a:rPr>
              <a:t>                   DEMONSTRATING MISSION WILL ENSURE MARGIN</a:t>
            </a:r>
          </a:p>
          <a:p>
            <a:pPr marL="0" indent="0">
              <a:buNone/>
            </a:pPr>
            <a:endParaRPr lang="en-US" b="1" dirty="0">
              <a:solidFill>
                <a:schemeClr val="bg1"/>
              </a:solidFill>
            </a:endParaRPr>
          </a:p>
          <a:p>
            <a:pPr marL="0" indent="0">
              <a:buNone/>
            </a:pPr>
            <a:r>
              <a:rPr lang="en-US" b="1" dirty="0">
                <a:solidFill>
                  <a:schemeClr val="bg1"/>
                </a:solidFill>
              </a:rPr>
              <a:t>“I am worried about the cost of </a:t>
            </a:r>
            <a:r>
              <a:rPr lang="en-US" sz="3600" b="1" dirty="0">
                <a:solidFill>
                  <a:schemeClr val="bg1"/>
                </a:solidFill>
              </a:rPr>
              <a:t>my</a:t>
            </a:r>
            <a:r>
              <a:rPr lang="en-US" b="1" dirty="0">
                <a:solidFill>
                  <a:schemeClr val="bg1"/>
                </a:solidFill>
              </a:rPr>
              <a:t> healthcare; not the cost </a:t>
            </a:r>
            <a:r>
              <a:rPr lang="en-US" sz="3600" b="1" dirty="0">
                <a:solidFill>
                  <a:schemeClr val="bg1"/>
                </a:solidFill>
              </a:rPr>
              <a:t>of</a:t>
            </a:r>
            <a:r>
              <a:rPr lang="en-US" b="1" dirty="0">
                <a:solidFill>
                  <a:schemeClr val="bg1"/>
                </a:solidFill>
              </a:rPr>
              <a:t> healthcare.”  it is always personal.</a:t>
            </a:r>
          </a:p>
          <a:p>
            <a:pPr marL="0" indent="0">
              <a:buNone/>
            </a:pPr>
            <a:endParaRPr lang="en-US" b="1" dirty="0">
              <a:solidFill>
                <a:schemeClr val="bg1"/>
              </a:solidFill>
            </a:endParaRPr>
          </a:p>
        </p:txBody>
      </p:sp>
      <p:sp>
        <p:nvSpPr>
          <p:cNvPr id="4" name="Slide Number Placeholder 3">
            <a:extLst>
              <a:ext uri="{FF2B5EF4-FFF2-40B4-BE49-F238E27FC236}">
                <a16:creationId xmlns:a16="http://schemas.microsoft.com/office/drawing/2014/main" id="{0DA5DEDB-CCB9-4576-A725-F1FF50C2646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21577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28A8-2C02-53CB-CEEA-8BEFD3FBAB11}"/>
              </a:ext>
            </a:extLst>
          </p:cNvPr>
          <p:cNvSpPr>
            <a:spLocks noGrp="1"/>
          </p:cNvSpPr>
          <p:nvPr>
            <p:ph type="title"/>
          </p:nvPr>
        </p:nvSpPr>
        <p:spPr>
          <a:xfrm>
            <a:off x="677333" y="369871"/>
            <a:ext cx="8595784" cy="924674"/>
          </a:xfrm>
        </p:spPr>
        <p:txBody>
          <a:bodyPr/>
          <a:lstStyle/>
          <a:p>
            <a:r>
              <a:rPr lang="en-US" dirty="0">
                <a:solidFill>
                  <a:schemeClr val="tx2"/>
                </a:solidFill>
              </a:rPr>
              <a:t>Payer Uglies – In Contract.  Watch and ensure there is an understanding prior to signing. HUGE!</a:t>
            </a:r>
          </a:p>
        </p:txBody>
      </p:sp>
      <p:sp>
        <p:nvSpPr>
          <p:cNvPr id="3" name="Content Placeholder 2">
            <a:extLst>
              <a:ext uri="{FF2B5EF4-FFF2-40B4-BE49-F238E27FC236}">
                <a16:creationId xmlns:a16="http://schemas.microsoft.com/office/drawing/2014/main" id="{1A09A237-3039-D361-19BA-44FBA9A92F1D}"/>
              </a:ext>
            </a:extLst>
          </p:cNvPr>
          <p:cNvSpPr>
            <a:spLocks noGrp="1"/>
          </p:cNvSpPr>
          <p:nvPr>
            <p:ph sz="half" idx="1"/>
          </p:nvPr>
        </p:nvSpPr>
        <p:spPr>
          <a:xfrm>
            <a:off x="677335" y="1551398"/>
            <a:ext cx="4184035" cy="4489963"/>
          </a:xfrm>
        </p:spPr>
        <p:txBody>
          <a:bodyPr/>
          <a:lstStyle/>
          <a:p>
            <a:r>
              <a:rPr lang="en-US" dirty="0"/>
              <a:t>Humana – Claims Payment Policy</a:t>
            </a:r>
          </a:p>
          <a:p>
            <a:r>
              <a:rPr lang="en-US" dirty="0"/>
              <a:t>Subject:  Inpt to outpt Rebilling</a:t>
            </a:r>
          </a:p>
          <a:p>
            <a:r>
              <a:rPr lang="en-US" dirty="0"/>
              <a:t>Published:  9-2016  Policy # CP2015018</a:t>
            </a:r>
          </a:p>
          <a:p>
            <a:r>
              <a:rPr lang="en-US" dirty="0"/>
              <a:t>Claim for inpt services when an inpt admission was not medically necessary. </a:t>
            </a:r>
            <a:r>
              <a:rPr lang="en-US" b="1" i="1" dirty="0"/>
              <a:t>(</a:t>
            </a:r>
            <a:r>
              <a:rPr lang="en-US" b="1" i="1" dirty="0">
                <a:solidFill>
                  <a:srgbClr val="C00000"/>
                </a:solidFill>
              </a:rPr>
              <a:t>PS Based on their decision and guidelines.  Do you know it?)</a:t>
            </a:r>
          </a:p>
          <a:p>
            <a:r>
              <a:rPr lang="en-US" b="1" i="1" dirty="0"/>
              <a:t>Humana’s Medicare Advantage plans follow the CMS guidelines for inpatient Part B rebilling. </a:t>
            </a:r>
            <a:r>
              <a:rPr lang="en-US" b="1" i="1" dirty="0">
                <a:solidFill>
                  <a:srgbClr val="C00000"/>
                </a:solidFill>
              </a:rPr>
              <a:t>(PS- they do not use the 2MN rule, they require records sent for prior auth, delays in replying</a:t>
            </a:r>
            <a:r>
              <a:rPr lang="en-US" b="1" i="1" dirty="0"/>
              <a:t>)</a:t>
            </a:r>
          </a:p>
          <a:p>
            <a:r>
              <a:rPr lang="en-US" dirty="0">
                <a:solidFill>
                  <a:schemeClr val="tx1"/>
                </a:solidFill>
              </a:rPr>
              <a:t>When an acute care hospital determines </a:t>
            </a:r>
            <a:r>
              <a:rPr lang="en-US" sz="1600" b="1" dirty="0">
                <a:solidFill>
                  <a:schemeClr val="tx1"/>
                </a:solidFill>
              </a:rPr>
              <a:t>BEFORE discharge t</a:t>
            </a:r>
            <a:r>
              <a:rPr lang="en-US" dirty="0">
                <a:solidFill>
                  <a:schemeClr val="tx1"/>
                </a:solidFill>
              </a:rPr>
              <a:t>hat the pt should not have been admitted as an inpt, Humana will ONLY accept services submitted on an appropriate outpt bill type (131) or 85X and will allow the provider to submit all codes for a normal outpt situation and required Condition code 44.  (</a:t>
            </a:r>
            <a:r>
              <a:rPr lang="en-US" dirty="0">
                <a:solidFill>
                  <a:srgbClr val="C00000"/>
                </a:solidFill>
              </a:rPr>
              <a:t>Again, not following TM rules but applying CC here.  </a:t>
            </a:r>
            <a:r>
              <a:rPr lang="en-US" dirty="0">
                <a:solidFill>
                  <a:schemeClr val="tx1"/>
                </a:solidFill>
              </a:rPr>
              <a:t>Even with this ruling, delays in ruling and time to get CC 44 done, which means pt notified, UR committee done, attending doc/notified and order changed – then can bill obs. UG!)</a:t>
            </a:r>
          </a:p>
        </p:txBody>
      </p:sp>
      <p:sp>
        <p:nvSpPr>
          <p:cNvPr id="4" name="Content Placeholder 3">
            <a:extLst>
              <a:ext uri="{FF2B5EF4-FFF2-40B4-BE49-F238E27FC236}">
                <a16:creationId xmlns:a16="http://schemas.microsoft.com/office/drawing/2014/main" id="{E2FF099C-0FF0-5EEF-CD4E-5EC18315542B}"/>
              </a:ext>
            </a:extLst>
          </p:cNvPr>
          <p:cNvSpPr>
            <a:spLocks noGrp="1"/>
          </p:cNvSpPr>
          <p:nvPr>
            <p:ph sz="half" idx="2"/>
          </p:nvPr>
        </p:nvSpPr>
        <p:spPr>
          <a:xfrm>
            <a:off x="5089969" y="1551398"/>
            <a:ext cx="4184035" cy="4489965"/>
          </a:xfrm>
        </p:spPr>
        <p:txBody>
          <a:bodyPr/>
          <a:lstStyle/>
          <a:p>
            <a:r>
              <a:rPr lang="en-US" dirty="0"/>
              <a:t>When an acute care hospital or Humana determines </a:t>
            </a:r>
            <a:r>
              <a:rPr lang="en-US" sz="1600" b="1" dirty="0"/>
              <a:t>AFTER discharge </a:t>
            </a:r>
            <a:r>
              <a:rPr lang="en-US" dirty="0"/>
              <a:t>that the pt should not have been an inpt, Humana will only accept inpt bill type 121. This billing should reflect the reasonable and necessary Part B services and provide CPT codes where appropriate.  Report condition code W2 to indicate this is a Part B claim and include “A/B Rebilling” in the treatment authorization field.  </a:t>
            </a:r>
          </a:p>
          <a:p>
            <a:r>
              <a:rPr lang="en-US" dirty="0"/>
              <a:t>For pre-admission services in the 3-day payment window, the hospital may separately bill for services prior to an inpt admission and should report “A/B Rebilling” in the treatment authorization field of the appropriate outpt TOB 131 or 851.</a:t>
            </a:r>
          </a:p>
          <a:p>
            <a:pPr marL="0" indent="0">
              <a:buNone/>
            </a:pPr>
            <a:r>
              <a:rPr lang="en-US" b="1" u="sng" dirty="0">
                <a:solidFill>
                  <a:srgbClr val="C00000"/>
                </a:solidFill>
              </a:rPr>
              <a:t>WOW and DOUBLE WOW!  Additional Thoughts:</a:t>
            </a:r>
          </a:p>
          <a:p>
            <a:pPr marL="0" indent="0">
              <a:buNone/>
            </a:pPr>
            <a:r>
              <a:rPr lang="en-US" dirty="0"/>
              <a:t>Did contracting know of this clause?  Why allowed?</a:t>
            </a:r>
          </a:p>
          <a:p>
            <a:pPr marL="0" indent="0">
              <a:buNone/>
            </a:pPr>
            <a:r>
              <a:rPr lang="en-US" dirty="0"/>
              <a:t>How long is it taking to get initial decision?  3-5 days? What are the chances of getting the P2P scheduled, done and decided PRIOR to the pt leaving?</a:t>
            </a:r>
          </a:p>
          <a:p>
            <a:pPr marL="0" indent="0">
              <a:buNone/>
            </a:pPr>
            <a:r>
              <a:rPr lang="en-US" dirty="0"/>
              <a:t>Order says inpt?   How did the provider bill?</a:t>
            </a:r>
            <a:br>
              <a:rPr lang="en-US" dirty="0"/>
            </a:br>
            <a:r>
              <a:rPr lang="en-US" dirty="0"/>
              <a:t>	</a:t>
            </a:r>
          </a:p>
        </p:txBody>
      </p:sp>
      <p:sp>
        <p:nvSpPr>
          <p:cNvPr id="5" name="Footer Placeholder 4">
            <a:extLst>
              <a:ext uri="{FF2B5EF4-FFF2-40B4-BE49-F238E27FC236}">
                <a16:creationId xmlns:a16="http://schemas.microsoft.com/office/drawing/2014/main" id="{76ADC6EB-C56F-E555-9C1E-E3A7742974B3}"/>
              </a:ext>
            </a:extLst>
          </p:cNvPr>
          <p:cNvSpPr>
            <a:spLocks noGrp="1"/>
          </p:cNvSpPr>
          <p:nvPr>
            <p:ph type="ftr" sz="quarter" idx="11"/>
          </p:nvPr>
        </p:nvSpPr>
        <p:spPr/>
        <p:txBody>
          <a:bodyPr/>
          <a:lstStyle/>
          <a:p>
            <a:pPr>
              <a:defRPr/>
            </a:pPr>
            <a:r>
              <a:rPr lang="en-US"/>
              <a:t>2021</a:t>
            </a:r>
          </a:p>
        </p:txBody>
      </p:sp>
      <p:sp>
        <p:nvSpPr>
          <p:cNvPr id="6" name="Slide Number Placeholder 5">
            <a:extLst>
              <a:ext uri="{FF2B5EF4-FFF2-40B4-BE49-F238E27FC236}">
                <a16:creationId xmlns:a16="http://schemas.microsoft.com/office/drawing/2014/main" id="{937C882B-9818-3C91-CB7B-31C1ECD7066C}"/>
              </a:ext>
            </a:extLst>
          </p:cNvPr>
          <p:cNvSpPr>
            <a:spLocks noGrp="1"/>
          </p:cNvSpPr>
          <p:nvPr>
            <p:ph type="sldNum" sz="quarter" idx="12"/>
          </p:nvPr>
        </p:nvSpPr>
        <p:spPr/>
        <p:txBody>
          <a:bodyPr/>
          <a:lstStyle/>
          <a:p>
            <a:pPr>
              <a:defRPr/>
            </a:pPr>
            <a:fld id="{585F54EB-928A-4CA0-B8AF-F4C971086AD1}" type="slidenum">
              <a:rPr lang="en-US" altLang="en-US" smtClean="0"/>
              <a:pPr>
                <a:defRPr/>
              </a:pPr>
              <a:t>30</a:t>
            </a:fld>
            <a:endParaRPr lang="en-US" altLang="en-US" dirty="0"/>
          </a:p>
        </p:txBody>
      </p:sp>
    </p:spTree>
    <p:extLst>
      <p:ext uri="{BB962C8B-B14F-4D97-AF65-F5344CB8AC3E}">
        <p14:creationId xmlns:p14="http://schemas.microsoft.com/office/powerpoint/2010/main" val="297237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AC14-16D1-4CCC-BD26-639682A682CE}"/>
              </a:ext>
            </a:extLst>
          </p:cNvPr>
          <p:cNvSpPr>
            <a:spLocks noGrp="1"/>
          </p:cNvSpPr>
          <p:nvPr>
            <p:ph type="title"/>
          </p:nvPr>
        </p:nvSpPr>
        <p:spPr>
          <a:xfrm>
            <a:off x="677333" y="598170"/>
            <a:ext cx="8595784" cy="1320800"/>
          </a:xfrm>
        </p:spPr>
        <p:txBody>
          <a:bodyPr/>
          <a:lstStyle/>
          <a:p>
            <a:r>
              <a:rPr lang="en-US" dirty="0"/>
              <a:t>Patterns from payer determination letters:  Aetna (ex)</a:t>
            </a:r>
          </a:p>
        </p:txBody>
      </p:sp>
      <p:sp>
        <p:nvSpPr>
          <p:cNvPr id="3" name="Content Placeholder 2">
            <a:extLst>
              <a:ext uri="{FF2B5EF4-FFF2-40B4-BE49-F238E27FC236}">
                <a16:creationId xmlns:a16="http://schemas.microsoft.com/office/drawing/2014/main" id="{924FBD05-D6C4-4A11-92DA-C65FBAA34B06}"/>
              </a:ext>
            </a:extLst>
          </p:cNvPr>
          <p:cNvSpPr>
            <a:spLocks noGrp="1"/>
          </p:cNvSpPr>
          <p:nvPr>
            <p:ph idx="1"/>
          </p:nvPr>
        </p:nvSpPr>
        <p:spPr>
          <a:xfrm>
            <a:off x="677333" y="1394461"/>
            <a:ext cx="8595784" cy="4647566"/>
          </a:xfrm>
        </p:spPr>
        <p:txBody>
          <a:bodyPr/>
          <a:lstStyle/>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Aetna:  MA account.  Using clinical guidelines.  </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‘We use national recognized clinical guidelines such as MCG, as well as </a:t>
            </a:r>
            <a:r>
              <a:rPr kumimoji="0" lang="en-US" sz="1400" b="1" i="1" u="none" strike="noStrike" kern="1200" cap="none" spc="0" normalizeH="0" baseline="0" noProof="0" dirty="0">
                <a:ln>
                  <a:noFill/>
                </a:ln>
                <a:solidFill>
                  <a:srgbClr val="382D24"/>
                </a:solidFill>
                <a:effectLst/>
                <a:uLnTx/>
                <a:uFillTx/>
                <a:latin typeface="Arial" pitchFamily="34" charset="0"/>
                <a:ea typeface="+mn-ea"/>
                <a:cs typeface="Arial" pitchFamily="34" charset="0"/>
              </a:rPr>
              <a:t>clinical policy bulletins to support these coverage decisions</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  Coverage has been denied for the following reasons:</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We used inpt and surgical care MCG guidelines.  The requirements for coverage are: (1) active bleeding w or w/o high-risk endoscopic features; (2) hemodynamic instability; (3)severe anemia causing heart failure, cardiopulmonary symptoms and /or cognitive impairment; (4) severe liver disease or abnormal coagulation; (5) treatment intensity or monitoring that requires inpatient treatment; (6) severe thrombocytopenia; (7) inability to tolerate oral hydration; (8) previous aortic graft placement or known aortic aneurysm; or (9) documentation of significant active comorbid conditions requiring hospitalization.  The member did not meet any of these requirements.</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PLUS:  Peer to peer:  </a:t>
            </a:r>
            <a:r>
              <a:rPr kumimoji="0" lang="en-US" sz="1400" b="0" i="0" u="sng" strike="noStrike" kern="1200" cap="none" spc="0" normalizeH="0" baseline="0" noProof="0" dirty="0">
                <a:ln>
                  <a:noFill/>
                </a:ln>
                <a:solidFill>
                  <a:srgbClr val="382D24"/>
                </a:solidFill>
                <a:effectLst/>
                <a:uLnTx/>
                <a:uFillTx/>
                <a:latin typeface="Arial" pitchFamily="34" charset="0"/>
                <a:ea typeface="+mn-ea"/>
                <a:cs typeface="Arial" pitchFamily="34" charset="0"/>
              </a:rPr>
              <a:t>‘It you are a treating practitioner and </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you disagree with a coverage denial, you may request a peer to peer with the Medical Director who made the decision.  Follow fax:  Scheduled P2P call within 14 days to speak to Med Director.    (</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DOS:  5-18    Rec </a:t>
            </a:r>
            <a:r>
              <a:rPr kumimoji="0" lang="en-US" sz="1400" b="1" i="0" u="none" strike="noStrike" kern="1200" cap="none" spc="0" normalizeH="0" baseline="0" noProof="0" dirty="0" err="1">
                <a:ln>
                  <a:noFill/>
                </a:ln>
                <a:solidFill>
                  <a:srgbClr val="382D24"/>
                </a:solidFill>
                <a:effectLst/>
                <a:uLnTx/>
                <a:uFillTx/>
                <a:latin typeface="Arial" pitchFamily="34" charset="0"/>
                <a:ea typeface="+mn-ea"/>
                <a:cs typeface="Arial" pitchFamily="34" charset="0"/>
              </a:rPr>
              <a:t>Ltr</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 5-24. 6 days)</a:t>
            </a: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***Change of internal request for inpt.  Develop a payer matrix to know exactly what every payer is using.  MA plans – use CMS form to create a representative for each MA pt/ internal PAs</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a:t>
            </a:r>
            <a:endParaRPr lang="en-US" dirty="0"/>
          </a:p>
        </p:txBody>
      </p:sp>
      <p:sp>
        <p:nvSpPr>
          <p:cNvPr id="4" name="Footer Placeholder 3">
            <a:extLst>
              <a:ext uri="{FF2B5EF4-FFF2-40B4-BE49-F238E27FC236}">
                <a16:creationId xmlns:a16="http://schemas.microsoft.com/office/drawing/2014/main" id="{83511927-CC80-4691-AF61-73DDD75C8C4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2022</a:t>
            </a:r>
          </a:p>
        </p:txBody>
      </p:sp>
      <p:sp>
        <p:nvSpPr>
          <p:cNvPr id="5" name="Slide Number Placeholder 4">
            <a:extLst>
              <a:ext uri="{FF2B5EF4-FFF2-40B4-BE49-F238E27FC236}">
                <a16:creationId xmlns:a16="http://schemas.microsoft.com/office/drawing/2014/main" id="{8991A9BD-AED4-4DED-8938-EB483A08DE9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70056-A77D-46BD-9BD2-CA6377E24622}"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38526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5986-8BD3-4A4A-9F18-8B2707FF2445}"/>
              </a:ext>
            </a:extLst>
          </p:cNvPr>
          <p:cNvSpPr>
            <a:spLocks noGrp="1"/>
          </p:cNvSpPr>
          <p:nvPr>
            <p:ph type="title"/>
          </p:nvPr>
        </p:nvSpPr>
        <p:spPr>
          <a:xfrm>
            <a:off x="677333" y="194310"/>
            <a:ext cx="8595784" cy="1736090"/>
          </a:xfrm>
        </p:spPr>
        <p:txBody>
          <a:bodyPr/>
          <a:lstStyle/>
          <a:p>
            <a:r>
              <a:rPr lang="en-US" dirty="0"/>
              <a:t>Is patient still inhouse?  (ex)</a:t>
            </a:r>
            <a:br>
              <a:rPr lang="en-US" dirty="0"/>
            </a:br>
            <a:endParaRPr lang="en-US" dirty="0"/>
          </a:p>
        </p:txBody>
      </p:sp>
      <p:sp>
        <p:nvSpPr>
          <p:cNvPr id="3" name="Content Placeholder 2">
            <a:extLst>
              <a:ext uri="{FF2B5EF4-FFF2-40B4-BE49-F238E27FC236}">
                <a16:creationId xmlns:a16="http://schemas.microsoft.com/office/drawing/2014/main" id="{25472332-AAE2-4556-AE27-94E41B427A48}"/>
              </a:ext>
            </a:extLst>
          </p:cNvPr>
          <p:cNvSpPr>
            <a:spLocks noGrp="1"/>
          </p:cNvSpPr>
          <p:nvPr>
            <p:ph idx="1"/>
          </p:nvPr>
        </p:nvSpPr>
        <p:spPr>
          <a:xfrm>
            <a:off x="677333" y="868681"/>
            <a:ext cx="8595784" cy="5173346"/>
          </a:xfrm>
        </p:spPr>
        <p:txBody>
          <a:bodyPr/>
          <a:lstStyle/>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32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United. MA plan.  </a:t>
            </a:r>
            <a:r>
              <a:rPr kumimoji="0" lang="en-US" sz="18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Level of care determination/while in house. Note: Moved from MCG to IQ, May 2021.  Bought Optum who owns IQ.</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Not met?  My determination is based </a:t>
            </a: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on the health plans and </a:t>
            </a:r>
            <a:r>
              <a:rPr kumimoji="0" lang="en-US" sz="1400" b="0" i="1" u="none" strike="noStrike" kern="1200" cap="none" spc="0" normalizeH="0" baseline="0" noProof="0" dirty="0">
                <a:ln>
                  <a:noFill/>
                </a:ln>
                <a:solidFill>
                  <a:srgbClr val="FF0000"/>
                </a:solidFill>
                <a:effectLst/>
                <a:uLnTx/>
                <a:uFillTx/>
                <a:latin typeface="Arial" pitchFamily="34" charset="0"/>
                <a:ea typeface="+mn-ea"/>
                <a:cs typeface="Arial" pitchFamily="34" charset="0"/>
              </a:rPr>
              <a:t>Medicare criteria </a:t>
            </a: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that says a member </a:t>
            </a:r>
            <a:r>
              <a:rPr kumimoji="0" lang="en-US" sz="1400" b="0" i="1" u="none" strike="noStrike" kern="1200" cap="none" spc="0" normalizeH="0" baseline="0" noProof="0" dirty="0">
                <a:ln>
                  <a:noFill/>
                </a:ln>
                <a:solidFill>
                  <a:srgbClr val="382D24"/>
                </a:solidFill>
                <a:effectLst/>
                <a:uLnTx/>
                <a:uFillTx/>
                <a:latin typeface="Arial" pitchFamily="34" charset="0"/>
                <a:ea typeface="+mn-ea"/>
                <a:cs typeface="Arial" pitchFamily="34" charset="0"/>
              </a:rPr>
              <a:t>must show signs and/or symptoms severe enough to need services that can only be provided safely and effectively on an inpt basis.   (Major subjective! )</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Based on my review, these criteria haven’t been met.  My rationale: this pt was admitted on 4-7-21 with sepsis unspecified organism.  We reviewed the medical information made available to use, as well as the health plan criteria for admission to the hospital, and have determined that this does stay does not meet inpt admission.  </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The reason is there was no hemodynamic instability. Hypoxemia, altered mental status, bacteremia, parenteral antimicrobial regimen that must be implemented on an inpt basis.  Consequently, acute inpt hospital admission is not covered.”  (IQ guidelines + UHC)</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What to do if disagree?   You can request a P2P review.  Send secure email or call #.</a:t>
            </a:r>
          </a:p>
          <a:p>
            <a:pPr marL="342900" marR="0" lvl="0" indent="-34290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Can a claim be submitted for this claim?  If you submit an inpt claim, it will automatically be denied.  You will received reconsideration process on your remittance.   </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DOS: 4-17  </a:t>
            </a:r>
            <a:r>
              <a:rPr kumimoji="0" lang="en-US" sz="1400" b="1" i="0" u="none" strike="noStrike" kern="1200" cap="none" spc="0" normalizeH="0" baseline="0" noProof="0" dirty="0" err="1">
                <a:ln>
                  <a:noFill/>
                </a:ln>
                <a:solidFill>
                  <a:srgbClr val="382D24"/>
                </a:solidFill>
                <a:effectLst/>
                <a:uLnTx/>
                <a:uFillTx/>
                <a:latin typeface="Arial" pitchFamily="34" charset="0"/>
                <a:ea typeface="+mn-ea"/>
                <a:cs typeface="Arial" pitchFamily="34" charset="0"/>
              </a:rPr>
              <a:t>Ltr</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 </a:t>
            </a:r>
            <a:r>
              <a:rPr kumimoji="0" lang="en-US" sz="1400" b="1" i="0" u="none" strike="noStrike" kern="1200" cap="none" spc="0" normalizeH="0" baseline="0" noProof="0" dirty="0" err="1">
                <a:ln>
                  <a:noFill/>
                </a:ln>
                <a:solidFill>
                  <a:srgbClr val="382D24"/>
                </a:solidFill>
                <a:effectLst/>
                <a:uLnTx/>
                <a:uFillTx/>
                <a:latin typeface="Arial" pitchFamily="34" charset="0"/>
                <a:ea typeface="+mn-ea"/>
                <a:cs typeface="Arial" pitchFamily="34" charset="0"/>
              </a:rPr>
              <a:t>Rcd</a:t>
            </a:r>
            <a:r>
              <a:rPr kumimoji="0" lang="en-US" sz="1400" b="1" i="0" u="none" strike="noStrike" kern="1200" cap="none" spc="0" normalizeH="0" baseline="0" noProof="0" dirty="0">
                <a:ln>
                  <a:noFill/>
                </a:ln>
                <a:solidFill>
                  <a:srgbClr val="382D24"/>
                </a:solidFill>
                <a:effectLst/>
                <a:uLnTx/>
                <a:uFillTx/>
                <a:latin typeface="Arial" pitchFamily="34" charset="0"/>
                <a:ea typeface="+mn-ea"/>
                <a:cs typeface="Arial" pitchFamily="34" charset="0"/>
              </a:rPr>
              <a:t>: 4-21   4 days</a:t>
            </a: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r>
              <a:rPr kumimoji="0" lang="en-US" sz="1400" b="0" i="0" u="none" strike="noStrike" kern="1200" cap="none" spc="0" normalizeH="0" baseline="0" noProof="0" dirty="0">
                <a:ln>
                  <a:noFill/>
                </a:ln>
                <a:solidFill>
                  <a:srgbClr val="382D24"/>
                </a:solidFill>
                <a:effectLst/>
                <a:uLnTx/>
                <a:uFillTx/>
                <a:latin typeface="Arial" pitchFamily="34" charset="0"/>
                <a:ea typeface="+mn-ea"/>
                <a:cs typeface="Arial" pitchFamily="34" charset="0"/>
              </a:rPr>
              <a:t>	</a:t>
            </a: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You can still submit an outpt claim for all medically necessary services.  Look to Medicare Claims Processing Manual, 100-04, Chapter 1, Section 50.3.2.   (Condition code 44/TM)</a:t>
            </a: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
                <a:srgbClr val="165788"/>
              </a:buClr>
              <a:buSzTx/>
              <a:buFont typeface="Arial" panose="020B0604020202020204" pitchFamily="34" charset="0"/>
              <a:buNone/>
              <a:tabLst/>
              <a:defRPr/>
            </a:pP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WOW!  UHC is using their own criteria, </a:t>
            </a:r>
            <a:r>
              <a:rPr kumimoji="0" lang="en-US" sz="1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not the 2 MN rule</a:t>
            </a:r>
            <a:r>
              <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 requiring hospitals to submit for review and then requiring the hospital to follow Traditional Guidelines/CC 44 when denying. WOW!  NO WAY!</a:t>
            </a:r>
          </a:p>
          <a:p>
            <a:endParaRPr lang="en-US" dirty="0"/>
          </a:p>
        </p:txBody>
      </p:sp>
      <p:sp>
        <p:nvSpPr>
          <p:cNvPr id="4" name="Footer Placeholder 3">
            <a:extLst>
              <a:ext uri="{FF2B5EF4-FFF2-40B4-BE49-F238E27FC236}">
                <a16:creationId xmlns:a16="http://schemas.microsoft.com/office/drawing/2014/main" id="{AA6B16BF-FF5E-498C-A4E8-FA5F8CCFE5C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2022</a:t>
            </a:r>
          </a:p>
        </p:txBody>
      </p:sp>
      <p:sp>
        <p:nvSpPr>
          <p:cNvPr id="5" name="Slide Number Placeholder 4">
            <a:extLst>
              <a:ext uri="{FF2B5EF4-FFF2-40B4-BE49-F238E27FC236}">
                <a16:creationId xmlns:a16="http://schemas.microsoft.com/office/drawing/2014/main" id="{6D8A4AB8-1261-4ECF-8B3C-7CE4304A606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70056-A77D-46BD-9BD2-CA6377E24622}"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0451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DFDD-D912-3539-2D50-B1E395282ACC}"/>
              </a:ext>
            </a:extLst>
          </p:cNvPr>
          <p:cNvSpPr>
            <a:spLocks noGrp="1"/>
          </p:cNvSpPr>
          <p:nvPr>
            <p:ph type="title"/>
          </p:nvPr>
        </p:nvSpPr>
        <p:spPr>
          <a:xfrm>
            <a:off x="677333" y="609601"/>
            <a:ext cx="8595784" cy="859604"/>
          </a:xfrm>
        </p:spPr>
        <p:txBody>
          <a:bodyPr/>
          <a:lstStyle/>
          <a:p>
            <a:r>
              <a:rPr lang="en-US" dirty="0"/>
              <a:t>A little bit on No Surprise Bill – Impact to the pt to know –is the new provider in my network?</a:t>
            </a:r>
          </a:p>
        </p:txBody>
      </p:sp>
      <p:sp>
        <p:nvSpPr>
          <p:cNvPr id="3" name="Content Placeholder 2">
            <a:extLst>
              <a:ext uri="{FF2B5EF4-FFF2-40B4-BE49-F238E27FC236}">
                <a16:creationId xmlns:a16="http://schemas.microsoft.com/office/drawing/2014/main" id="{F48654A8-9987-1B2A-2C54-60E1A723E579}"/>
              </a:ext>
            </a:extLst>
          </p:cNvPr>
          <p:cNvSpPr>
            <a:spLocks noGrp="1"/>
          </p:cNvSpPr>
          <p:nvPr>
            <p:ph idx="1"/>
          </p:nvPr>
        </p:nvSpPr>
        <p:spPr>
          <a:xfrm>
            <a:off x="677332" y="1613043"/>
            <a:ext cx="9750937" cy="4428983"/>
          </a:xfrm>
        </p:spPr>
        <p:txBody>
          <a:bodyPr/>
          <a:lstStyle/>
          <a:p>
            <a:r>
              <a:rPr lang="en-US" dirty="0"/>
              <a:t>Shortly – just shoot me now!</a:t>
            </a:r>
          </a:p>
          <a:p>
            <a:r>
              <a:rPr lang="en-US" dirty="0"/>
              <a:t>Goal is to prevent surprise bills by helping patients know  - what providers are in my network?</a:t>
            </a:r>
          </a:p>
          <a:p>
            <a:r>
              <a:rPr lang="en-US" dirty="0"/>
              <a:t>Thought that was easy?   It never has been and it appears it is still too complex for patients.</a:t>
            </a:r>
          </a:p>
          <a:p>
            <a:endParaRPr lang="en-US" dirty="0"/>
          </a:p>
          <a:p>
            <a:r>
              <a:rPr lang="en-US" sz="1600" dirty="0">
                <a:solidFill>
                  <a:srgbClr val="C00000"/>
                </a:solidFill>
              </a:rPr>
              <a:t>EX)  Pt had referral to a regional hospital for testing/workup.  First time going there – checking to ensure this hospital was in her employer’s network.</a:t>
            </a:r>
          </a:p>
          <a:p>
            <a:r>
              <a:rPr lang="en-US" dirty="0"/>
              <a:t>1</a:t>
            </a:r>
            <a:r>
              <a:rPr lang="en-US" baseline="30000" dirty="0"/>
              <a:t>st</a:t>
            </a:r>
            <a:r>
              <a:rPr lang="en-US" dirty="0"/>
              <a:t>:  Checked webpage.  Asked for provider list, with insurance, in so Idaho. Could not find it this way.</a:t>
            </a:r>
          </a:p>
          <a:p>
            <a:r>
              <a:rPr lang="en-US" dirty="0"/>
              <a:t>2</a:t>
            </a:r>
            <a:r>
              <a:rPr lang="en-US" baseline="30000" dirty="0"/>
              <a:t>nd</a:t>
            </a:r>
            <a:r>
              <a:rPr lang="en-US" dirty="0"/>
              <a:t>:  Went to the ins name.org, then prompted to find care, then find a doctor, and input employer. Still nothing.</a:t>
            </a:r>
          </a:p>
          <a:p>
            <a:r>
              <a:rPr lang="en-US" dirty="0"/>
              <a:t>3</a:t>
            </a:r>
            <a:r>
              <a:rPr lang="en-US" baseline="30000" dirty="0"/>
              <a:t>rd</a:t>
            </a:r>
            <a:r>
              <a:rPr lang="en-US" dirty="0"/>
              <a:t>:  Called HR, said to call insurance plan. Employer does not have a source of who is in-network.</a:t>
            </a:r>
          </a:p>
          <a:p>
            <a:r>
              <a:rPr lang="en-US" dirty="0"/>
              <a:t>4</a:t>
            </a:r>
            <a:r>
              <a:rPr lang="en-US" baseline="30000" dirty="0"/>
              <a:t>th</a:t>
            </a:r>
            <a:r>
              <a:rPr lang="en-US" dirty="0"/>
              <a:t>:  Called insurance plan.  2 different calls:  1</a:t>
            </a:r>
            <a:r>
              <a:rPr lang="en-US" baseline="30000" dirty="0"/>
              <a:t>st</a:t>
            </a:r>
            <a:r>
              <a:rPr lang="en-US" dirty="0"/>
              <a:t> answer, after 4 transfers, yes in network but had to look under a </a:t>
            </a:r>
            <a:r>
              <a:rPr lang="en-US" dirty="0" err="1"/>
              <a:t>new,enhanced</a:t>
            </a:r>
            <a:r>
              <a:rPr lang="en-US" dirty="0"/>
              <a:t> benefit plan name:  ___.  Asked, what employee would know this was how to look up or ask when it is not the name of their insurance? (Benefit plan vs actual insurance name)</a:t>
            </a:r>
          </a:p>
          <a:p>
            <a:r>
              <a:rPr lang="en-US" dirty="0"/>
              <a:t>5</a:t>
            </a:r>
            <a:r>
              <a:rPr lang="en-US" baseline="30000" dirty="0"/>
              <a:t>th</a:t>
            </a:r>
            <a:r>
              <a:rPr lang="en-US" dirty="0"/>
              <a:t>:  Called insurance /2</a:t>
            </a:r>
            <a:r>
              <a:rPr lang="en-US" baseline="30000" dirty="0"/>
              <a:t>nd</a:t>
            </a:r>
            <a:r>
              <a:rPr lang="en-US" dirty="0"/>
              <a:t> person.  Told not in-network with regional hospital. Also asked employer VP of finance/contracting, nope, not in- network.</a:t>
            </a:r>
          </a:p>
          <a:p>
            <a:r>
              <a:rPr lang="en-US" dirty="0"/>
              <a:t>6</a:t>
            </a:r>
            <a:r>
              <a:rPr lang="en-US" baseline="30000" dirty="0"/>
              <a:t>th</a:t>
            </a:r>
            <a:r>
              <a:rPr lang="en-US" dirty="0"/>
              <a:t>:  Called regional hospital. Asked for PFS Director.  Yes, all commercial and MA plans are in-network.</a:t>
            </a:r>
          </a:p>
          <a:p>
            <a:r>
              <a:rPr lang="en-US" dirty="0"/>
              <a:t>7</a:t>
            </a:r>
            <a:r>
              <a:rPr lang="en-US" baseline="30000" dirty="0"/>
              <a:t>th</a:t>
            </a:r>
            <a:r>
              <a:rPr lang="en-US" dirty="0"/>
              <a:t>:  Who to believe?  When we say – patients need to be more accountable to stay in-network – plz advise how that is to be done, exactly?  Employer = no.  1 payer call = yes, and then no.  Website – didn’t bring up.  Finally call new provider = yes, they knew.  But what if it is does deny anyway?   </a:t>
            </a:r>
          </a:p>
        </p:txBody>
      </p:sp>
      <p:sp>
        <p:nvSpPr>
          <p:cNvPr id="4" name="Footer Placeholder 3">
            <a:extLst>
              <a:ext uri="{FF2B5EF4-FFF2-40B4-BE49-F238E27FC236}">
                <a16:creationId xmlns:a16="http://schemas.microsoft.com/office/drawing/2014/main" id="{9121B8A1-600D-55F1-9A2B-8848063C49F9}"/>
              </a:ext>
            </a:extLst>
          </p:cNvPr>
          <p:cNvSpPr>
            <a:spLocks noGrp="1"/>
          </p:cNvSpPr>
          <p:nvPr>
            <p:ph type="ftr" sz="quarter" idx="11"/>
          </p:nvPr>
        </p:nvSpPr>
        <p:spPr/>
        <p:txBody>
          <a:bodyPr/>
          <a:lstStyle/>
          <a:p>
            <a:pPr>
              <a:defRPr/>
            </a:pPr>
            <a:endParaRPr lang="en-US" dirty="0"/>
          </a:p>
          <a:p>
            <a:pPr>
              <a:defRPr/>
            </a:pPr>
            <a:endParaRPr lang="en-US" dirty="0"/>
          </a:p>
        </p:txBody>
      </p:sp>
      <p:sp>
        <p:nvSpPr>
          <p:cNvPr id="5" name="Slide Number Placeholder 4">
            <a:extLst>
              <a:ext uri="{FF2B5EF4-FFF2-40B4-BE49-F238E27FC236}">
                <a16:creationId xmlns:a16="http://schemas.microsoft.com/office/drawing/2014/main" id="{7390E7DB-60AA-59FC-1CF1-723355332A04}"/>
              </a:ext>
            </a:extLst>
          </p:cNvPr>
          <p:cNvSpPr>
            <a:spLocks noGrp="1"/>
          </p:cNvSpPr>
          <p:nvPr>
            <p:ph type="sldNum" sz="quarter" idx="12"/>
          </p:nvPr>
        </p:nvSpPr>
        <p:spPr/>
        <p:txBody>
          <a:bodyPr/>
          <a:lstStyle/>
          <a:p>
            <a:pPr>
              <a:defRPr/>
            </a:pPr>
            <a:fld id="{B9F70056-A77D-46BD-9BD2-CA6377E24622}" type="slidenum">
              <a:rPr lang="en-US" altLang="en-US" smtClean="0"/>
              <a:pPr>
                <a:defRPr/>
              </a:pPr>
              <a:t>33</a:t>
            </a:fld>
            <a:endParaRPr lang="en-US" altLang="en-US" dirty="0"/>
          </a:p>
        </p:txBody>
      </p:sp>
    </p:spTree>
    <p:extLst>
      <p:ext uri="{BB962C8B-B14F-4D97-AF65-F5344CB8AC3E}">
        <p14:creationId xmlns:p14="http://schemas.microsoft.com/office/powerpoint/2010/main" val="2177328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Slide Number Placeholder 4">
            <a:extLst>
              <a:ext uri="{FF2B5EF4-FFF2-40B4-BE49-F238E27FC236}">
                <a16:creationId xmlns:a16="http://schemas.microsoft.com/office/drawing/2014/main" id="{C6059D43-9D22-4D92-8AA4-2BE1A275BE0C}"/>
              </a:ext>
            </a:extLst>
          </p:cNvPr>
          <p:cNvSpPr>
            <a:spLocks noGrp="1" noChangeArrowheads="1"/>
          </p:cNvSpPr>
          <p:nvPr>
            <p:ph type="sldNum" sz="quarter" idx="12"/>
          </p:nvPr>
        </p:nvSpPr>
        <p:spPr bwMode="auto">
          <a:xfrm>
            <a:off x="9144000" y="635410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08D78F89-0EA8-4616-9389-00F1D86599D9}" type="slidenum">
              <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34</a:t>
            </a:fld>
            <a:endParaRPr kumimoji="0" lang="en-US" altLang="en-US" sz="675" b="0" i="0" u="none" strike="noStrike" kern="1200" cap="none" spc="0" normalizeH="0" baseline="0" noProof="0">
              <a:ln>
                <a:noFill/>
              </a:ln>
              <a:solidFill>
                <a:srgbClr val="90C226"/>
              </a:solidFill>
              <a:effectLst/>
              <a:uLnTx/>
              <a:uFillTx/>
              <a:latin typeface="Arial" panose="020B0604020202020204" pitchFamily="34" charset="0"/>
              <a:ea typeface="+mn-ea"/>
              <a:cs typeface="Arial" panose="020B0604020202020204" pitchFamily="34" charset="0"/>
            </a:endParaRPr>
          </a:p>
        </p:txBody>
      </p:sp>
      <p:sp>
        <p:nvSpPr>
          <p:cNvPr id="72706" name="Title 1">
            <a:extLst>
              <a:ext uri="{FF2B5EF4-FFF2-40B4-BE49-F238E27FC236}">
                <a16:creationId xmlns:a16="http://schemas.microsoft.com/office/drawing/2014/main" id="{0EE908CC-3A52-431E-A6C3-F66A6019C6F2}"/>
              </a:ext>
            </a:extLst>
          </p:cNvPr>
          <p:cNvSpPr>
            <a:spLocks noGrp="1" noChangeArrowheads="1"/>
          </p:cNvSpPr>
          <p:nvPr>
            <p:ph type="title" idx="4294967295"/>
          </p:nvPr>
        </p:nvSpPr>
        <p:spPr>
          <a:xfrm>
            <a:off x="0" y="255588"/>
            <a:ext cx="11887200" cy="1128712"/>
          </a:xfrm>
          <a:solidFill>
            <a:srgbClr val="002060"/>
          </a:solidFill>
        </p:spPr>
        <p:txBody>
          <a:bodyPr/>
          <a:lstStyle/>
          <a:p>
            <a:r>
              <a:rPr lang="en-US" altLang="en-US" b="1" dirty="0">
                <a:solidFill>
                  <a:schemeClr val="bg1"/>
                </a:solidFill>
              </a:rPr>
              <a:t>Massive Requests for Records </a:t>
            </a:r>
          </a:p>
        </p:txBody>
      </p:sp>
      <p:sp>
        <p:nvSpPr>
          <p:cNvPr id="67587" name="Content Placeholder 2">
            <a:extLst>
              <a:ext uri="{FF2B5EF4-FFF2-40B4-BE49-F238E27FC236}">
                <a16:creationId xmlns:a16="http://schemas.microsoft.com/office/drawing/2014/main" id="{A5A49726-38AE-482A-97A3-90CFF881DD22}"/>
              </a:ext>
            </a:extLst>
          </p:cNvPr>
          <p:cNvSpPr>
            <a:spLocks noGrp="1" noChangeArrowheads="1"/>
          </p:cNvSpPr>
          <p:nvPr>
            <p:ph idx="4294967295"/>
          </p:nvPr>
        </p:nvSpPr>
        <p:spPr>
          <a:xfrm>
            <a:off x="4370388" y="1631950"/>
            <a:ext cx="7821612" cy="5083175"/>
          </a:xfrm>
        </p:spPr>
        <p:txBody>
          <a:bodyPr>
            <a:normAutofit fontScale="92500" lnSpcReduction="20000"/>
          </a:bodyPr>
          <a:lstStyle/>
          <a:p>
            <a:pPr>
              <a:lnSpc>
                <a:spcPct val="110000"/>
              </a:lnSpc>
              <a:spcBef>
                <a:spcPts val="0"/>
              </a:spcBef>
              <a:spcAft>
                <a:spcPts val="600"/>
              </a:spcAft>
              <a:defRPr/>
            </a:pPr>
            <a:r>
              <a:rPr lang="en-US" altLang="en-US" sz="2400" b="1" u="sng" dirty="0">
                <a:solidFill>
                  <a:srgbClr val="00B050"/>
                </a:solidFill>
              </a:rPr>
              <a:t>First</a:t>
            </a:r>
            <a:r>
              <a:rPr lang="en-US" altLang="en-US" sz="2400" u="sng" dirty="0"/>
              <a:t>:</a:t>
            </a:r>
            <a:r>
              <a:rPr lang="en-US" altLang="en-US" sz="2400" dirty="0"/>
              <a:t>  If contracted, what does the contract state regarding request?  Volume?  Frequency?  Reason?   ALWAYS validate with each request.  (EX:   NY health system)</a:t>
            </a:r>
          </a:p>
          <a:p>
            <a:pPr>
              <a:lnSpc>
                <a:spcPct val="110000"/>
              </a:lnSpc>
              <a:spcBef>
                <a:spcPts val="0"/>
              </a:spcBef>
              <a:spcAft>
                <a:spcPts val="600"/>
              </a:spcAft>
              <a:defRPr/>
            </a:pPr>
            <a:r>
              <a:rPr lang="en-US" altLang="en-US" sz="2400" b="1" u="sng" dirty="0">
                <a:solidFill>
                  <a:srgbClr val="00B050"/>
                </a:solidFill>
              </a:rPr>
              <a:t>Second</a:t>
            </a:r>
            <a:r>
              <a:rPr lang="en-US" altLang="en-US" sz="2400" dirty="0"/>
              <a:t>:  If no contract, why send the records?  If MA plan with no contract, what would ‘traditional Medicare do’ with the same issue? Threats to not pay or recoupment payment? </a:t>
            </a:r>
            <a:r>
              <a:rPr lang="en-US" altLang="en-US" sz="2400" b="1" dirty="0"/>
              <a:t>IMMEDIATELY</a:t>
            </a:r>
            <a:r>
              <a:rPr lang="en-US" altLang="en-US" sz="2400" dirty="0"/>
              <a:t> </a:t>
            </a:r>
            <a:r>
              <a:rPr lang="en-US" altLang="en-US" sz="2400" b="1" dirty="0"/>
              <a:t>report to CMS /abuse</a:t>
            </a:r>
            <a:r>
              <a:rPr lang="en-US" altLang="en-US" sz="2400" dirty="0"/>
              <a:t>.</a:t>
            </a:r>
          </a:p>
          <a:p>
            <a:pPr>
              <a:lnSpc>
                <a:spcPct val="110000"/>
              </a:lnSpc>
              <a:spcBef>
                <a:spcPts val="0"/>
              </a:spcBef>
              <a:spcAft>
                <a:spcPts val="600"/>
              </a:spcAft>
              <a:defRPr/>
            </a:pPr>
            <a:r>
              <a:rPr lang="en-US" altLang="en-US" sz="2400" b="1" u="sng" dirty="0">
                <a:solidFill>
                  <a:srgbClr val="00B050"/>
                </a:solidFill>
              </a:rPr>
              <a:t>Third</a:t>
            </a:r>
            <a:r>
              <a:rPr lang="en-US" altLang="en-US" sz="2400" dirty="0"/>
              <a:t>:  Track and trend all requests.  Why?  What is the finding?  Report to contract management ASAP.</a:t>
            </a:r>
          </a:p>
          <a:p>
            <a:pPr>
              <a:lnSpc>
                <a:spcPct val="110000"/>
              </a:lnSpc>
              <a:spcBef>
                <a:spcPts val="0"/>
              </a:spcBef>
              <a:spcAft>
                <a:spcPts val="600"/>
              </a:spcAft>
              <a:defRPr/>
            </a:pPr>
            <a:r>
              <a:rPr lang="en-US" altLang="en-US" sz="2400" b="1" u="sng" dirty="0">
                <a:solidFill>
                  <a:srgbClr val="00B050"/>
                </a:solidFill>
              </a:rPr>
              <a:t>DENIAL PREVENTION</a:t>
            </a:r>
            <a:r>
              <a:rPr lang="en-US" altLang="en-US" sz="2400" b="1" dirty="0">
                <a:solidFill>
                  <a:srgbClr val="00B050"/>
                </a:solidFill>
              </a:rPr>
              <a:t>: </a:t>
            </a:r>
            <a:r>
              <a:rPr lang="en-US" altLang="en-US" sz="2400" dirty="0"/>
              <a:t>HIPAA Standard Transaction and Privacy (2003ish) – only send ‘minimally necessary information.’  Never the full record. If prior authorized (all are) – then why do they need the record POST care?   PS  Some payers = “Pt signed document allowing us to request full record.“ </a:t>
            </a:r>
            <a:r>
              <a:rPr lang="en-US" altLang="en-US" sz="2400" b="1" dirty="0">
                <a:solidFill>
                  <a:srgbClr val="C00000"/>
                </a:solidFill>
              </a:rPr>
              <a:t>Ask to see it.</a:t>
            </a:r>
            <a:r>
              <a:rPr lang="en-US" altLang="en-US" sz="2400" dirty="0">
                <a:solidFill>
                  <a:srgbClr val="C00000"/>
                </a:solidFill>
              </a:rPr>
              <a:t> </a:t>
            </a:r>
            <a:r>
              <a:rPr lang="en-US" altLang="en-US" sz="2400" dirty="0"/>
              <a:t>PHI</a:t>
            </a:r>
          </a:p>
        </p:txBody>
      </p:sp>
      <p:pic>
        <p:nvPicPr>
          <p:cNvPr id="3" name="Picture 2" descr="Stack of colorful files">
            <a:extLst>
              <a:ext uri="{FF2B5EF4-FFF2-40B4-BE49-F238E27FC236}">
                <a16:creationId xmlns:a16="http://schemas.microsoft.com/office/drawing/2014/main" id="{A26A1A6F-B861-9F4A-AA04-8A6B35378D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84300"/>
            <a:ext cx="4065561" cy="54737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2E04-5892-431B-867E-F6C9D6EE8FA2}"/>
              </a:ext>
            </a:extLst>
          </p:cNvPr>
          <p:cNvSpPr>
            <a:spLocks noGrp="1"/>
          </p:cNvSpPr>
          <p:nvPr>
            <p:ph type="title"/>
          </p:nvPr>
        </p:nvSpPr>
        <p:spPr/>
        <p:txBody>
          <a:bodyPr>
            <a:normAutofit fontScale="90000"/>
          </a:bodyPr>
          <a:lstStyle/>
          <a:p>
            <a:r>
              <a:rPr lang="en-US" dirty="0"/>
              <a:t>Post –discharge, outlier payment, </a:t>
            </a:r>
            <a:r>
              <a:rPr lang="en-US" b="1" dirty="0">
                <a:solidFill>
                  <a:srgbClr val="C00000"/>
                </a:solidFill>
              </a:rPr>
              <a:t>line item audits.  </a:t>
            </a:r>
            <a:r>
              <a:rPr lang="en-US" dirty="0"/>
              <a:t>Commercial, MA, Medicaid Mgt Care. Each payer has their own list, their own justification, internal.</a:t>
            </a:r>
          </a:p>
        </p:txBody>
      </p:sp>
      <p:sp>
        <p:nvSpPr>
          <p:cNvPr id="3" name="Content Placeholder 2">
            <a:extLst>
              <a:ext uri="{FF2B5EF4-FFF2-40B4-BE49-F238E27FC236}">
                <a16:creationId xmlns:a16="http://schemas.microsoft.com/office/drawing/2014/main" id="{FA0A55A5-C266-4659-819D-4AB735F86236}"/>
              </a:ext>
            </a:extLst>
          </p:cNvPr>
          <p:cNvSpPr>
            <a:spLocks noGrp="1"/>
          </p:cNvSpPr>
          <p:nvPr>
            <p:ph idx="1"/>
          </p:nvPr>
        </p:nvSpPr>
        <p:spPr>
          <a:xfrm>
            <a:off x="838200" y="1991360"/>
            <a:ext cx="10825480" cy="4185602"/>
          </a:xfrm>
        </p:spPr>
        <p:txBody>
          <a:bodyPr>
            <a:normAutofit lnSpcReduction="10000"/>
          </a:bodyPr>
          <a:lstStyle/>
          <a:p>
            <a:r>
              <a:rPr lang="en-US" sz="1800" dirty="0"/>
              <a:t>If paid by DRG and an outlier payment is expected, here come the line item audits.  If paid a % of billed charges, here come the audits.</a:t>
            </a:r>
          </a:p>
          <a:p>
            <a:r>
              <a:rPr lang="en-US" sz="1800" dirty="0">
                <a:solidFill>
                  <a:srgbClr val="FF0000"/>
                </a:solidFill>
              </a:rPr>
              <a:t>Absolutely a contract issue</a:t>
            </a:r>
            <a:r>
              <a:rPr lang="en-US" sz="1800" dirty="0"/>
              <a:t>.  Join other providers.  Strategize.  Charge the payer for sending records, make decision to severe contract, etc.    </a:t>
            </a:r>
            <a:r>
              <a:rPr lang="en-US" sz="1800" u="sng" dirty="0"/>
              <a:t>What to expect</a:t>
            </a:r>
            <a:r>
              <a:rPr lang="en-US" sz="1800" dirty="0"/>
              <a:t>?  CMS: </a:t>
            </a:r>
            <a:r>
              <a:rPr lang="en-US" sz="1800" u="sng" dirty="0"/>
              <a:t>R&amp;B covers routine nursing</a:t>
            </a:r>
            <a:r>
              <a:rPr lang="en-US" sz="1800" dirty="0"/>
              <a:t>.  Defined?</a:t>
            </a:r>
          </a:p>
          <a:p>
            <a:pPr marL="0" indent="0">
              <a:buNone/>
            </a:pPr>
            <a:br>
              <a:rPr lang="en-US" sz="1800" dirty="0"/>
            </a:br>
            <a:r>
              <a:rPr lang="en-US" dirty="0"/>
              <a:t>	</a:t>
            </a:r>
            <a:r>
              <a:rPr lang="en-US" sz="2400" dirty="0"/>
              <a:t>Unbundling:  Disallowing any separate nursing charges.  R&amp;B covers all nursing inpt uniquely ordered services.  Separately ordered, separate CPT coded during obs or inpt not covered.  NO venipuncture, in-room pt specific ordered treatments/blood transfusion, ICU/ ventilator daily, drug </a:t>
            </a:r>
            <a:r>
              <a:rPr lang="en-US" sz="2400" dirty="0" err="1"/>
              <a:t>adm</a:t>
            </a:r>
            <a:r>
              <a:rPr lang="en-US" sz="2400" dirty="0"/>
              <a:t>, Conscious sedation, assisting provider with procedures/any setting, CPR, suctioning.</a:t>
            </a:r>
          </a:p>
          <a:p>
            <a:pPr marL="457200" lvl="1" indent="0">
              <a:buNone/>
            </a:pPr>
            <a:r>
              <a:rPr lang="en-US" dirty="0"/>
              <a:t>        Routine:  Surgeries.  Disallowing many unique supplies  to the patient, unique to the unique to surgery charges.  All covered in the per procedure/per time charge</a:t>
            </a:r>
          </a:p>
          <a:p>
            <a:pPr marL="0" indent="0">
              <a:buNone/>
            </a:pPr>
            <a:endParaRPr lang="en-US" dirty="0"/>
          </a:p>
        </p:txBody>
      </p:sp>
      <p:sp>
        <p:nvSpPr>
          <p:cNvPr id="4" name="Slide Number Placeholder 3">
            <a:extLst>
              <a:ext uri="{FF2B5EF4-FFF2-40B4-BE49-F238E27FC236}">
                <a16:creationId xmlns:a16="http://schemas.microsoft.com/office/drawing/2014/main" id="{289EBD46-A324-465D-B528-0E8207D80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5C0F5FA-46BE-47A0-8DEC-8A3973886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012" y="215757"/>
            <a:ext cx="2152625" cy="1545414"/>
          </a:xfrm>
          <a:prstGeom prst="rect">
            <a:avLst/>
          </a:prstGeom>
          <a:effectLst>
            <a:glow rad="228600">
              <a:srgbClr val="D03737">
                <a:satMod val="175000"/>
                <a:alpha val="40000"/>
              </a:srgbClr>
            </a:glow>
          </a:effectLst>
        </p:spPr>
      </p:pic>
    </p:spTree>
    <p:extLst>
      <p:ext uri="{BB962C8B-B14F-4D97-AF65-F5344CB8AC3E}">
        <p14:creationId xmlns:p14="http://schemas.microsoft.com/office/powerpoint/2010/main" val="314438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BE2F-EB99-4FE0-A6CF-005346E6FB7D}"/>
              </a:ext>
            </a:extLst>
          </p:cNvPr>
          <p:cNvSpPr>
            <a:spLocks noGrp="1"/>
          </p:cNvSpPr>
          <p:nvPr>
            <p:ph type="title"/>
          </p:nvPr>
        </p:nvSpPr>
        <p:spPr/>
        <p:txBody>
          <a:bodyPr/>
          <a:lstStyle/>
          <a:p>
            <a:r>
              <a:rPr lang="en-US" dirty="0"/>
              <a:t>What to do with line item audits?</a:t>
            </a:r>
          </a:p>
        </p:txBody>
      </p:sp>
      <p:sp>
        <p:nvSpPr>
          <p:cNvPr id="3" name="Content Placeholder 2">
            <a:extLst>
              <a:ext uri="{FF2B5EF4-FFF2-40B4-BE49-F238E27FC236}">
                <a16:creationId xmlns:a16="http://schemas.microsoft.com/office/drawing/2014/main" id="{19701C96-D6CE-488F-9B71-6685F6D0E8FC}"/>
              </a:ext>
            </a:extLst>
          </p:cNvPr>
          <p:cNvSpPr>
            <a:spLocks noGrp="1"/>
          </p:cNvSpPr>
          <p:nvPr>
            <p:ph sz="half" idx="1"/>
          </p:nvPr>
        </p:nvSpPr>
        <p:spPr>
          <a:xfrm>
            <a:off x="657225" y="1760538"/>
            <a:ext cx="5181600" cy="4351338"/>
          </a:xfrm>
        </p:spPr>
        <p:txBody>
          <a:bodyPr>
            <a:normAutofit fontScale="47500" lnSpcReduction="20000"/>
          </a:bodyPr>
          <a:lstStyle/>
          <a:p>
            <a:r>
              <a:rPr lang="en-US" sz="3400" dirty="0"/>
              <a:t>Some payers are strictly using the itemized statement to disallow.  *They have to request them as they are not submitted with 837/claims.</a:t>
            </a:r>
          </a:p>
          <a:p>
            <a:r>
              <a:rPr lang="en-US" sz="3400" b="1" dirty="0"/>
              <a:t>How pt friendly are the descriptors</a:t>
            </a:r>
            <a:r>
              <a:rPr lang="en-US" sz="3400" dirty="0"/>
              <a:t>?</a:t>
            </a:r>
          </a:p>
          <a:p>
            <a:r>
              <a:rPr lang="en-US" sz="3400" dirty="0">
                <a:solidFill>
                  <a:srgbClr val="FF0000"/>
                </a:solidFill>
              </a:rPr>
              <a:t>OR levels </a:t>
            </a:r>
            <a:r>
              <a:rPr lang="en-US" sz="3400" dirty="0"/>
              <a:t>– have you developed an outline of what is covered in each level?  Procedure level vs time – what is included, reducing price of multiple procedures. (Set up, clean up, routine supplies, all staff in attendance, sterilization, preference card items, 02)</a:t>
            </a:r>
          </a:p>
          <a:p>
            <a:r>
              <a:rPr lang="en-US" sz="3400" dirty="0">
                <a:solidFill>
                  <a:srgbClr val="FF0000"/>
                </a:solidFill>
              </a:rPr>
              <a:t>Nursing services </a:t>
            </a:r>
            <a:r>
              <a:rPr lang="en-US" sz="3400" dirty="0"/>
              <a:t>– have you developed what is covered in R&amp;B rate?  ICU will be different than medical/surgical.  (Medical:  8 hrs direct pt care, CN A, usage/equipment in the room, IV items, cleaning, </a:t>
            </a:r>
            <a:r>
              <a:rPr lang="en-US" sz="3400" dirty="0" err="1"/>
              <a:t>adm</a:t>
            </a:r>
            <a:r>
              <a:rPr lang="en-US" sz="3400" dirty="0"/>
              <a:t> meds.)</a:t>
            </a:r>
          </a:p>
          <a:p>
            <a:r>
              <a:rPr lang="en-US" sz="3400" u="sng" dirty="0"/>
              <a:t>NON ROUTINE</a:t>
            </a:r>
            <a:r>
              <a:rPr lang="en-US" sz="3400" dirty="0"/>
              <a:t>: Separately ordered for the pt, specific to the patient, usually CPT, documented.</a:t>
            </a:r>
          </a:p>
          <a:p>
            <a:r>
              <a:rPr lang="en-US" sz="3400" dirty="0"/>
              <a:t>Assume the payer ‘s team does not know what is included in ANY CPT code or how it is used. </a:t>
            </a:r>
          </a:p>
          <a:p>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What is the payer’s definition of routine, unbundling,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etc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Need their policy ahead of time to review</a:t>
            </a:r>
            <a:endParaRPr lang="en-US" sz="3400" dirty="0"/>
          </a:p>
          <a:p>
            <a:pPr marL="0" indent="0">
              <a:buNone/>
            </a:pPr>
            <a:endParaRPr lang="en-US" dirty="0"/>
          </a:p>
        </p:txBody>
      </p:sp>
      <p:sp>
        <p:nvSpPr>
          <p:cNvPr id="4" name="Content Placeholder 3">
            <a:extLst>
              <a:ext uri="{FF2B5EF4-FFF2-40B4-BE49-F238E27FC236}">
                <a16:creationId xmlns:a16="http://schemas.microsoft.com/office/drawing/2014/main" id="{8965BBB6-8F4C-457C-8A03-CC73EEBD4CA2}"/>
              </a:ext>
            </a:extLst>
          </p:cNvPr>
          <p:cNvSpPr>
            <a:spLocks noGrp="1"/>
          </p:cNvSpPr>
          <p:nvPr>
            <p:ph sz="half" idx="2"/>
          </p:nvPr>
        </p:nvSpPr>
        <p:spPr>
          <a:xfrm>
            <a:off x="5924550" y="1760537"/>
            <a:ext cx="5429250" cy="4732337"/>
          </a:xfrm>
        </p:spPr>
        <p:txBody>
          <a:bodyPr>
            <a:normAutofit fontScale="4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4200" dirty="0"/>
              <a:t>If requesting a full medical </a:t>
            </a:r>
            <a:r>
              <a:rPr lang="en-US" sz="4200" dirty="0" err="1"/>
              <a:t>record,validate</a:t>
            </a:r>
            <a:r>
              <a:rPr lang="en-US" sz="4200" dirty="0"/>
              <a:t> prior to sending.</a:t>
            </a:r>
            <a:r>
              <a:rPr kumimoji="0" lang="en-US" sz="4200" b="0" i="0" u="none" strike="noStrike" kern="1200" cap="none" spc="0" normalizeH="0" baseline="0" noProof="0" dirty="0">
                <a:ln>
                  <a:noFill/>
                </a:ln>
                <a:solidFill>
                  <a:srgbClr val="000000"/>
                </a:solidFill>
                <a:effectLst/>
                <a:uLnTx/>
                <a:uFillTx/>
                <a:latin typeface="Calibri" panose="020F0502020204030204"/>
                <a:ea typeface="+mn-ea"/>
                <a:cs typeface="+mn-cs"/>
              </a:rPr>
              <a:t> If records are sent, charge fee and get payment prior to sending. $150 </a:t>
            </a:r>
            <a:r>
              <a:rPr kumimoji="0" lang="en-US" sz="4200" b="0" i="0" u="none" strike="noStrike" kern="1200" cap="none" spc="0" normalizeH="0" baseline="0" noProof="0" dirty="0" err="1">
                <a:ln>
                  <a:noFill/>
                </a:ln>
                <a:solidFill>
                  <a:srgbClr val="000000"/>
                </a:solidFill>
                <a:effectLst/>
                <a:uLnTx/>
                <a:uFillTx/>
                <a:latin typeface="Calibri" panose="020F0502020204030204"/>
                <a:ea typeface="+mn-ea"/>
                <a:cs typeface="+mn-cs"/>
              </a:rPr>
              <a:t>ea</a:t>
            </a:r>
            <a:endParaRPr lang="en-US" sz="4200" dirty="0"/>
          </a:p>
          <a:p>
            <a:r>
              <a:rPr lang="en-US" sz="4200" dirty="0"/>
              <a:t>OR </a:t>
            </a:r>
            <a:r>
              <a:rPr lang="en-US" sz="4200" dirty="0" err="1"/>
              <a:t>OR</a:t>
            </a:r>
            <a:r>
              <a:rPr lang="en-US" sz="4200" dirty="0"/>
              <a:t> </a:t>
            </a:r>
            <a:r>
              <a:rPr lang="en-US" sz="4200" dirty="0" err="1"/>
              <a:t>OR</a:t>
            </a:r>
            <a:r>
              <a:rPr lang="en-US" sz="4200" dirty="0"/>
              <a:t> – require all line- item audits  be done </a:t>
            </a:r>
            <a:r>
              <a:rPr lang="en-US" sz="4200" dirty="0">
                <a:solidFill>
                  <a:srgbClr val="FF0000"/>
                </a:solidFill>
              </a:rPr>
              <a:t>onsite</a:t>
            </a:r>
            <a:r>
              <a:rPr lang="en-US" sz="4200" dirty="0"/>
              <a:t>. Have a trained nurse /revenue cycle internal staff sit with the payer.  Every line item is discussed, with the internal staff noting all variances.</a:t>
            </a:r>
          </a:p>
          <a:p>
            <a:r>
              <a:rPr lang="en-US" sz="4200" dirty="0"/>
              <a:t>This internal control will ensure a) variances are known immediately, b) challenges are ready to be sent and c) anything need clarified?</a:t>
            </a:r>
          </a:p>
          <a:p>
            <a:r>
              <a:rPr lang="en-US" sz="4200" dirty="0"/>
              <a:t>Is there a fee for having your staff away from their regular job?  </a:t>
            </a:r>
          </a:p>
          <a:p>
            <a:r>
              <a:rPr lang="en-US" sz="4200" b="1" dirty="0"/>
              <a:t>Be ready to discontinue contract.  Where does it say this is allowed?  Join with others.</a:t>
            </a:r>
          </a:p>
          <a:p>
            <a:endParaRPr lang="en-US" dirty="0"/>
          </a:p>
        </p:txBody>
      </p:sp>
      <p:sp>
        <p:nvSpPr>
          <p:cNvPr id="5" name="Slide Number Placeholder 4">
            <a:extLst>
              <a:ext uri="{FF2B5EF4-FFF2-40B4-BE49-F238E27FC236}">
                <a16:creationId xmlns:a16="http://schemas.microsoft.com/office/drawing/2014/main" id="{56AAB8F3-9F4B-41F6-AAB0-8EDF272B5E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01D2415-5C94-45A0-9FBF-408E48F28309}"/>
              </a:ext>
            </a:extLst>
          </p:cNvPr>
          <p:cNvPicPr>
            <a:picLocks noChangeAspect="1"/>
          </p:cNvPicPr>
          <p:nvPr/>
        </p:nvPicPr>
        <p:blipFill>
          <a:blip r:embed="rId2"/>
          <a:stretch>
            <a:fillRect/>
          </a:stretch>
        </p:blipFill>
        <p:spPr>
          <a:xfrm>
            <a:off x="8534400" y="-209550"/>
            <a:ext cx="2603512" cy="1935164"/>
          </a:xfrm>
          <a:prstGeom prst="rect">
            <a:avLst/>
          </a:prstGeom>
        </p:spPr>
      </p:pic>
      <p:sp>
        <p:nvSpPr>
          <p:cNvPr id="7" name="Footer Placeholder 6">
            <a:extLst>
              <a:ext uri="{FF2B5EF4-FFF2-40B4-BE49-F238E27FC236}">
                <a16:creationId xmlns:a16="http://schemas.microsoft.com/office/drawing/2014/main" id="{E5CA26C9-DC2B-A3A7-88D8-B2A232829F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2022</a:t>
            </a:r>
          </a:p>
        </p:txBody>
      </p:sp>
    </p:spTree>
    <p:extLst>
      <p:ext uri="{BB962C8B-B14F-4D97-AF65-F5344CB8AC3E}">
        <p14:creationId xmlns:p14="http://schemas.microsoft.com/office/powerpoint/2010/main" val="3204050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7B886F07-90FC-405E-A4EA-320016105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fld id="{A9DB1D61-0A43-4A4A-A519-52701705A595}" type="slidenum">
              <a:rPr kumimoji="0" lang="en-US" altLang="en-US" sz="1100" b="0" i="0" u="none" strike="noStrike" kern="1200" cap="none" spc="0" normalizeH="0" baseline="0" noProof="0">
                <a:ln>
                  <a:noFill/>
                </a:ln>
                <a:solidFill>
                  <a:srgbClr val="B13F9A"/>
                </a:solidFill>
                <a:effectLst/>
                <a:uLnTx/>
                <a:uFillTx/>
                <a:latin typeface="Comic Sans MS" panose="030F0702030302020204"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t>37</a:t>
            </a:fld>
            <a:endParaRPr kumimoji="0" lang="en-US" altLang="en-US" sz="1400" b="0" i="0" u="none" strike="noStrike" kern="1200" cap="none" spc="0" normalizeH="0" baseline="0" noProof="0">
              <a:ln>
                <a:noFill/>
              </a:ln>
              <a:solidFill>
                <a:srgbClr val="B13F9A"/>
              </a:solidFill>
              <a:effectLst/>
              <a:uLnTx/>
              <a:uFillTx/>
              <a:latin typeface="Comic Sans MS" panose="030F0702030302020204" pitchFamily="66" charset="0"/>
              <a:ea typeface="+mn-ea"/>
              <a:cs typeface="+mn-cs"/>
            </a:endParaRPr>
          </a:p>
        </p:txBody>
      </p:sp>
      <p:sp>
        <p:nvSpPr>
          <p:cNvPr id="54275" name="Rectangle 2">
            <a:extLst>
              <a:ext uri="{FF2B5EF4-FFF2-40B4-BE49-F238E27FC236}">
                <a16:creationId xmlns:a16="http://schemas.microsoft.com/office/drawing/2014/main" id="{D1B2DECE-1FF3-4D7D-A2CA-051A0EF925B6}"/>
              </a:ext>
            </a:extLst>
          </p:cNvPr>
          <p:cNvSpPr>
            <a:spLocks noGrp="1" noChangeArrowheads="1"/>
          </p:cNvSpPr>
          <p:nvPr>
            <p:ph type="title"/>
          </p:nvPr>
        </p:nvSpPr>
        <p:spPr>
          <a:xfrm>
            <a:off x="2590800" y="1104900"/>
            <a:ext cx="7772400" cy="495300"/>
          </a:xfrm>
        </p:spPr>
        <p:txBody>
          <a:bodyPr>
            <a:normAutofit fontScale="90000"/>
          </a:bodyPr>
          <a:lstStyle/>
          <a:p>
            <a:pPr eaLnBrk="1" fontAlgn="auto" hangingPunct="1">
              <a:spcAft>
                <a:spcPts val="0"/>
              </a:spcAft>
              <a:defRPr/>
            </a:pPr>
            <a:r>
              <a:rPr lang="en-US" sz="2400" dirty="0">
                <a:solidFill>
                  <a:schemeClr val="tx1"/>
                </a:solidFill>
                <a:cs typeface="Times New Roman" pitchFamily="18" charset="0"/>
              </a:rPr>
              <a:t>ROUTINE VS NON-ROUTINE SUPPLIES</a:t>
            </a:r>
            <a:br>
              <a:rPr lang="en-US" sz="2400" dirty="0">
                <a:solidFill>
                  <a:schemeClr val="tx1"/>
                </a:solidFill>
                <a:cs typeface="Times New Roman" pitchFamily="18" charset="0"/>
              </a:rPr>
            </a:br>
            <a:r>
              <a:rPr lang="en-US" sz="2400" dirty="0">
                <a:solidFill>
                  <a:schemeClr val="tx1"/>
                </a:solidFill>
                <a:cs typeface="Times New Roman" pitchFamily="18" charset="0"/>
              </a:rPr>
              <a:t>&amp; Routine Nursing</a:t>
            </a:r>
            <a:br>
              <a:rPr lang="en-US" sz="2400" dirty="0">
                <a:solidFill>
                  <a:schemeClr val="tx1"/>
                </a:solidFill>
                <a:cs typeface="Times New Roman" pitchFamily="18" charset="0"/>
              </a:rPr>
            </a:br>
            <a:endParaRPr lang="en-US" sz="1800" dirty="0">
              <a:solidFill>
                <a:schemeClr val="tx1"/>
              </a:solidFill>
              <a:cs typeface="Times New Roman" pitchFamily="18" charset="0"/>
            </a:endParaRPr>
          </a:p>
        </p:txBody>
      </p:sp>
      <p:sp>
        <p:nvSpPr>
          <p:cNvPr id="48132" name="Rectangle 3">
            <a:extLst>
              <a:ext uri="{FF2B5EF4-FFF2-40B4-BE49-F238E27FC236}">
                <a16:creationId xmlns:a16="http://schemas.microsoft.com/office/drawing/2014/main" id="{64CE823A-A83D-429A-BB0A-0CB82F35B14C}"/>
              </a:ext>
            </a:extLst>
          </p:cNvPr>
          <p:cNvSpPr>
            <a:spLocks noChangeArrowheads="1"/>
          </p:cNvSpPr>
          <p:nvPr/>
        </p:nvSpPr>
        <p:spPr bwMode="auto">
          <a:xfrm>
            <a:off x="1390650" y="1981201"/>
            <a:ext cx="88201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altLang="en-US" sz="1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The Medicare Reimbursement Manual defines Routine Services in 2202.6 on page 22-7:</a:t>
            </a:r>
            <a:endPar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“Inpatient routine services in a hospital or skilled nursing facility generally are those services included by the provider in a daily service charge—sometimes referred to as the “room and board” charge. Routine services are composed of two broad components: (1) general routine services, and (2) special care units (SCU’s), including coronary care units (CCU’s) and intensive care units (ICU’s). Included in routine services are the regular room, dietary and </a:t>
            </a:r>
            <a:r>
              <a:rPr kumimoji="0" lang="en-US" altLang="en-US" sz="1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nursing services</a:t>
            </a: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 </a:t>
            </a:r>
            <a:r>
              <a:rPr kumimoji="0" lang="en-US" altLang="en-US" sz="1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minor medical</a:t>
            </a: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 and </a:t>
            </a:r>
            <a:r>
              <a:rPr kumimoji="0" lang="en-US" altLang="en-US" sz="1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surgical supplies,</a:t>
            </a: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 medical social services, psychiatric social services, and the use of certain equipment and facilities for which a separate charge is not customarily made.</a:t>
            </a:r>
          </a:p>
          <a:p>
            <a:pPr marL="0" marR="0" lvl="0" indent="0" algn="ctr"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“In recognition of the extraordinary care furnished to intensive care, coronary care, and other special care hospital inpatients, the costs of routine services furnished in these units are separately determined. If the unit does not meet the definition of a special care unit (see </a:t>
            </a:r>
            <a:r>
              <a:rPr kumimoji="0" lang="en-US" altLang="en-US" sz="1600" b="0" i="0" u="none" strike="noStrike" kern="1200" cap="none" spc="0" normalizeH="0" baseline="0" noProof="0" dirty="0">
                <a:ln>
                  <a:noFill/>
                </a:ln>
                <a:solidFill>
                  <a:prstClr val="black"/>
                </a:solidFill>
                <a:effectLst/>
                <a:uLnTx/>
                <a:uFillTx/>
                <a:latin typeface="PMingLiU" panose="02020500000000000000" pitchFamily="18" charset="-120"/>
                <a:ea typeface="PMingLiU" panose="02020500000000000000" pitchFamily="18" charset="-120"/>
                <a:cs typeface="+mn-cs"/>
              </a:rPr>
              <a:t>§</a:t>
            </a: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 2202.7), then the cost of such service cannot be included in a separate cost center, but must be included in the general routine service cost center. “ (See </a:t>
            </a:r>
            <a:r>
              <a:rPr kumimoji="0" lang="en-US" altLang="en-US" sz="1600" b="0" i="0" u="none" strike="noStrike" kern="1200" cap="none" spc="0" normalizeH="0" baseline="0" noProof="0" dirty="0">
                <a:ln>
                  <a:noFill/>
                </a:ln>
                <a:solidFill>
                  <a:prstClr val="black"/>
                </a:solidFill>
                <a:effectLst/>
                <a:uLnTx/>
                <a:uFillTx/>
                <a:latin typeface="PMingLiU" panose="02020500000000000000" pitchFamily="18" charset="-120"/>
                <a:ea typeface="PMingLiU" panose="02020500000000000000" pitchFamily="18" charset="-120"/>
                <a:cs typeface="+mn-cs"/>
              </a:rPr>
              <a:t>§</a:t>
            </a:r>
            <a:r>
              <a:rPr kumimoji="0" lang="en-US" altLang="en-US" sz="1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 2203.1 for further discussion of routine services in an SN</a:t>
            </a:r>
            <a:r>
              <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Times New Roman" panose="02020603050405020304" pitchFamily="18" charset="0"/>
              </a:rPr>
              <a:t>F.)</a:t>
            </a:r>
            <a:endParaRPr kumimoji="0" lang="en-US"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8133" name="Rectangle 4">
            <a:extLst>
              <a:ext uri="{FF2B5EF4-FFF2-40B4-BE49-F238E27FC236}">
                <a16:creationId xmlns:a16="http://schemas.microsoft.com/office/drawing/2014/main" id="{3490EEFE-2BBB-49B7-93EB-1610FB8129DB}"/>
              </a:ext>
            </a:extLst>
          </p:cNvPr>
          <p:cNvSpPr>
            <a:spLocks noChangeArrowheads="1"/>
          </p:cNvSpPr>
          <p:nvPr/>
        </p:nvSpPr>
        <p:spPr bwMode="auto">
          <a:xfrm>
            <a:off x="1524000" y="4087813"/>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600"/>
              </a:spcBef>
              <a:buClr>
                <a:schemeClr val="tx2"/>
              </a:buClr>
              <a:buSzPct val="73000"/>
              <a:buFont typeface="Wingdings 2" panose="05020102010507070707" pitchFamily="18" charset="2"/>
              <a:buChar char=""/>
              <a:defRPr sz="2600">
                <a:solidFill>
                  <a:schemeClr val="tx1"/>
                </a:solidFill>
                <a:latin typeface="Trebuchet MS" panose="020B0603020202020204" pitchFamily="34" charset="0"/>
              </a:defRPr>
            </a:lvl1pPr>
            <a:lvl2pPr marL="742950" indent="-285750">
              <a:spcBef>
                <a:spcPts val="500"/>
              </a:spcBef>
              <a:buClr>
                <a:srgbClr val="F9B639"/>
              </a:buClr>
              <a:buSzPct val="80000"/>
              <a:buFont typeface="Wingdings 2" panose="05020102010507070707" pitchFamily="18" charset="2"/>
              <a:buChar char=""/>
              <a:defRPr sz="2300">
                <a:solidFill>
                  <a:srgbClr val="6C6C6C"/>
                </a:solidFill>
                <a:latin typeface="Trebuchet MS" panose="020B0603020202020204" pitchFamily="34" charset="0"/>
              </a:defRPr>
            </a:lvl2pPr>
            <a:lvl3pPr marL="1143000" indent="-228600">
              <a:spcBef>
                <a:spcPts val="400"/>
              </a:spcBef>
              <a:buClr>
                <a:srgbClr val="F9B639"/>
              </a:buClr>
              <a:buSzPct val="60000"/>
              <a:buFont typeface="Wingdings" panose="05000000000000000000" pitchFamily="2" charset="2"/>
              <a:buChar char=""/>
              <a:defRPr sz="2000">
                <a:solidFill>
                  <a:schemeClr val="tx1"/>
                </a:solidFill>
                <a:latin typeface="Trebuchet MS" panose="020B0603020202020204" pitchFamily="34" charset="0"/>
              </a:defRPr>
            </a:lvl3pPr>
            <a:lvl4pPr marL="1600200" indent="-228600">
              <a:spcBef>
                <a:spcPct val="20000"/>
              </a:spcBef>
              <a:buClr>
                <a:srgbClr val="F9B639"/>
              </a:buClr>
              <a:buSzPct val="80000"/>
              <a:buFont typeface="Wingdings 2" panose="05020102010507070707" pitchFamily="18" charset="2"/>
              <a:buChar char=""/>
              <a:defRPr sz="2000">
                <a:solidFill>
                  <a:srgbClr val="6C6C6C"/>
                </a:solidFill>
                <a:latin typeface="Trebuchet MS" panose="020B0603020202020204" pitchFamily="34" charset="0"/>
              </a:defRPr>
            </a:lvl4pPr>
            <a:lvl5pPr marL="2057400" indent="-228600">
              <a:spcBef>
                <a:spcPts val="400"/>
              </a:spcBef>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ts val="400"/>
              </a:spcBef>
              <a:spcAft>
                <a:spcPct val="0"/>
              </a:spcAft>
              <a:buClr>
                <a:srgbClr val="F9B639"/>
              </a:buClr>
              <a:buSzPct val="70000"/>
              <a:buFont typeface="Wingdings" panose="05000000000000000000" pitchFamily="2" charset="2"/>
              <a:buChar char=""/>
              <a:defRPr sz="2000">
                <a:solidFill>
                  <a:schemeClr val="tx1"/>
                </a:solidFill>
                <a:latin typeface="Trebuchet MS" panose="020B0603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en-US" altLang="en-US" sz="1200" b="1" i="0" u="sng" strike="noStrike" kern="1200" cap="none" spc="0" normalizeH="0" baseline="0" noProof="0">
              <a:ln>
                <a:noFill/>
              </a:ln>
              <a:solidFill>
                <a:prstClr val="black"/>
              </a:solidFill>
              <a:effectLst/>
              <a:uLnTx/>
              <a:uFillTx/>
              <a:latin typeface="Comic Sans MS" panose="030F0702030302020204" pitchFamily="66"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1000" b="1" i="0" u="sng" strike="noStrike" kern="1200" cap="none" spc="0" normalizeH="0" baseline="0" noProof="0">
                <a:ln>
                  <a:noFill/>
                </a:ln>
                <a:solidFill>
                  <a:prstClr val="black"/>
                </a:solidFill>
                <a:effectLst/>
                <a:uLnTx/>
                <a:uFillTx/>
                <a:latin typeface="Comic Sans MS" panose="030F0702030302020204" pitchFamily="66" charset="0"/>
                <a:ea typeface="+mn-ea"/>
                <a:cs typeface="Times New Roman" panose="02020603050405020304" pitchFamily="18" charset="0"/>
              </a:rPr>
              <a:t> </a:t>
            </a:r>
            <a:endParaRPr kumimoji="0" lang="en-US" altLang="en-US" sz="1200" b="1" i="0" u="sng" strike="noStrike" kern="1200" cap="none" spc="0" normalizeH="0" baseline="0" noProof="0">
              <a:ln>
                <a:noFill/>
              </a:ln>
              <a:solidFill>
                <a:prstClr val="black"/>
              </a:solidFill>
              <a:effectLst/>
              <a:uLnTx/>
              <a:uFillTx/>
              <a:latin typeface="Comic Sans MS" panose="030F0702030302020204" pitchFamily="66"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1000" b="0" i="0" u="none" strike="noStrike" kern="1200" cap="none" spc="0" normalizeH="0" baseline="0" noProof="0">
                <a:ln>
                  <a:noFill/>
                </a:ln>
                <a:solidFill>
                  <a:prstClr val="black"/>
                </a:solidFill>
                <a:effectLst/>
                <a:uLnTx/>
                <a:uFillTx/>
                <a:latin typeface="Comic Sans MS" panose="030F0702030302020204" pitchFamily="66"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en-US" altLang="en-US" sz="1000" b="0" i="0" u="none" strike="noStrike" kern="1200" cap="none" spc="0" normalizeH="0" baseline="0" noProof="0">
                <a:ln>
                  <a:noFill/>
                </a:ln>
                <a:solidFill>
                  <a:prstClr val="black"/>
                </a:solidFill>
                <a:effectLst/>
                <a:uLnTx/>
                <a:uFillTx/>
                <a:latin typeface="Comic Sans MS" panose="030F0702030302020204" pitchFamily="66"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endPar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pic>
        <p:nvPicPr>
          <p:cNvPr id="48134" name="Picture 5" descr="j0149604">
            <a:extLst>
              <a:ext uri="{FF2B5EF4-FFF2-40B4-BE49-F238E27FC236}">
                <a16:creationId xmlns:a16="http://schemas.microsoft.com/office/drawing/2014/main" id="{99A69FBB-1067-4194-9141-E5542FD91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1"/>
            <a:ext cx="16938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34B4BC5-C752-CB41-E749-9C96323D65A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13F9A"/>
                </a:solidFill>
                <a:effectLst/>
                <a:uLnTx/>
                <a:uFillTx/>
                <a:latin typeface="Trebuchet MS"/>
                <a:ea typeface="+mn-ea"/>
                <a:cs typeface="+mn-cs"/>
              </a:rPr>
              <a:t>2022</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solidFill>
                  <a:srgbClr val="00B050"/>
                </a:solidFill>
                <a:latin typeface="Segoe Print" panose="02000600000000000000" pitchFamily="2" charset="0"/>
              </a:rPr>
              <a:t>Fighting Itemized Bill Reviews/Forensic Audits  </a:t>
            </a:r>
            <a:br>
              <a:rPr lang="en-US" sz="2700" b="1" dirty="0">
                <a:solidFill>
                  <a:srgbClr val="00B050"/>
                </a:solidFill>
                <a:latin typeface="Segoe Print" panose="02000600000000000000" pitchFamily="2" charset="0"/>
              </a:rPr>
            </a:br>
            <a:r>
              <a:rPr lang="en-US" sz="1400" b="1" dirty="0">
                <a:solidFill>
                  <a:srgbClr val="00B050"/>
                </a:solidFill>
                <a:latin typeface="Segoe Print" panose="02000600000000000000" pitchFamily="2" charset="0"/>
              </a:rPr>
              <a:t>(Thanks, Chris </a:t>
            </a:r>
            <a:r>
              <a:rPr lang="en-US" sz="1400" b="1" dirty="0" err="1">
                <a:solidFill>
                  <a:srgbClr val="00B050"/>
                </a:solidFill>
                <a:latin typeface="Segoe Print" panose="02000600000000000000" pitchFamily="2" charset="0"/>
              </a:rPr>
              <a:t>Louftin</a:t>
            </a:r>
            <a:r>
              <a:rPr lang="en-US" sz="1400" b="1" dirty="0">
                <a:solidFill>
                  <a:srgbClr val="00B050"/>
                </a:solidFill>
                <a:latin typeface="Segoe Print" panose="02000600000000000000" pitchFamily="2" charset="0"/>
              </a:rPr>
              <a:t>, Regional BO Director, Baptist Memorial/SE, HFMA Region 8) </a:t>
            </a:r>
          </a:p>
        </p:txBody>
      </p:sp>
      <p:sp>
        <p:nvSpPr>
          <p:cNvPr id="3" name="Content Placeholder 2"/>
          <p:cNvSpPr>
            <a:spLocks noGrp="1"/>
          </p:cNvSpPr>
          <p:nvPr>
            <p:ph idx="1"/>
          </p:nvPr>
        </p:nvSpPr>
        <p:spPr>
          <a:xfrm>
            <a:off x="1981200" y="1295401"/>
            <a:ext cx="8229600" cy="4114800"/>
          </a:xfrm>
        </p:spPr>
        <p:txBody>
          <a:bodyPr>
            <a:normAutofit fontScale="62500" lnSpcReduction="20000"/>
          </a:bodyPr>
          <a:lstStyle/>
          <a:p>
            <a:pPr marL="0" indent="0">
              <a:buNone/>
            </a:pPr>
            <a:r>
              <a:rPr lang="en-US" sz="2300" dirty="0"/>
              <a:t>Most large payers are now using vendors to perform itemized bill/forensic audits in an attempt to remove billed charges for the sole purpose of reducing the hospital’s inpatient outlier payment. </a:t>
            </a:r>
          </a:p>
          <a:p>
            <a:pPr marL="0" indent="0">
              <a:buNone/>
            </a:pPr>
            <a:endParaRPr lang="en-US" sz="1300" dirty="0"/>
          </a:p>
          <a:p>
            <a:r>
              <a:rPr lang="en-US" sz="2000" dirty="0"/>
              <a:t>The most common vendors used by payers are as follows:</a:t>
            </a:r>
          </a:p>
          <a:p>
            <a:pPr lvl="1"/>
            <a:r>
              <a:rPr lang="en-US" sz="2000" dirty="0"/>
              <a:t>Equian (owned by Optum)</a:t>
            </a:r>
          </a:p>
          <a:p>
            <a:pPr lvl="1"/>
            <a:r>
              <a:rPr lang="en-US" sz="2000" dirty="0"/>
              <a:t>CERiS</a:t>
            </a:r>
          </a:p>
          <a:p>
            <a:pPr lvl="1"/>
            <a:r>
              <a:rPr lang="en-US" sz="2000" dirty="0"/>
              <a:t>MedReview</a:t>
            </a:r>
          </a:p>
          <a:p>
            <a:r>
              <a:rPr lang="en-US" sz="2000" dirty="0"/>
              <a:t>The vendors attempt to use the Centers for Medicare and Medicaid Services (CMS) Provider Reimbursement Manual (PRM) to justify their tactics.</a:t>
            </a:r>
          </a:p>
          <a:p>
            <a:r>
              <a:rPr lang="en-US" sz="2000" dirty="0"/>
              <a:t>Section 1886(d)(5)(A) of the Social Security Act provides for Medicare payment to Medicare-participating hospitals in addition to the basic prospective payments for cases incurring extraordinarily high costs.  To qualify for outlier payments, a case must have costs above a fixed-loss cost threshold amount.  The regulations governing for operating costs under the Inpatient Prospective Payment System (IPPS) are located at 42 CFR Part 412.  The specific regulations governing payments for outlier cases are located at 42 CFR 412.80 through 412.86.  CMS publishes the outlier threshold in the annual IPPS Final Rule.</a:t>
            </a:r>
          </a:p>
          <a:p>
            <a:r>
              <a:rPr lang="en-US" sz="2000" dirty="0"/>
              <a:t>The Centers for Medicaid and Medicaid Services (CMS) Provider Reimbursement Manual (PRM) gives providers the latitude on creating and maintaining a charge structure as long as the charge structure is charged consistently to all patients.  The PRM </a:t>
            </a:r>
            <a:r>
              <a:rPr lang="en-US" sz="2000" u="sng" dirty="0"/>
              <a:t>does not</a:t>
            </a:r>
            <a:r>
              <a:rPr lang="en-US" sz="2000" dirty="0"/>
              <a:t> mandate or give the MA Plan the authority to dictate how a provider’s Charge Description Master (CDM) should be maintained.</a:t>
            </a:r>
          </a:p>
          <a:p>
            <a:r>
              <a:rPr lang="en-US" sz="2000" dirty="0"/>
              <a:t>The best way to fight itemized bill reviews/forensic audits is through your payer contract.</a:t>
            </a:r>
          </a:p>
          <a:p>
            <a:pPr lvl="1"/>
            <a:r>
              <a:rPr lang="en-US" sz="1900" dirty="0"/>
              <a:t>Threaten to terminate your contract unless they remove the itemized bill reviews/forensic audits.</a:t>
            </a:r>
          </a:p>
          <a:p>
            <a:pPr lvl="1"/>
            <a:r>
              <a:rPr lang="en-US" sz="1900" dirty="0"/>
              <a:t>Update your payer contract with language that gives you the option to terminate the agreement if the payer implements a cost-containment strategy not clearly defined and agreed to in the contract.  </a:t>
            </a:r>
          </a:p>
          <a:p>
            <a:pPr marL="457200" lvl="1" indent="0">
              <a:buNone/>
            </a:pPr>
            <a:endParaRPr lang="en-US" sz="1900" dirty="0"/>
          </a:p>
          <a:p>
            <a:endParaRPr lang="en-US" sz="2200" dirty="0"/>
          </a:p>
          <a:p>
            <a:pPr marL="0" indent="0">
              <a:buNone/>
            </a:pPr>
            <a:endParaRPr lang="en-US" sz="2000" dirty="0"/>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495AE930-80B0-2179-D8B3-874438B7B35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2022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A344B45-FC85-4CC3-5070-C714CC40B3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A849E-D6CD-490A-B7A8-D8F5864CA75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2320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Segoe Print" panose="02000600000000000000" pitchFamily="2" charset="0"/>
              </a:rPr>
              <a:t>Payer Challenges: It’s All About the Money!</a:t>
            </a:r>
          </a:p>
        </p:txBody>
      </p:sp>
      <p:sp>
        <p:nvSpPr>
          <p:cNvPr id="3" name="Content Placeholder 2"/>
          <p:cNvSpPr>
            <a:spLocks noGrp="1"/>
          </p:cNvSpPr>
          <p:nvPr>
            <p:ph idx="1"/>
          </p:nvPr>
        </p:nvSpPr>
        <p:spPr>
          <a:xfrm>
            <a:off x="1981200" y="1295402"/>
            <a:ext cx="8229600" cy="4648199"/>
          </a:xfrm>
        </p:spPr>
        <p:txBody>
          <a:bodyPr>
            <a:normAutofit lnSpcReduction="10000"/>
          </a:bodyPr>
          <a:lstStyle/>
          <a:p>
            <a:pPr marL="0" indent="0">
              <a:buNone/>
            </a:pPr>
            <a:r>
              <a:rPr lang="en-US" sz="1800" dirty="0"/>
              <a:t>Health Insurance Companies are reporting record profits at the expense of providers.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b="1" u="sng" dirty="0"/>
          </a:p>
          <a:p>
            <a:pPr marL="0" indent="0">
              <a:buNone/>
            </a:pPr>
            <a:r>
              <a:rPr lang="en-US" sz="1800" b="1" u="sng" dirty="0"/>
              <a:t>Average Claim Denial Rate for Large Hospitals</a:t>
            </a:r>
            <a:endParaRPr lang="en-US" sz="1800" u="sng" dirty="0"/>
          </a:p>
          <a:p>
            <a:pPr marL="0" indent="0">
              <a:buNone/>
            </a:pPr>
            <a:endParaRPr lang="en-US" sz="500" b="1" u="sng" dirty="0"/>
          </a:p>
          <a:p>
            <a:pPr marL="0" indent="0">
              <a:buNone/>
            </a:pPr>
            <a:r>
              <a:rPr lang="en-US" sz="1100" b="1" u="sng" dirty="0"/>
              <a:t>Geographic Region</a:t>
            </a:r>
            <a:r>
              <a:rPr lang="en-US" sz="1100" b="1" dirty="0"/>
              <a:t>		</a:t>
            </a:r>
            <a:r>
              <a:rPr lang="en-US" sz="1100" b="1" u="sng" dirty="0"/>
              <a:t>Denial Rate</a:t>
            </a:r>
          </a:p>
          <a:p>
            <a:pPr marL="0" indent="0">
              <a:buNone/>
            </a:pPr>
            <a:r>
              <a:rPr lang="en-US" sz="1100" dirty="0"/>
              <a:t>Northern Plains			10.58%	</a:t>
            </a:r>
          </a:p>
          <a:p>
            <a:pPr marL="0" indent="0">
              <a:buNone/>
            </a:pPr>
            <a:r>
              <a:rPr lang="en-US" sz="1100" dirty="0"/>
              <a:t>South Central			8.88%</a:t>
            </a:r>
          </a:p>
          <a:p>
            <a:pPr marL="0" indent="0">
              <a:buNone/>
            </a:pPr>
            <a:r>
              <a:rPr lang="en-US" sz="1100" dirty="0"/>
              <a:t>Midwest			7.89%</a:t>
            </a:r>
          </a:p>
          <a:p>
            <a:pPr marL="0" indent="0">
              <a:buNone/>
            </a:pPr>
            <a:r>
              <a:rPr lang="en-US" sz="1100" dirty="0"/>
              <a:t>Southern Plains			7.72%	</a:t>
            </a:r>
          </a:p>
          <a:p>
            <a:pPr marL="0" indent="0">
              <a:buNone/>
            </a:pPr>
            <a:r>
              <a:rPr lang="en-US" sz="1100" dirty="0"/>
              <a:t>Pacific			7.58%</a:t>
            </a:r>
          </a:p>
          <a:p>
            <a:pPr marL="0" indent="0">
              <a:buNone/>
            </a:pPr>
            <a:r>
              <a:rPr lang="en-US" sz="1100" dirty="0"/>
              <a:t>Northeast			7.21%</a:t>
            </a:r>
          </a:p>
          <a:p>
            <a:pPr marL="0" indent="0">
              <a:buNone/>
            </a:pPr>
            <a:r>
              <a:rPr lang="en-US" sz="1100" dirty="0"/>
              <a:t>Mountain			7.18%</a:t>
            </a:r>
          </a:p>
          <a:p>
            <a:pPr marL="0" indent="0">
              <a:buNone/>
            </a:pPr>
            <a:r>
              <a:rPr lang="en-US" sz="1100" dirty="0"/>
              <a:t>Southeast			7.14%	</a:t>
            </a:r>
            <a:r>
              <a:rPr lang="en-US" sz="1000" dirty="0"/>
              <a:t>				</a:t>
            </a:r>
            <a:r>
              <a:rPr lang="en-US" sz="400" dirty="0"/>
              <a:t>				</a:t>
            </a:r>
            <a:r>
              <a:rPr lang="en-US" sz="1100" dirty="0"/>
              <a:t>		</a:t>
            </a:r>
            <a:endParaRPr lang="en-US" sz="1800" dirty="0"/>
          </a:p>
          <a:p>
            <a:pPr marL="0" indent="0" algn="ctr">
              <a:buNone/>
            </a:pPr>
            <a:endParaRPr lang="en-US" sz="1800" dirty="0"/>
          </a:p>
          <a:p>
            <a:pPr marL="0" indent="0">
              <a:buNone/>
            </a:pPr>
            <a:endParaRPr lang="en-US" sz="1400" dirty="0"/>
          </a:p>
        </p:txBody>
      </p:sp>
      <p:pic>
        <p:nvPicPr>
          <p:cNvPr id="5" name="Picture 4"/>
          <p:cNvPicPr>
            <a:picLocks noChangeAspect="1"/>
          </p:cNvPicPr>
          <p:nvPr/>
        </p:nvPicPr>
        <p:blipFill>
          <a:blip r:embed="rId2"/>
          <a:stretch>
            <a:fillRect/>
          </a:stretch>
        </p:blipFill>
        <p:spPr>
          <a:xfrm>
            <a:off x="1828800" y="1752600"/>
            <a:ext cx="85344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57BA567-B5EE-43BF-9325-25D03F80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25" y="3276599"/>
            <a:ext cx="2371725" cy="2667002"/>
          </a:xfrm>
          <a:prstGeom prst="rect">
            <a:avLst/>
          </a:prstGeom>
          <a:effectLst>
            <a:outerShdw blurRad="76200" dir="13500000" sy="23000" kx="1200000" algn="br" rotWithShape="0">
              <a:prstClr val="black">
                <a:alpha val="20000"/>
              </a:prstClr>
            </a:outerShdw>
          </a:effectLst>
        </p:spPr>
      </p:pic>
      <p:sp>
        <p:nvSpPr>
          <p:cNvPr id="4" name="Footer Placeholder 3">
            <a:extLst>
              <a:ext uri="{FF2B5EF4-FFF2-40B4-BE49-F238E27FC236}">
                <a16:creationId xmlns:a16="http://schemas.microsoft.com/office/drawing/2014/main" id="{A76714A8-805B-0147-7EF1-51A5025A19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2022</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67139539-E7F3-C849-0BA2-CE058A05FD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A849E-D6CD-490A-B7A8-D8F5864CA75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3015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21A8-F114-71BE-3050-41DEC14D4EFE}"/>
              </a:ext>
            </a:extLst>
          </p:cNvPr>
          <p:cNvSpPr>
            <a:spLocks noGrp="1"/>
          </p:cNvSpPr>
          <p:nvPr>
            <p:ph type="title"/>
          </p:nvPr>
        </p:nvSpPr>
        <p:spPr>
          <a:xfrm>
            <a:off x="677333" y="266219"/>
            <a:ext cx="8595784" cy="1664182"/>
          </a:xfrm>
        </p:spPr>
        <p:txBody>
          <a:bodyPr/>
          <a:lstStyle/>
          <a:p>
            <a:pPr algn="l"/>
            <a:r>
              <a:rPr lang="en-US" b="0" i="0" dirty="0">
                <a:solidFill>
                  <a:srgbClr val="444444"/>
                </a:solidFill>
                <a:effectLst/>
                <a:latin typeface="Lato-Black"/>
              </a:rPr>
              <a:t>David Johnson: Cracks in the Foundation (Part 6) — Overcoming inadequate leadership  (</a:t>
            </a:r>
            <a:r>
              <a:rPr lang="en-US" b="0" i="0" dirty="0" err="1">
                <a:solidFill>
                  <a:srgbClr val="444444"/>
                </a:solidFill>
                <a:effectLst/>
                <a:latin typeface="Lato-Black"/>
              </a:rPr>
              <a:t>hfm</a:t>
            </a:r>
            <a:r>
              <a:rPr lang="en-US" b="0" i="0" dirty="0">
                <a:solidFill>
                  <a:srgbClr val="444444"/>
                </a:solidFill>
                <a:effectLst/>
                <a:latin typeface="Lato-Black"/>
              </a:rPr>
              <a:t>/9-22)</a:t>
            </a:r>
            <a:br>
              <a:rPr lang="en-US" b="0" i="0" dirty="0">
                <a:solidFill>
                  <a:srgbClr val="444444"/>
                </a:solidFill>
                <a:effectLst/>
                <a:latin typeface="Lato-Black"/>
              </a:rPr>
            </a:br>
            <a:r>
              <a:rPr lang="en-US" dirty="0"/>
              <a:t> </a:t>
            </a:r>
          </a:p>
        </p:txBody>
      </p:sp>
      <p:sp>
        <p:nvSpPr>
          <p:cNvPr id="3" name="Content Placeholder 2">
            <a:extLst>
              <a:ext uri="{FF2B5EF4-FFF2-40B4-BE49-F238E27FC236}">
                <a16:creationId xmlns:a16="http://schemas.microsoft.com/office/drawing/2014/main" id="{4D0025DB-E389-8E50-27BD-EDE751F075F0}"/>
              </a:ext>
            </a:extLst>
          </p:cNvPr>
          <p:cNvSpPr>
            <a:spLocks noGrp="1"/>
          </p:cNvSpPr>
          <p:nvPr>
            <p:ph idx="1"/>
          </p:nvPr>
        </p:nvSpPr>
        <p:spPr>
          <a:xfrm>
            <a:off x="677333" y="1354239"/>
            <a:ext cx="9195872" cy="4687788"/>
          </a:xfrm>
        </p:spPr>
        <p:txBody>
          <a:bodyPr/>
          <a:lstStyle/>
          <a:p>
            <a:pPr marL="0" indent="0">
              <a:buNone/>
            </a:pPr>
            <a:r>
              <a:rPr lang="en-US" b="0" i="0" dirty="0">
                <a:solidFill>
                  <a:srgbClr val="444444"/>
                </a:solidFill>
                <a:effectLst/>
                <a:latin typeface="Lato" panose="020F0502020204030203" pitchFamily="34" charset="0"/>
              </a:rPr>
              <a:t>The American Hospital Association’s (AHA) April 2022 </a:t>
            </a:r>
            <a:r>
              <a:rPr lang="en-US" b="0" i="1" u="none" strike="noStrike" dirty="0">
                <a:solidFill>
                  <a:srgbClr val="00A7E0"/>
                </a:solidFill>
                <a:effectLst/>
                <a:latin typeface="Lato-Italic"/>
                <a:hlinkClick r:id="rId2"/>
              </a:rPr>
              <a:t>Cost of Caring</a:t>
            </a:r>
            <a:r>
              <a:rPr lang="en-US" b="0" i="0" dirty="0">
                <a:solidFill>
                  <a:srgbClr val="444444"/>
                </a:solidFill>
                <a:effectLst/>
                <a:latin typeface="Lato" panose="020F0502020204030203" pitchFamily="34" charset="0"/>
              </a:rPr>
              <a:t> report pleads for more funding to offset double-digit increases in labor, supply and drug costs. Meanwhile, the latest West Health-Gallup </a:t>
            </a:r>
            <a:r>
              <a:rPr lang="en-US" b="0" i="0" u="none" strike="noStrike" dirty="0">
                <a:solidFill>
                  <a:srgbClr val="00A7E0"/>
                </a:solidFill>
                <a:effectLst/>
                <a:latin typeface="Lato" panose="020F0502020204030203" pitchFamily="34" charset="0"/>
                <a:hlinkClick r:id="rId3"/>
              </a:rPr>
              <a:t>Healthcare Value Index</a:t>
            </a:r>
            <a:r>
              <a:rPr lang="en-US" b="0" i="0" dirty="0">
                <a:solidFill>
                  <a:srgbClr val="444444"/>
                </a:solidFill>
                <a:effectLst/>
                <a:latin typeface="Lato" panose="020F0502020204030203" pitchFamily="34" charset="0"/>
              </a:rPr>
              <a:t> found </a:t>
            </a:r>
            <a:r>
              <a:rPr lang="en-US" sz="1400" b="0" i="0" dirty="0">
                <a:solidFill>
                  <a:srgbClr val="FF0000"/>
                </a:solidFill>
                <a:effectLst/>
                <a:latin typeface="Lato" panose="020F0502020204030203" pitchFamily="34" charset="0"/>
              </a:rPr>
              <a:t>that 95% of American adults find the perceived value of the healthcare they receive is “inconsistent” or “poor.” Healthcare’s leaders, including board leadership, should sit up and take notice.</a:t>
            </a:r>
          </a:p>
          <a:p>
            <a:endParaRPr lang="en-US" sz="1400" dirty="0">
              <a:solidFill>
                <a:srgbClr val="FF0000"/>
              </a:solidFill>
              <a:latin typeface="Lato" panose="020F0502020204030203" pitchFamily="34" charset="0"/>
            </a:endParaRPr>
          </a:p>
          <a:p>
            <a:pPr marL="0" indent="0" algn="l">
              <a:buNone/>
            </a:pPr>
            <a:r>
              <a:rPr lang="en-US" b="0" i="0" u="sng" dirty="0">
                <a:solidFill>
                  <a:srgbClr val="444444"/>
                </a:solidFill>
                <a:effectLst/>
                <a:latin typeface="Lato-Bold"/>
              </a:rPr>
              <a:t>A failure of healthcare leadership</a:t>
            </a:r>
            <a:endParaRPr lang="en-US" b="0" i="0" u="sng" dirty="0">
              <a:solidFill>
                <a:srgbClr val="444444"/>
              </a:solidFill>
              <a:effectLst/>
              <a:latin typeface="Lato-Black"/>
            </a:endParaRPr>
          </a:p>
          <a:p>
            <a:pPr algn="l"/>
            <a:r>
              <a:rPr lang="en-US" b="0" i="0" dirty="0">
                <a:solidFill>
                  <a:srgbClr val="444444"/>
                </a:solidFill>
                <a:effectLst/>
                <a:latin typeface="Lato" panose="020F0502020204030203" pitchFamily="34" charset="0"/>
              </a:rPr>
              <a:t>The economic principle is not complicated and applies to all industries. Demanding more money for overpriced services is no way to win consumers’ hearts, minds and wallets. Warren Buffett  famously observed, “Price is what you pay. Value is what you get.”</a:t>
            </a:r>
          </a:p>
          <a:p>
            <a:endParaRPr lang="en-US" dirty="0"/>
          </a:p>
          <a:p>
            <a:pPr marL="0" indent="0" algn="l">
              <a:buNone/>
            </a:pPr>
            <a:r>
              <a:rPr lang="en-US" u="sng" dirty="0">
                <a:solidFill>
                  <a:srgbClr val="444444"/>
                </a:solidFill>
                <a:latin typeface="Lato-Bold"/>
              </a:rPr>
              <a:t>7</a:t>
            </a:r>
            <a:r>
              <a:rPr lang="en-US" b="0" i="0" u="sng" dirty="0">
                <a:solidFill>
                  <a:srgbClr val="444444"/>
                </a:solidFill>
                <a:effectLst/>
                <a:latin typeface="Lato-Bold"/>
              </a:rPr>
              <a:t> strategies for health systems to apply  (</a:t>
            </a:r>
            <a:r>
              <a:rPr lang="en-US" sz="1400" b="1" i="0" u="sng" dirty="0">
                <a:solidFill>
                  <a:srgbClr val="444444"/>
                </a:solidFill>
                <a:effectLst/>
                <a:latin typeface="Lato-Bold"/>
              </a:rPr>
              <a:t>Day’s Hint:  Be the patient!)</a:t>
            </a:r>
            <a:endParaRPr lang="en-US" sz="1400" b="1" i="0" u="sng" dirty="0">
              <a:solidFill>
                <a:srgbClr val="444444"/>
              </a:solidFill>
              <a:effectLst/>
              <a:latin typeface="Lato-Black"/>
            </a:endParaRPr>
          </a:p>
          <a:p>
            <a:pPr algn="l"/>
            <a:r>
              <a:rPr lang="en-US" b="0" i="0" dirty="0">
                <a:solidFill>
                  <a:srgbClr val="444444"/>
                </a:solidFill>
                <a:effectLst/>
                <a:latin typeface="Lato" panose="020F0502020204030203" pitchFamily="34" charset="0"/>
              </a:rPr>
              <a:t>Here are seven strategies that health systems can apply to create inspired leadership for advancing transformative change:</a:t>
            </a:r>
          </a:p>
          <a:p>
            <a:pPr algn="l">
              <a:buFont typeface="+mj-lt"/>
              <a:buAutoNum type="arabicPeriod"/>
            </a:pPr>
            <a:r>
              <a:rPr lang="en-US" b="0" i="0" dirty="0">
                <a:solidFill>
                  <a:srgbClr val="444444"/>
                </a:solidFill>
                <a:effectLst/>
                <a:latin typeface="Lato" panose="020F0502020204030203" pitchFamily="34" charset="0"/>
              </a:rPr>
              <a:t>Have the courage to lead revolutionary transformation.</a:t>
            </a:r>
          </a:p>
          <a:p>
            <a:pPr algn="l">
              <a:buFont typeface="+mj-lt"/>
              <a:buAutoNum type="arabicPeriod"/>
            </a:pPr>
            <a:r>
              <a:rPr lang="en-US" b="0" i="0" dirty="0">
                <a:solidFill>
                  <a:srgbClr val="444444"/>
                </a:solidFill>
                <a:effectLst/>
                <a:latin typeface="Lato" panose="020F0502020204030203" pitchFamily="34" charset="0"/>
              </a:rPr>
              <a:t>Streamline organizational governance.</a:t>
            </a:r>
          </a:p>
          <a:p>
            <a:pPr algn="l">
              <a:buFont typeface="+mj-lt"/>
              <a:buAutoNum type="arabicPeriod"/>
            </a:pPr>
            <a:r>
              <a:rPr lang="en-US" b="0" i="0" dirty="0">
                <a:solidFill>
                  <a:srgbClr val="444444"/>
                </a:solidFill>
                <a:effectLst/>
                <a:latin typeface="Lato" panose="020F0502020204030203" pitchFamily="34" charset="0"/>
              </a:rPr>
              <a:t>Determine and articulate the "just cause" that will guide organizational strategy.</a:t>
            </a:r>
          </a:p>
          <a:p>
            <a:pPr algn="l">
              <a:buFont typeface="+mj-lt"/>
              <a:buAutoNum type="arabicPeriod"/>
            </a:pPr>
            <a:r>
              <a:rPr lang="en-US" b="0" i="0" dirty="0">
                <a:solidFill>
                  <a:srgbClr val="444444"/>
                </a:solidFill>
                <a:effectLst/>
                <a:latin typeface="Lato" panose="020F0502020204030203" pitchFamily="34" charset="0"/>
              </a:rPr>
              <a:t>Undertake comprehensive culture change to educate and engage employees.</a:t>
            </a:r>
          </a:p>
          <a:p>
            <a:pPr algn="l">
              <a:buFont typeface="+mj-lt"/>
              <a:buAutoNum type="arabicPeriod"/>
            </a:pPr>
            <a:r>
              <a:rPr lang="en-US" b="0" i="0" dirty="0">
                <a:solidFill>
                  <a:srgbClr val="444444"/>
                </a:solidFill>
                <a:effectLst/>
                <a:latin typeface="Lato" panose="020F0502020204030203" pitchFamily="34" charset="0"/>
              </a:rPr>
              <a:t>Tap the community for support and inspiration.</a:t>
            </a:r>
          </a:p>
          <a:p>
            <a:pPr algn="l">
              <a:buFont typeface="+mj-lt"/>
              <a:buAutoNum type="arabicPeriod"/>
            </a:pPr>
            <a:r>
              <a:rPr lang="en-US" b="0" i="0" dirty="0">
                <a:solidFill>
                  <a:srgbClr val="444444"/>
                </a:solidFill>
                <a:effectLst/>
                <a:latin typeface="Lato" panose="020F0502020204030203" pitchFamily="34" charset="0"/>
              </a:rPr>
              <a:t>Remember that sacred cows make the best hamburger.</a:t>
            </a:r>
          </a:p>
          <a:p>
            <a:pPr algn="l">
              <a:buFont typeface="+mj-lt"/>
              <a:buAutoNum type="arabicPeriod"/>
            </a:pPr>
            <a:r>
              <a:rPr lang="en-US" b="0" i="0" dirty="0">
                <a:solidFill>
                  <a:srgbClr val="444444"/>
                </a:solidFill>
                <a:effectLst/>
                <a:latin typeface="Lato" panose="020F0502020204030203" pitchFamily="34" charset="0"/>
              </a:rPr>
              <a:t>Start yesterday.</a:t>
            </a:r>
          </a:p>
          <a:p>
            <a:endParaRPr lang="en-US" dirty="0"/>
          </a:p>
        </p:txBody>
      </p:sp>
      <p:sp>
        <p:nvSpPr>
          <p:cNvPr id="4" name="Footer Placeholder 3">
            <a:extLst>
              <a:ext uri="{FF2B5EF4-FFF2-40B4-BE49-F238E27FC236}">
                <a16:creationId xmlns:a16="http://schemas.microsoft.com/office/drawing/2014/main" id="{B88B8425-9217-1497-CCF5-3CE550730E3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2022</a:t>
            </a:r>
          </a:p>
        </p:txBody>
      </p:sp>
      <p:sp>
        <p:nvSpPr>
          <p:cNvPr id="5" name="Slide Number Placeholder 4">
            <a:extLst>
              <a:ext uri="{FF2B5EF4-FFF2-40B4-BE49-F238E27FC236}">
                <a16:creationId xmlns:a16="http://schemas.microsoft.com/office/drawing/2014/main" id="{C6B75343-58DA-84D0-EC24-11ADF43B49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70056-A77D-46BD-9BD2-CA6377E24622}"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5593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Slide Number Placeholder 3">
            <a:extLst>
              <a:ext uri="{FF2B5EF4-FFF2-40B4-BE49-F238E27FC236}">
                <a16:creationId xmlns:a16="http://schemas.microsoft.com/office/drawing/2014/main" id="{9138EE62-7B9C-4F5A-92D6-E2B43C0C2D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1AA539BC-1B75-4FA8-B7D5-B575DB9D4CEF}"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40</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8914" name="Title 1">
            <a:extLst>
              <a:ext uri="{FF2B5EF4-FFF2-40B4-BE49-F238E27FC236}">
                <a16:creationId xmlns:a16="http://schemas.microsoft.com/office/drawing/2014/main" id="{0EEE9DD6-AF83-49A0-A1A8-034B2624B152}"/>
              </a:ext>
            </a:extLst>
          </p:cNvPr>
          <p:cNvSpPr>
            <a:spLocks noGrp="1"/>
          </p:cNvSpPr>
          <p:nvPr>
            <p:ph type="title" idx="4294967295"/>
          </p:nvPr>
        </p:nvSpPr>
        <p:spPr>
          <a:xfrm>
            <a:off x="0" y="136525"/>
            <a:ext cx="11930063" cy="1193800"/>
          </a:xfrm>
          <a:solidFill>
            <a:srgbClr val="002060"/>
          </a:solidFill>
        </p:spPr>
        <p:txBody>
          <a:bodyPr rtlCol="0">
            <a:noAutofit/>
          </a:bodyPr>
          <a:lstStyle/>
          <a:p>
            <a:pPr eaLnBrk="1" fontAlgn="auto" hangingPunct="1">
              <a:spcAft>
                <a:spcPts val="0"/>
              </a:spcAft>
              <a:defRPr/>
            </a:pPr>
            <a:r>
              <a:rPr lang="en-US" altLang="en-US" sz="4000" b="1" dirty="0">
                <a:solidFill>
                  <a:schemeClr val="bg1"/>
                </a:solidFill>
              </a:rPr>
              <a:t> Readmission Denials- </a:t>
            </a:r>
            <a:r>
              <a:rPr lang="en-US" altLang="en-US" sz="4000" dirty="0">
                <a:solidFill>
                  <a:schemeClr val="bg1"/>
                </a:solidFill>
              </a:rPr>
              <a:t>CMS Policy</a:t>
            </a:r>
          </a:p>
        </p:txBody>
      </p:sp>
      <p:sp>
        <p:nvSpPr>
          <p:cNvPr id="38915" name="Content Placeholder 2">
            <a:extLst>
              <a:ext uri="{FF2B5EF4-FFF2-40B4-BE49-F238E27FC236}">
                <a16:creationId xmlns:a16="http://schemas.microsoft.com/office/drawing/2014/main" id="{5878576C-A9A3-4AE5-BCC1-DAD6E220131D}"/>
              </a:ext>
            </a:extLst>
          </p:cNvPr>
          <p:cNvSpPr>
            <a:spLocks noGrp="1"/>
          </p:cNvSpPr>
          <p:nvPr>
            <p:ph idx="4294967295"/>
          </p:nvPr>
        </p:nvSpPr>
        <p:spPr>
          <a:xfrm>
            <a:off x="0" y="1330325"/>
            <a:ext cx="10972800" cy="5026025"/>
          </a:xfrm>
          <a:solidFill>
            <a:schemeClr val="tx1">
              <a:lumMod val="75000"/>
              <a:lumOff val="25000"/>
            </a:schemeClr>
          </a:solidFill>
        </p:spPr>
        <p:txBody>
          <a:bodyPr rtlCol="0">
            <a:normAutofit fontScale="92500"/>
          </a:bodyPr>
          <a:lstStyle/>
          <a:p>
            <a:pPr marL="0" indent="0" algn="ctr" eaLnBrk="1" fontAlgn="auto" hangingPunct="1">
              <a:lnSpc>
                <a:spcPct val="100000"/>
              </a:lnSpc>
              <a:spcBef>
                <a:spcPts val="0"/>
              </a:spcBef>
              <a:spcAft>
                <a:spcPts val="600"/>
              </a:spcAft>
              <a:buNone/>
              <a:defRPr/>
            </a:pPr>
            <a:endParaRPr lang="en-US" altLang="en-US" sz="2600" dirty="0">
              <a:solidFill>
                <a:schemeClr val="bg1"/>
              </a:solidFill>
            </a:endParaRPr>
          </a:p>
          <a:p>
            <a:pPr marL="0" indent="0" algn="ctr" eaLnBrk="1" fontAlgn="auto" hangingPunct="1">
              <a:lnSpc>
                <a:spcPct val="100000"/>
              </a:lnSpc>
              <a:spcBef>
                <a:spcPts val="0"/>
              </a:spcBef>
              <a:spcAft>
                <a:spcPts val="600"/>
              </a:spcAft>
              <a:buNone/>
              <a:defRPr/>
            </a:pPr>
            <a:r>
              <a:rPr lang="en-US" altLang="en-US" sz="2600" dirty="0">
                <a:solidFill>
                  <a:schemeClr val="bg1"/>
                </a:solidFill>
              </a:rPr>
              <a:t>When a patient is discharged/transferred from an acute care Prospective Payment System (PPS) hospital </a:t>
            </a:r>
            <a:r>
              <a:rPr lang="en-US" altLang="en-US" sz="2600" b="1" dirty="0">
                <a:solidFill>
                  <a:schemeClr val="bg1"/>
                </a:solidFill>
              </a:rPr>
              <a:t>and is readmitted to the same acute care PPS hospital on the same day for symptoms related t</a:t>
            </a:r>
            <a:r>
              <a:rPr lang="en-US" altLang="en-US" sz="2600" dirty="0">
                <a:solidFill>
                  <a:schemeClr val="bg1"/>
                </a:solidFill>
              </a:rPr>
              <a:t>o, or for evaluation and management of, the prior stay’s medical condition, hospitals will adjust the original claim generated by the original stay by combining the original and subsequent stay onto a single claim.  </a:t>
            </a:r>
            <a:r>
              <a:rPr lang="en-US" altLang="en-US" sz="2600" dirty="0" err="1">
                <a:solidFill>
                  <a:schemeClr val="bg1"/>
                </a:solidFill>
              </a:rPr>
              <a:t>Chpt</a:t>
            </a:r>
            <a:r>
              <a:rPr lang="en-US" altLang="en-US" sz="2600">
                <a:solidFill>
                  <a:schemeClr val="bg1"/>
                </a:solidFill>
              </a:rPr>
              <a:t> 3 Sec 40 2.5</a:t>
            </a:r>
            <a:endParaRPr lang="en-US" altLang="en-US" sz="2600" dirty="0">
              <a:solidFill>
                <a:schemeClr val="bg1"/>
              </a:solidFill>
            </a:endParaRPr>
          </a:p>
          <a:p>
            <a:pPr marL="0" indent="0" eaLnBrk="1" fontAlgn="auto" hangingPunct="1">
              <a:lnSpc>
                <a:spcPct val="100000"/>
              </a:lnSpc>
              <a:spcBef>
                <a:spcPts val="0"/>
              </a:spcBef>
              <a:spcAft>
                <a:spcPts val="600"/>
              </a:spcAft>
              <a:buNone/>
              <a:defRPr/>
            </a:pPr>
            <a:endParaRPr lang="en-US" altLang="en-US" sz="2600" dirty="0">
              <a:solidFill>
                <a:srgbClr val="00B050"/>
              </a:solidFill>
              <a:highlight>
                <a:srgbClr val="FFFF00"/>
              </a:highlight>
            </a:endParaRPr>
          </a:p>
          <a:p>
            <a:pPr marL="0" indent="0" algn="ctr" eaLnBrk="1" fontAlgn="auto" hangingPunct="1">
              <a:lnSpc>
                <a:spcPct val="100000"/>
              </a:lnSpc>
              <a:spcBef>
                <a:spcPts val="0"/>
              </a:spcBef>
              <a:spcAft>
                <a:spcPts val="600"/>
              </a:spcAft>
              <a:buNone/>
              <a:defRPr/>
            </a:pPr>
            <a:r>
              <a:rPr lang="en-US" altLang="en-US" sz="2600" dirty="0">
                <a:highlight>
                  <a:srgbClr val="FFFF00"/>
                </a:highlight>
              </a:rPr>
              <a:t>Please be aware that services rendered by other institutional providers during a </a:t>
            </a:r>
          </a:p>
          <a:p>
            <a:pPr marL="0" indent="0" algn="ctr" eaLnBrk="1" fontAlgn="auto" hangingPunct="1">
              <a:lnSpc>
                <a:spcPct val="100000"/>
              </a:lnSpc>
              <a:spcBef>
                <a:spcPts val="0"/>
              </a:spcBef>
              <a:spcAft>
                <a:spcPts val="600"/>
              </a:spcAft>
              <a:buNone/>
              <a:defRPr/>
            </a:pPr>
            <a:r>
              <a:rPr lang="en-US" altLang="en-US" sz="2600" dirty="0">
                <a:highlight>
                  <a:srgbClr val="FFFF00"/>
                </a:highlight>
              </a:rPr>
              <a:t>combined stay must be paid by the acute care PPS hospital </a:t>
            </a:r>
          </a:p>
          <a:p>
            <a:pPr marL="0" indent="0" algn="ctr" eaLnBrk="1" fontAlgn="auto" hangingPunct="1">
              <a:lnSpc>
                <a:spcPct val="100000"/>
              </a:lnSpc>
              <a:spcBef>
                <a:spcPts val="0"/>
              </a:spcBef>
              <a:spcAft>
                <a:spcPts val="600"/>
              </a:spcAft>
              <a:buNone/>
              <a:defRPr/>
            </a:pPr>
            <a:r>
              <a:rPr lang="en-US" altLang="en-US" sz="2600" dirty="0">
                <a:highlight>
                  <a:srgbClr val="FFFF00"/>
                </a:highlight>
              </a:rPr>
              <a:t>as per common Medicare practice</a:t>
            </a:r>
            <a:r>
              <a:rPr lang="en-US" altLang="en-US" sz="2600" dirty="0">
                <a:solidFill>
                  <a:srgbClr val="00B050"/>
                </a:solidFill>
                <a:highlight>
                  <a:srgbClr val="FFFF00"/>
                </a:highlight>
              </a:rPr>
              <a:t>.</a:t>
            </a:r>
          </a:p>
        </p:txBody>
      </p:sp>
      <p:pic>
        <p:nvPicPr>
          <p:cNvPr id="4" name="Graphic 3" descr="No Walking outline">
            <a:extLst>
              <a:ext uri="{FF2B5EF4-FFF2-40B4-BE49-F238E27FC236}">
                <a16:creationId xmlns:a16="http://schemas.microsoft.com/office/drawing/2014/main" id="{A5F588DF-0185-E746-B34B-C7E9153247A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39400" y="276226"/>
            <a:ext cx="914400" cy="914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Slide Number Placeholder 3">
            <a:extLst>
              <a:ext uri="{FF2B5EF4-FFF2-40B4-BE49-F238E27FC236}">
                <a16:creationId xmlns:a16="http://schemas.microsoft.com/office/drawing/2014/main" id="{39A7D42F-3F36-4E04-A2FA-13AF2B6611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6592C196-BB7C-4C15-AC32-9F72BE34B9EB}"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41</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9090" name="Title 1">
            <a:extLst>
              <a:ext uri="{FF2B5EF4-FFF2-40B4-BE49-F238E27FC236}">
                <a16:creationId xmlns:a16="http://schemas.microsoft.com/office/drawing/2014/main" id="{4DD35FE0-288B-4196-95A3-451794101C58}"/>
              </a:ext>
            </a:extLst>
          </p:cNvPr>
          <p:cNvSpPr>
            <a:spLocks noGrp="1" noChangeArrowheads="1"/>
          </p:cNvSpPr>
          <p:nvPr>
            <p:ph type="title" idx="4294967295"/>
          </p:nvPr>
        </p:nvSpPr>
        <p:spPr>
          <a:xfrm>
            <a:off x="0" y="153988"/>
            <a:ext cx="11942763" cy="1208087"/>
          </a:xfrm>
          <a:solidFill>
            <a:srgbClr val="002060"/>
          </a:solidFill>
        </p:spPr>
        <p:txBody>
          <a:bodyPr>
            <a:noAutofit/>
          </a:bodyPr>
          <a:lstStyle/>
          <a:p>
            <a:pPr eaLnBrk="1" hangingPunct="1"/>
            <a:r>
              <a:rPr lang="en-US" altLang="en-US" sz="2800" b="1" dirty="0">
                <a:solidFill>
                  <a:schemeClr val="bg1"/>
                </a:solidFill>
                <a:latin typeface="+mn-lt"/>
              </a:rPr>
              <a:t> 30-Day Readmission Traditional CMS</a:t>
            </a:r>
            <a:br>
              <a:rPr lang="en-US" altLang="en-US" sz="2800" dirty="0">
                <a:solidFill>
                  <a:schemeClr val="bg1"/>
                </a:solidFill>
              </a:rPr>
            </a:br>
            <a:r>
              <a:rPr lang="en-US" altLang="en-US" sz="2800" dirty="0">
                <a:solidFill>
                  <a:schemeClr val="bg1"/>
                </a:solidFill>
              </a:rPr>
              <a:t> </a:t>
            </a:r>
            <a:r>
              <a:rPr lang="en-US" altLang="en-US" sz="2800" dirty="0">
                <a:solidFill>
                  <a:srgbClr val="00B050"/>
                </a:solidFill>
              </a:rPr>
              <a:t>Yearly penalties, not each case as MA Plans are doing</a:t>
            </a:r>
          </a:p>
        </p:txBody>
      </p:sp>
      <p:sp>
        <p:nvSpPr>
          <p:cNvPr id="3" name="Content Placeholder 2">
            <a:extLst>
              <a:ext uri="{FF2B5EF4-FFF2-40B4-BE49-F238E27FC236}">
                <a16:creationId xmlns:a16="http://schemas.microsoft.com/office/drawing/2014/main" id="{A0FA6653-898D-44A8-88BE-BA9F3A85FC7A}"/>
              </a:ext>
            </a:extLst>
          </p:cNvPr>
          <p:cNvSpPr>
            <a:spLocks noGrp="1"/>
          </p:cNvSpPr>
          <p:nvPr>
            <p:ph idx="4294967295"/>
          </p:nvPr>
        </p:nvSpPr>
        <p:spPr>
          <a:xfrm>
            <a:off x="0" y="1338263"/>
            <a:ext cx="11118850" cy="5559425"/>
          </a:xfrm>
        </p:spPr>
        <p:txBody>
          <a:bodyPr rtlCol="0">
            <a:noAutofit/>
          </a:bodyPr>
          <a:lstStyle/>
          <a:p>
            <a:pPr marL="0" indent="0" eaLnBrk="1" fontAlgn="auto" hangingPunct="1">
              <a:lnSpc>
                <a:spcPct val="100000"/>
              </a:lnSpc>
              <a:spcBef>
                <a:spcPts val="0"/>
              </a:spcBef>
              <a:spcAft>
                <a:spcPts val="600"/>
              </a:spcAft>
              <a:buNone/>
              <a:defRPr/>
            </a:pPr>
            <a:r>
              <a:rPr lang="en-US" sz="1800" dirty="0"/>
              <a:t>The Social Security Act establishes the Hospital Readmissions Reduction Program, which requires CMS to </a:t>
            </a:r>
            <a:r>
              <a:rPr lang="en-US" sz="1800" b="1" dirty="0">
                <a:solidFill>
                  <a:srgbClr val="00B050"/>
                </a:solidFill>
              </a:rPr>
              <a:t>reduce payments to IPPS hospitals with excess readmissions</a:t>
            </a:r>
            <a:r>
              <a:rPr lang="en-US" sz="1800" b="1" dirty="0"/>
              <a:t>, </a:t>
            </a:r>
            <a:r>
              <a:rPr lang="en-US" sz="1800" dirty="0"/>
              <a:t>effective for discharges beginning on October 1, 2012. The regulations that implement this provision are in subpart I of 42 CFR part 412 (§412.150 through §412.154).</a:t>
            </a:r>
          </a:p>
          <a:p>
            <a:pPr marL="0" indent="0" eaLnBrk="1" fontAlgn="auto" hangingPunct="1">
              <a:lnSpc>
                <a:spcPct val="100000"/>
              </a:lnSpc>
              <a:spcBef>
                <a:spcPts val="0"/>
              </a:spcBef>
              <a:spcAft>
                <a:spcPts val="600"/>
              </a:spcAft>
              <a:buNone/>
              <a:defRPr/>
            </a:pPr>
            <a:r>
              <a:rPr lang="en-US" sz="1800" dirty="0"/>
              <a:t>In the FY 2012 IPPS final rule, CMS finalized the following policies with regard to the  readmission measures under the Hospital Readmissions Reduction Program:</a:t>
            </a:r>
          </a:p>
          <a:p>
            <a:pPr eaLnBrk="1" fontAlgn="auto" hangingPunct="1">
              <a:lnSpc>
                <a:spcPct val="100000"/>
              </a:lnSpc>
              <a:spcBef>
                <a:spcPts val="0"/>
              </a:spcBef>
              <a:spcAft>
                <a:spcPts val="600"/>
              </a:spcAft>
              <a:defRPr/>
            </a:pPr>
            <a:r>
              <a:rPr lang="en-US" sz="1800" dirty="0"/>
              <a:t>Defined readmission as an admission to a subsection (d) hospital </a:t>
            </a:r>
            <a:r>
              <a:rPr lang="en-US" sz="1800" b="1" dirty="0"/>
              <a:t>within 30 days of a discharge from the same or another subsection (d) hospital;</a:t>
            </a:r>
          </a:p>
          <a:p>
            <a:pPr eaLnBrk="1" fontAlgn="auto" hangingPunct="1">
              <a:lnSpc>
                <a:spcPct val="100000"/>
              </a:lnSpc>
              <a:spcBef>
                <a:spcPts val="0"/>
              </a:spcBef>
              <a:spcAft>
                <a:spcPts val="600"/>
              </a:spcAft>
              <a:defRPr/>
            </a:pPr>
            <a:r>
              <a:rPr lang="en-US" sz="1800" dirty="0"/>
              <a:t>Adopted </a:t>
            </a:r>
            <a:r>
              <a:rPr lang="en-US" sz="1800" b="1" dirty="0"/>
              <a:t>readmission measures for the applicable conditions of acute myocardial infarction (AMI), heart failure (HF), and pneumonia (PN).</a:t>
            </a:r>
          </a:p>
          <a:p>
            <a:pPr marL="0" indent="0" eaLnBrk="1" fontAlgn="auto" hangingPunct="1">
              <a:lnSpc>
                <a:spcPct val="100000"/>
              </a:lnSpc>
              <a:spcBef>
                <a:spcPts val="0"/>
              </a:spcBef>
              <a:spcAft>
                <a:spcPts val="600"/>
              </a:spcAft>
              <a:buNone/>
              <a:defRPr/>
            </a:pPr>
            <a:r>
              <a:rPr lang="en-US" sz="1800" dirty="0"/>
              <a:t>In the FY 2014 IPPS final rule, CMS finalized the expansion of the applicable conditions beginning with the FY 2015 program to include: </a:t>
            </a:r>
          </a:p>
          <a:p>
            <a:pPr marL="415992" lvl="1" indent="0" eaLnBrk="1" fontAlgn="auto" hangingPunct="1">
              <a:lnSpc>
                <a:spcPct val="100000"/>
              </a:lnSpc>
              <a:spcBef>
                <a:spcPts val="0"/>
              </a:spcBef>
              <a:spcAft>
                <a:spcPts val="600"/>
              </a:spcAft>
              <a:buNone/>
              <a:defRPr/>
            </a:pPr>
            <a:r>
              <a:rPr lang="en-US" sz="1800" dirty="0"/>
              <a:t>(1) patients admitted for an acute exacerbation of</a:t>
            </a:r>
            <a:r>
              <a:rPr lang="en-US" sz="1800" dirty="0">
                <a:solidFill>
                  <a:schemeClr val="tx1">
                    <a:lumMod val="75000"/>
                    <a:lumOff val="25000"/>
                  </a:schemeClr>
                </a:solidFill>
              </a:rPr>
              <a:t> </a:t>
            </a:r>
            <a:r>
              <a:rPr lang="en-US" sz="1800" b="1" dirty="0">
                <a:solidFill>
                  <a:srgbClr val="00B050"/>
                </a:solidFill>
              </a:rPr>
              <a:t>chronic obstructive pulmonary diseas</a:t>
            </a:r>
            <a:r>
              <a:rPr lang="en-US" sz="1800" dirty="0">
                <a:solidFill>
                  <a:srgbClr val="00B050"/>
                </a:solidFill>
              </a:rPr>
              <a:t>e </a:t>
            </a:r>
            <a:r>
              <a:rPr lang="en-US" sz="1800" b="1" dirty="0"/>
              <a:t>(COPD); </a:t>
            </a:r>
            <a:r>
              <a:rPr lang="en-US" sz="1800" dirty="0"/>
              <a:t>and </a:t>
            </a:r>
          </a:p>
          <a:p>
            <a:pPr marL="415992" lvl="1" indent="0" eaLnBrk="1" fontAlgn="auto" hangingPunct="1">
              <a:lnSpc>
                <a:spcPct val="100000"/>
              </a:lnSpc>
              <a:spcBef>
                <a:spcPts val="0"/>
              </a:spcBef>
              <a:spcAft>
                <a:spcPts val="600"/>
              </a:spcAft>
              <a:buNone/>
              <a:defRPr/>
            </a:pPr>
            <a:r>
              <a:rPr lang="en-US" sz="1800" dirty="0"/>
              <a:t>(2) patients admitted for elective </a:t>
            </a:r>
            <a:r>
              <a:rPr lang="en-US" sz="1800" b="1" dirty="0"/>
              <a:t>total hip arthroplasty (THA) and total knee arthroplasty (TKA).</a:t>
            </a:r>
            <a:endParaRPr lang="en-US" sz="1800" dirty="0"/>
          </a:p>
          <a:p>
            <a:pPr marL="0" indent="0" eaLnBrk="1" fontAlgn="auto" hangingPunct="1">
              <a:lnSpc>
                <a:spcPct val="100000"/>
              </a:lnSpc>
              <a:spcBef>
                <a:spcPts val="0"/>
              </a:spcBef>
              <a:spcAft>
                <a:spcPts val="600"/>
              </a:spcAft>
              <a:buNone/>
              <a:defRPr/>
            </a:pPr>
            <a:r>
              <a:rPr lang="en-US" sz="1800" dirty="0"/>
              <a:t>In the FY 2015 IPPS final rule, CMS finalized the expansion of the applicable conditions beginning with the FY 2017 program to include patients admitted for </a:t>
            </a:r>
            <a:r>
              <a:rPr lang="en-US" sz="1800" b="1" dirty="0">
                <a:solidFill>
                  <a:srgbClr val="00B050"/>
                </a:solidFill>
              </a:rPr>
              <a:t>coronary artery bypass graft</a:t>
            </a:r>
            <a:r>
              <a:rPr lang="en-US" sz="1800" b="1" dirty="0"/>
              <a:t> (CABG) </a:t>
            </a:r>
            <a:r>
              <a:rPr lang="en-US" sz="1800" b="1" dirty="0">
                <a:solidFill>
                  <a:srgbClr val="00B050"/>
                </a:solidFill>
              </a:rPr>
              <a:t>surgery</a:t>
            </a:r>
            <a:r>
              <a:rPr lang="en-US" sz="1800" b="1" dirty="0"/>
              <a:t>. </a:t>
            </a:r>
          </a:p>
          <a:p>
            <a:pPr marL="0" indent="0" algn="ctr" eaLnBrk="1" fontAlgn="auto" hangingPunct="1">
              <a:lnSpc>
                <a:spcPct val="100000"/>
              </a:lnSpc>
              <a:spcBef>
                <a:spcPts val="0"/>
              </a:spcBef>
              <a:spcAft>
                <a:spcPts val="600"/>
              </a:spcAft>
              <a:buNone/>
              <a:defRPr/>
            </a:pPr>
            <a:r>
              <a:rPr kumimoji="0" lang="en-US" sz="1600" b="0" i="0" u="sng" strike="noStrike" kern="1200" cap="all" spc="0" normalizeH="0" baseline="0" noProof="0" dirty="0">
                <a:ln>
                  <a:noFill/>
                </a:ln>
                <a:solidFill>
                  <a:srgbClr val="C00000"/>
                </a:solidFill>
                <a:effectLst/>
                <a:uLnTx/>
                <a:uFillTx/>
                <a:ea typeface="+mn-ea"/>
                <a:cs typeface="+mn-cs"/>
              </a:rPr>
              <a:t>Readmission penalties:</a:t>
            </a:r>
            <a:r>
              <a:rPr kumimoji="0" lang="en-US" sz="1600" b="0" i="0" strike="noStrike" kern="1200" cap="all" spc="0" normalizeH="0" baseline="0" noProof="0" dirty="0">
                <a:ln>
                  <a:noFill/>
                </a:ln>
                <a:solidFill>
                  <a:srgbClr val="C00000"/>
                </a:solidFill>
                <a:effectLst/>
                <a:uLnTx/>
                <a:uFillTx/>
                <a:ea typeface="+mn-ea"/>
                <a:cs typeface="+mn-cs"/>
              </a:rPr>
              <a:t>  </a:t>
            </a:r>
            <a:r>
              <a:rPr kumimoji="0" lang="en-US" sz="1600" b="0" i="0" u="none" strike="noStrike" kern="1200" cap="all" spc="0" normalizeH="0" baseline="0" noProof="0" dirty="0">
                <a:ln>
                  <a:noFill/>
                </a:ln>
                <a:solidFill>
                  <a:srgbClr val="C00000"/>
                </a:solidFill>
                <a:effectLst/>
                <a:uLnTx/>
                <a:uFillTx/>
                <a:ea typeface="+mn-ea"/>
                <a:cs typeface="+mn-cs"/>
              </a:rPr>
              <a:t>CMS fines 2545 hospital for high readmission rates.  </a:t>
            </a:r>
          </a:p>
          <a:p>
            <a:pPr marL="0" indent="0" algn="ctr" eaLnBrk="1" fontAlgn="auto" hangingPunct="1">
              <a:lnSpc>
                <a:spcPct val="100000"/>
              </a:lnSpc>
              <a:spcBef>
                <a:spcPts val="0"/>
              </a:spcBef>
              <a:spcAft>
                <a:spcPts val="600"/>
              </a:spcAft>
              <a:buNone/>
              <a:defRPr/>
            </a:pPr>
            <a:r>
              <a:rPr kumimoji="0" lang="en-US" sz="1600" b="0" i="0" u="none" strike="noStrike" kern="1200" cap="all" spc="0" normalizeH="0" baseline="0" noProof="0" dirty="0">
                <a:ln>
                  <a:noFill/>
                </a:ln>
                <a:solidFill>
                  <a:srgbClr val="C00000"/>
                </a:solidFill>
                <a:effectLst/>
                <a:uLnTx/>
                <a:uFillTx/>
                <a:ea typeface="+mn-ea"/>
                <a:cs typeface="+mn-cs"/>
              </a:rPr>
              <a:t>83% of 3080 hospitals /2499 announced fined (10-21) Could cut up to 3% from each Medicare case during fiscal year 2021. program is 10 years old</a:t>
            </a:r>
            <a:endParaRPr lang="en-US" sz="1600" b="1" dirty="0">
              <a:solidFill>
                <a:srgbClr val="C00000"/>
              </a:solidFill>
            </a:endParaRPr>
          </a:p>
        </p:txBody>
      </p:sp>
      <p:sp>
        <p:nvSpPr>
          <p:cNvPr id="4" name="Rectangle 3">
            <a:extLst>
              <a:ext uri="{FF2B5EF4-FFF2-40B4-BE49-F238E27FC236}">
                <a16:creationId xmlns:a16="http://schemas.microsoft.com/office/drawing/2014/main" id="{F55EFAC7-F756-F14F-943D-DCE449B1F80D}"/>
              </a:ext>
            </a:extLst>
          </p:cNvPr>
          <p:cNvSpPr/>
          <p:nvPr/>
        </p:nvSpPr>
        <p:spPr>
          <a:xfrm>
            <a:off x="8610600" y="392578"/>
            <a:ext cx="3581400" cy="707886"/>
          </a:xfrm>
          <a:prstGeom prst="rect">
            <a:avLst/>
          </a:prstGeom>
          <a:solidFill>
            <a:srgbClr val="00B050"/>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CMS Hospital Readmissions Reduction Program (HRRP)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2860C4C-96BC-47F9-B894-B233F1237359}"/>
              </a:ext>
            </a:extLst>
          </p:cNvPr>
          <p:cNvSpPr>
            <a:spLocks noGrp="1"/>
          </p:cNvSpPr>
          <p:nvPr>
            <p:ph type="title"/>
          </p:nvPr>
        </p:nvSpPr>
        <p:spPr>
          <a:xfrm>
            <a:off x="1047965" y="357067"/>
            <a:ext cx="7654246" cy="897059"/>
          </a:xfrm>
        </p:spPr>
        <p:txBody>
          <a:bodyPr rtlCol="0">
            <a:normAutofit fontScale="90000"/>
          </a:bodyPr>
          <a:lstStyle/>
          <a:p>
            <a:pPr eaLnBrk="1" fontAlgn="auto" hangingPunct="1">
              <a:spcAft>
                <a:spcPts val="0"/>
              </a:spcAft>
              <a:defRPr/>
            </a:pPr>
            <a:r>
              <a:rPr lang="en-US" altLang="en-US" dirty="0">
                <a:solidFill>
                  <a:srgbClr val="C00000"/>
                </a:solidFill>
              </a:rPr>
              <a:t>United Health Care Readmission- 30 days for any related reasons *common language.  Paid for only 1 of the 2 admissions.</a:t>
            </a:r>
          </a:p>
        </p:txBody>
      </p:sp>
      <p:sp>
        <p:nvSpPr>
          <p:cNvPr id="44035" name="Content Placeholder 2">
            <a:extLst>
              <a:ext uri="{FF2B5EF4-FFF2-40B4-BE49-F238E27FC236}">
                <a16:creationId xmlns:a16="http://schemas.microsoft.com/office/drawing/2014/main" id="{6AD122CB-50D1-4531-8262-7B8ECE17DA77}"/>
              </a:ext>
            </a:extLst>
          </p:cNvPr>
          <p:cNvSpPr>
            <a:spLocks noGrp="1"/>
          </p:cNvSpPr>
          <p:nvPr>
            <p:ph idx="1"/>
          </p:nvPr>
        </p:nvSpPr>
        <p:spPr>
          <a:xfrm>
            <a:off x="677334" y="1254127"/>
            <a:ext cx="9457266" cy="5246806"/>
          </a:xfrm>
        </p:spPr>
        <p:txBody>
          <a:bodyPr rtlCol="0">
            <a:normAutofit fontScale="85000" lnSpcReduction="20000"/>
          </a:bodyPr>
          <a:lstStyle/>
          <a:p>
            <a:pPr eaLnBrk="1" fontAlgn="auto" hangingPunct="1">
              <a:spcAft>
                <a:spcPts val="0"/>
              </a:spcAft>
              <a:buFont typeface="Wingdings 3" charset="2"/>
              <a:buChar char=""/>
              <a:defRPr/>
            </a:pPr>
            <a:endParaRPr lang="en-US" altLang="en-US" sz="2400" dirty="0">
              <a:solidFill>
                <a:schemeClr val="tx1">
                  <a:lumMod val="75000"/>
                  <a:lumOff val="25000"/>
                </a:schemeClr>
              </a:solidFill>
            </a:endParaRPr>
          </a:p>
          <a:p>
            <a:pPr eaLnBrk="1" fontAlgn="auto" hangingPunct="1">
              <a:spcAft>
                <a:spcPts val="0"/>
              </a:spcAft>
              <a:buFont typeface="Wingdings 3" charset="2"/>
              <a:buChar char=""/>
              <a:defRPr/>
            </a:pPr>
            <a:r>
              <a:rPr lang="en-US" altLang="en-US" sz="2400" dirty="0">
                <a:solidFill>
                  <a:schemeClr val="tx1">
                    <a:lumMod val="75000"/>
                    <a:lumOff val="25000"/>
                  </a:schemeClr>
                </a:solidFill>
              </a:rPr>
              <a:t>A LVN, LPN or RN will review the medical records and supporting documentation provided by the facility to determine whether the </a:t>
            </a:r>
            <a:r>
              <a:rPr lang="en-US" altLang="en-US" sz="2400" u="sng" dirty="0">
                <a:solidFill>
                  <a:schemeClr val="tx1">
                    <a:lumMod val="75000"/>
                    <a:lumOff val="25000"/>
                  </a:schemeClr>
                </a:solidFill>
              </a:rPr>
              <a:t>two admissions are related</a:t>
            </a:r>
            <a:r>
              <a:rPr lang="en-US" altLang="en-US" sz="2400" dirty="0">
                <a:solidFill>
                  <a:schemeClr val="tx1">
                    <a:lumMod val="75000"/>
                    <a:lumOff val="25000"/>
                  </a:schemeClr>
                </a:solidFill>
              </a:rPr>
              <a:t>.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If the subsequent admission is related to the initial admission and </a:t>
            </a:r>
            <a:r>
              <a:rPr lang="en-US" altLang="en-US" sz="2400" u="sng" dirty="0">
                <a:solidFill>
                  <a:schemeClr val="tx1">
                    <a:lumMod val="75000"/>
                    <a:lumOff val="25000"/>
                  </a:schemeClr>
                </a:solidFill>
              </a:rPr>
              <a:t>appears to have been preventable</a:t>
            </a:r>
            <a:r>
              <a:rPr lang="en-US" altLang="en-US" sz="2400" dirty="0">
                <a:solidFill>
                  <a:schemeClr val="tx1">
                    <a:lumMod val="75000"/>
                    <a:lumOff val="25000"/>
                  </a:schemeClr>
                </a:solidFill>
              </a:rPr>
              <a:t>, the LVN, LPN or RN will submit the case to a medical director, who is a physician, for further review.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The medical director will review the medical records to determine if the subsequent admission was preventable and/or there is an indication that the facility was attempting to circumvent the PPS system.  **</a:t>
            </a:r>
          </a:p>
          <a:p>
            <a:pPr eaLnBrk="1" fontAlgn="auto" hangingPunct="1">
              <a:spcAft>
                <a:spcPts val="0"/>
              </a:spcAft>
              <a:buFont typeface="Wingdings 3" charset="2"/>
              <a:buChar char=""/>
              <a:defRPr/>
            </a:pPr>
            <a:r>
              <a:rPr lang="en-US" altLang="en-US" sz="2400" b="1" dirty="0">
                <a:solidFill>
                  <a:schemeClr val="tx1"/>
                </a:solidFill>
              </a:rPr>
              <a:t>Aetna MD/CA case in court:  did not do review of case/just read recommendation by clinical team.   AG’s investigating</a:t>
            </a:r>
          </a:p>
          <a:p>
            <a:pPr eaLnBrk="1" fontAlgn="auto" hangingPunct="1">
              <a:spcAft>
                <a:spcPts val="0"/>
              </a:spcAft>
              <a:buFont typeface="Wingdings 3" charset="2"/>
              <a:buChar char=""/>
              <a:defRPr/>
            </a:pPr>
            <a:r>
              <a:rPr lang="en-US" altLang="en-US" sz="2400" b="1" dirty="0">
                <a:solidFill>
                  <a:schemeClr val="accent5"/>
                </a:solidFill>
              </a:rPr>
              <a:t>FULL DENIALS of the 2</a:t>
            </a:r>
            <a:r>
              <a:rPr lang="en-US" altLang="en-US" sz="2400" b="1" baseline="30000" dirty="0">
                <a:solidFill>
                  <a:schemeClr val="accent5"/>
                </a:solidFill>
              </a:rPr>
              <a:t>nd</a:t>
            </a:r>
            <a:r>
              <a:rPr lang="en-US" altLang="en-US" sz="2400" b="1" dirty="0">
                <a:solidFill>
                  <a:schemeClr val="accent5"/>
                </a:solidFill>
              </a:rPr>
              <a:t> admission by MA PLANS…and other COMMERCIAL PAYERS…</a:t>
            </a:r>
          </a:p>
          <a:p>
            <a:pPr eaLnBrk="1" fontAlgn="auto" hangingPunct="1">
              <a:spcAft>
                <a:spcPts val="0"/>
              </a:spcAft>
              <a:buFont typeface="Wingdings 3" charset="2"/>
              <a:buChar char=""/>
              <a:defRPr/>
            </a:pPr>
            <a:r>
              <a:rPr lang="en-US" altLang="en-US" sz="2400" b="1" dirty="0">
                <a:solidFill>
                  <a:schemeClr val="accent4"/>
                </a:solidFill>
              </a:rPr>
              <a:t>Exclude ALL CHRONIC CONDITIONS from readmission penalties</a:t>
            </a:r>
            <a:r>
              <a:rPr lang="en-US" altLang="en-US" sz="2400" b="1" dirty="0">
                <a:solidFill>
                  <a:schemeClr val="tx1"/>
                </a:solidFill>
              </a:rPr>
              <a:t>.  </a:t>
            </a:r>
          </a:p>
          <a:p>
            <a:pPr eaLnBrk="1" fontAlgn="auto" hangingPunct="1">
              <a:spcAft>
                <a:spcPts val="0"/>
              </a:spcAft>
              <a:buFont typeface="Wingdings 3" charset="2"/>
              <a:buChar char=""/>
              <a:defRPr/>
            </a:pPr>
            <a:r>
              <a:rPr lang="en-US" altLang="en-US" sz="2400" b="1" dirty="0">
                <a:solidFill>
                  <a:schemeClr val="tx1"/>
                </a:solidFill>
              </a:rPr>
              <a:t>Finalize which of the up to 10 dx/order of have to be ‘same/similar’ for rejection</a:t>
            </a:r>
            <a:r>
              <a:rPr lang="en-US" altLang="en-US" sz="2400" b="1" dirty="0">
                <a:solidFill>
                  <a:schemeClr val="accent5"/>
                </a:solidFill>
              </a:rPr>
              <a:t>.</a:t>
            </a:r>
          </a:p>
        </p:txBody>
      </p:sp>
      <p:sp>
        <p:nvSpPr>
          <p:cNvPr id="2" name="Footer Placeholder 1">
            <a:extLst>
              <a:ext uri="{FF2B5EF4-FFF2-40B4-BE49-F238E27FC236}">
                <a16:creationId xmlns:a16="http://schemas.microsoft.com/office/drawing/2014/main" id="{473365D1-40A0-4CCC-B3E9-69124EB96C1C}"/>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2022</a:t>
            </a:r>
            <a:endParaRPr kumimoji="0" lang="en-US" sz="675"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1141" name="Slide Number Placeholder 3">
            <a:extLst>
              <a:ext uri="{FF2B5EF4-FFF2-40B4-BE49-F238E27FC236}">
                <a16:creationId xmlns:a16="http://schemas.microsoft.com/office/drawing/2014/main" id="{0CBC16AC-E68D-4C72-8EA0-34DF536045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fld id="{4064D7E6-0F60-4F91-BB97-71FBCB8836EE}" type="slidenum">
              <a:rPr kumimoji="0" lang="en-US" altLang="en-US" sz="675"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t>42</a:t>
            </a:fld>
            <a:endParaRPr kumimoji="0" lang="en-US" altLang="en-US" sz="675"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91142" name="Picture 1029" descr="j0315542">
            <a:extLst>
              <a:ext uri="{FF2B5EF4-FFF2-40B4-BE49-F238E27FC236}">
                <a16:creationId xmlns:a16="http://schemas.microsoft.com/office/drawing/2014/main" id="{9B19C1C7-0A1A-4B1F-85EC-01D866682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222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65FB54-9C3E-4348-8066-F9DF119D8A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5F54EB-928A-4CA0-B8AF-F4C971086AD1}"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6DE533A0-C84B-458B-8CC8-FE99D86345F1}"/>
              </a:ext>
            </a:extLst>
          </p:cNvPr>
          <p:cNvSpPr>
            <a:spLocks noGrp="1"/>
          </p:cNvSpPr>
          <p:nvPr>
            <p:ph type="title" idx="4294967295"/>
          </p:nvPr>
        </p:nvSpPr>
        <p:spPr>
          <a:xfrm>
            <a:off x="0" y="296863"/>
            <a:ext cx="11985625" cy="1633537"/>
          </a:xfrm>
          <a:solidFill>
            <a:srgbClr val="002060"/>
          </a:solidFill>
        </p:spPr>
        <p:txBody>
          <a:bodyPr/>
          <a:lstStyle/>
          <a:p>
            <a:r>
              <a:rPr lang="en-US" sz="2400" dirty="0">
                <a:solidFill>
                  <a:schemeClr val="bg1"/>
                </a:solidFill>
              </a:rPr>
              <a:t>Proactive Ideas for all non-Traditional Medicare/TM Contracting</a:t>
            </a:r>
            <a:br>
              <a:rPr lang="en-US" sz="2400" dirty="0">
                <a:solidFill>
                  <a:schemeClr val="bg1"/>
                </a:solidFill>
              </a:rPr>
            </a:br>
            <a:r>
              <a:rPr lang="en-US" sz="2400" dirty="0">
                <a:solidFill>
                  <a:srgbClr val="00B050"/>
                </a:solidFill>
              </a:rPr>
              <a:t>Usually in Operational Addendum &amp; Appeals</a:t>
            </a:r>
          </a:p>
        </p:txBody>
      </p:sp>
      <p:sp>
        <p:nvSpPr>
          <p:cNvPr id="3" name="Content Placeholder 2">
            <a:extLst>
              <a:ext uri="{FF2B5EF4-FFF2-40B4-BE49-F238E27FC236}">
                <a16:creationId xmlns:a16="http://schemas.microsoft.com/office/drawing/2014/main" id="{4968E85F-6180-4A34-AD73-4AB5F4D49B31}"/>
              </a:ext>
            </a:extLst>
          </p:cNvPr>
          <p:cNvSpPr>
            <a:spLocks noGrp="1"/>
          </p:cNvSpPr>
          <p:nvPr>
            <p:ph sz="half" idx="4294967295"/>
          </p:nvPr>
        </p:nvSpPr>
        <p:spPr>
          <a:xfrm>
            <a:off x="0" y="1284270"/>
            <a:ext cx="11831638" cy="5484830"/>
          </a:xfrm>
        </p:spPr>
        <p:txBody>
          <a:bodyPr>
            <a:noAutofit/>
          </a:bodyPr>
          <a:lstStyle/>
          <a:p>
            <a:pPr marL="0" indent="0">
              <a:lnSpc>
                <a:spcPct val="100000"/>
              </a:lnSpc>
              <a:spcBef>
                <a:spcPts val="0"/>
              </a:spcBef>
              <a:buNone/>
            </a:pPr>
            <a:r>
              <a:rPr lang="en-US" sz="1600" b="1" u="sng" dirty="0">
                <a:solidFill>
                  <a:srgbClr val="C00000"/>
                </a:solidFill>
              </a:rPr>
              <a:t>Outline key elements prior to signing the contract</a:t>
            </a:r>
            <a:r>
              <a:rPr lang="en-US" sz="1600" dirty="0">
                <a:solidFill>
                  <a:srgbClr val="C00000"/>
                </a:solidFill>
              </a:rPr>
              <a:t>.  Re-visit throughout the contract year if concerns arise</a:t>
            </a:r>
            <a:r>
              <a:rPr lang="en-US" sz="1600" dirty="0"/>
              <a:t>.  </a:t>
            </a:r>
            <a:r>
              <a:rPr lang="en-US" sz="1600" dirty="0">
                <a:solidFill>
                  <a:srgbClr val="FF0000"/>
                </a:solidFill>
              </a:rPr>
              <a:t>Rates are not included in this list.</a:t>
            </a:r>
          </a:p>
          <a:p>
            <a:pPr marL="0" indent="0">
              <a:lnSpc>
                <a:spcPct val="100000"/>
              </a:lnSpc>
              <a:spcBef>
                <a:spcPts val="0"/>
              </a:spcBef>
              <a:buNone/>
            </a:pPr>
            <a:endParaRPr lang="en-US" sz="1600" dirty="0">
              <a:solidFill>
                <a:srgbClr val="FF0000"/>
              </a:solidFill>
            </a:endParaRPr>
          </a:p>
          <a:p>
            <a:pPr marL="342900" indent="-342900">
              <a:lnSpc>
                <a:spcPct val="100000"/>
              </a:lnSpc>
              <a:spcBef>
                <a:spcPts val="0"/>
              </a:spcBef>
              <a:buFont typeface="+mj-lt"/>
              <a:buAutoNum type="arabicPeriod"/>
            </a:pPr>
            <a:r>
              <a:rPr lang="en-US" sz="1600" b="1" dirty="0"/>
              <a:t>Timeline for submission of clinicals</a:t>
            </a:r>
            <a:r>
              <a:rPr lang="en-US" sz="1600" dirty="0"/>
              <a:t>.  Week days, weekends, obs conversion request to inpt.</a:t>
            </a:r>
          </a:p>
          <a:p>
            <a:pPr marL="342900" indent="-342900">
              <a:lnSpc>
                <a:spcPct val="100000"/>
              </a:lnSpc>
              <a:spcBef>
                <a:spcPts val="0"/>
              </a:spcBef>
              <a:buFont typeface="+mj-lt"/>
              <a:buAutoNum type="arabicPeriod"/>
            </a:pPr>
            <a:r>
              <a:rPr lang="en-US" sz="1600" b="1" dirty="0"/>
              <a:t>Clinical guidelines the payer is using making the inpt decision</a:t>
            </a:r>
            <a:r>
              <a:rPr lang="en-US" sz="1600" dirty="0"/>
              <a:t> along with required REASON for not approving inpt with decision.</a:t>
            </a:r>
          </a:p>
          <a:p>
            <a:pPr marL="342900" indent="-342900">
              <a:lnSpc>
                <a:spcPct val="100000"/>
              </a:lnSpc>
              <a:spcBef>
                <a:spcPts val="0"/>
              </a:spcBef>
              <a:buFont typeface="+mj-lt"/>
              <a:buAutoNum type="arabicPeriod"/>
            </a:pPr>
            <a:r>
              <a:rPr lang="en-US" sz="1600" b="1" dirty="0"/>
              <a:t>Timelines for reply of request</a:t>
            </a:r>
            <a:r>
              <a:rPr lang="en-US" sz="1600" dirty="0"/>
              <a:t>.  Weekends same as weekdays.  4-8 hrs maximum</a:t>
            </a:r>
          </a:p>
          <a:p>
            <a:pPr marL="342900" indent="-342900">
              <a:lnSpc>
                <a:spcPct val="100000"/>
              </a:lnSpc>
              <a:spcBef>
                <a:spcPts val="0"/>
              </a:spcBef>
              <a:buFont typeface="+mj-lt"/>
              <a:buAutoNum type="arabicPeriod"/>
            </a:pPr>
            <a:r>
              <a:rPr lang="en-US" sz="1600" b="1" dirty="0"/>
              <a:t>Once inpt has been approved, no additional record requests </a:t>
            </a:r>
            <a:r>
              <a:rPr lang="en-US" sz="1600" dirty="0"/>
              <a:t>unless pt is a candidate to move to a post-acute level of care.  Contract language must be known – i.e. qualifying stay.  (DRG)</a:t>
            </a:r>
          </a:p>
          <a:p>
            <a:pPr marL="342900" indent="-342900">
              <a:lnSpc>
                <a:spcPct val="100000"/>
              </a:lnSpc>
              <a:spcBef>
                <a:spcPts val="0"/>
              </a:spcBef>
              <a:buFont typeface="+mj-lt"/>
              <a:buAutoNum type="arabicPeriod"/>
            </a:pPr>
            <a:r>
              <a:rPr lang="en-US" sz="1600" b="1" dirty="0"/>
              <a:t>If granting access to the provider’s electronic medical record</a:t>
            </a:r>
            <a:r>
              <a:rPr lang="en-US" sz="1600" dirty="0"/>
              <a:t>, critical to have a very limited review (ER if from the ER/labs/imaging/notes) with a firm timeline for decision. 4- 8 hrs maximum.  Continued delay yields risk of the pt ‘recovering in a lower level of care/obs.”  If in obs, grant access when the </a:t>
            </a:r>
            <a:r>
              <a:rPr lang="en-US" sz="1600" dirty="0" err="1"/>
              <a:t>pt’s</a:t>
            </a:r>
            <a:r>
              <a:rPr lang="en-US" sz="1600" dirty="0"/>
              <a:t> condition needs reassessed.  8 hrs maximum.</a:t>
            </a:r>
          </a:p>
          <a:p>
            <a:pPr marL="514350" indent="-514350">
              <a:lnSpc>
                <a:spcPct val="100000"/>
              </a:lnSpc>
              <a:spcBef>
                <a:spcPts val="0"/>
              </a:spcBef>
              <a:buFont typeface="+mj-lt"/>
              <a:buAutoNum type="arabicPeriod" startAt="6"/>
            </a:pPr>
            <a:r>
              <a:rPr lang="en-US" sz="1600" b="1" dirty="0"/>
              <a:t>DRG hot spots</a:t>
            </a:r>
            <a:r>
              <a:rPr lang="en-US" sz="1600" dirty="0"/>
              <a:t>:  Sepsis, ensure there is adherence to the HIPAA Standard Transactions- all covered entities.</a:t>
            </a:r>
          </a:p>
          <a:p>
            <a:pPr marL="514350" indent="-514350">
              <a:lnSpc>
                <a:spcPct val="100000"/>
              </a:lnSpc>
              <a:spcBef>
                <a:spcPts val="0"/>
              </a:spcBef>
              <a:buFont typeface="+mj-lt"/>
              <a:buAutoNum type="arabicPeriod" startAt="6"/>
            </a:pPr>
            <a:r>
              <a:rPr lang="en-US" sz="1600" b="1" dirty="0"/>
              <a:t>MA plans</a:t>
            </a:r>
            <a:r>
              <a:rPr lang="en-US" sz="1600" dirty="0"/>
              <a:t>:  Ensure there is understanding that a disputed status may not resolved while the </a:t>
            </a:r>
            <a:r>
              <a:rPr lang="en-US" sz="1600" dirty="0" err="1"/>
              <a:t>pt</a:t>
            </a:r>
            <a:r>
              <a:rPr lang="en-US" sz="1600" dirty="0"/>
              <a:t> is in-house.  TM rules do not apply.  Status can be changed post discharge will full billing as </a:t>
            </a:r>
            <a:r>
              <a:rPr lang="en-US" sz="1600" dirty="0" err="1"/>
              <a:t>inpt</a:t>
            </a:r>
            <a:r>
              <a:rPr lang="en-US" sz="1600" dirty="0"/>
              <a:t> or </a:t>
            </a:r>
            <a:r>
              <a:rPr lang="en-US" sz="1600" dirty="0" err="1"/>
              <a:t>outpt</a:t>
            </a:r>
            <a:r>
              <a:rPr lang="en-US" sz="1600" dirty="0"/>
              <a:t>/131 bill type.</a:t>
            </a:r>
          </a:p>
          <a:p>
            <a:pPr marL="514350" indent="-514350">
              <a:lnSpc>
                <a:spcPct val="100000"/>
              </a:lnSpc>
              <a:spcBef>
                <a:spcPts val="0"/>
              </a:spcBef>
              <a:buFont typeface="+mj-lt"/>
              <a:buAutoNum type="arabicPeriod" startAt="6"/>
            </a:pPr>
            <a:r>
              <a:rPr lang="en-US" sz="1600" b="1" dirty="0"/>
              <a:t>P2P:</a:t>
            </a:r>
            <a:r>
              <a:rPr lang="en-US" sz="1600" dirty="0"/>
              <a:t>  Any provider may discuss the account on the patient’s behalf.  All contracts allow both concurrent and post-discharge P2P.  Once the request is made, a time is agreed to /recommended.  Identify timeline with penalties if not adhered to.  Agree to the qualifications of the payer MD.  Outline the scope of the Payer MD can use –beyond meeting the clinical guidelines.  No minimum LOS to be an </a:t>
            </a:r>
            <a:r>
              <a:rPr lang="en-US" sz="1600" dirty="0" err="1"/>
              <a:t>inpt</a:t>
            </a:r>
            <a:r>
              <a:rPr lang="en-US" sz="1600" dirty="0"/>
              <a:t>. (EX:  all accts under 48 </a:t>
            </a:r>
            <a:r>
              <a:rPr lang="en-US" sz="1600" dirty="0" err="1"/>
              <a:t>hrs</a:t>
            </a:r>
            <a:r>
              <a:rPr lang="en-US" sz="1600" dirty="0"/>
              <a:t> are obs.)</a:t>
            </a:r>
          </a:p>
          <a:p>
            <a:pPr marL="514350" indent="-514350">
              <a:lnSpc>
                <a:spcPct val="100000"/>
              </a:lnSpc>
              <a:spcBef>
                <a:spcPts val="0"/>
              </a:spcBef>
              <a:buFont typeface="+mj-lt"/>
              <a:buAutoNum type="arabicPeriod" startAt="6"/>
            </a:pPr>
            <a:r>
              <a:rPr lang="en-US" sz="1600" b="1" dirty="0"/>
              <a:t>Re-admission deni</a:t>
            </a:r>
            <a:r>
              <a:rPr lang="en-US" sz="1600" dirty="0"/>
              <a:t>als.  Outline exactly what is a ‘related’ case within 30 days. “Same as Medicare’ = same day, same facility, same dx.  Chronic dx are excluded.  Identify which dx must be the same and in which ‘spot’ of the up to 10 dx.</a:t>
            </a:r>
          </a:p>
        </p:txBody>
      </p:sp>
    </p:spTree>
    <p:extLst>
      <p:ext uri="{BB962C8B-B14F-4D97-AF65-F5344CB8AC3E}">
        <p14:creationId xmlns:p14="http://schemas.microsoft.com/office/powerpoint/2010/main" val="3189261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6088-6C1D-4A70-A3B6-9092FD6468B8}"/>
              </a:ext>
            </a:extLst>
          </p:cNvPr>
          <p:cNvSpPr>
            <a:spLocks noGrp="1"/>
          </p:cNvSpPr>
          <p:nvPr>
            <p:ph type="title"/>
          </p:nvPr>
        </p:nvSpPr>
        <p:spPr>
          <a:xfrm>
            <a:off x="677332" y="342899"/>
            <a:ext cx="8595784" cy="1451611"/>
          </a:xfrm>
        </p:spPr>
        <p:txBody>
          <a:bodyPr/>
          <a:lstStyle/>
          <a:p>
            <a:r>
              <a:rPr lang="en-US" sz="3600" b="1" dirty="0">
                <a:solidFill>
                  <a:srgbClr val="FF0000"/>
                </a:solidFill>
              </a:rPr>
              <a:t>Creating a Payer-Specific Matrix</a:t>
            </a:r>
            <a:br>
              <a:rPr lang="en-US" sz="3600" dirty="0"/>
            </a:br>
            <a:r>
              <a:rPr lang="en-US" sz="3600" dirty="0"/>
              <a:t>Great tool in </a:t>
            </a:r>
            <a:r>
              <a:rPr lang="en-US" sz="3600"/>
              <a:t>the toolbox</a:t>
            </a:r>
            <a:br>
              <a:rPr lang="en-US" dirty="0"/>
            </a:br>
            <a:endParaRPr lang="en-US" dirty="0"/>
          </a:p>
        </p:txBody>
      </p:sp>
      <p:sp>
        <p:nvSpPr>
          <p:cNvPr id="3" name="Content Placeholder 2">
            <a:extLst>
              <a:ext uri="{FF2B5EF4-FFF2-40B4-BE49-F238E27FC236}">
                <a16:creationId xmlns:a16="http://schemas.microsoft.com/office/drawing/2014/main" id="{DD3851F3-8091-456D-B50B-23FF07D864B1}"/>
              </a:ext>
            </a:extLst>
          </p:cNvPr>
          <p:cNvSpPr>
            <a:spLocks noGrp="1"/>
          </p:cNvSpPr>
          <p:nvPr>
            <p:ph idx="1"/>
          </p:nvPr>
        </p:nvSpPr>
        <p:spPr>
          <a:xfrm>
            <a:off x="677333" y="1592495"/>
            <a:ext cx="8595784" cy="4545416"/>
          </a:xfrm>
        </p:spPr>
        <p:txBody>
          <a:bodyPr/>
          <a:lstStyle/>
          <a:p>
            <a:pPr marL="0" indent="0">
              <a:buNone/>
            </a:pPr>
            <a:r>
              <a:rPr lang="en-US" sz="1800" u="sng" dirty="0"/>
              <a:t>Key elements in having the inpatient vs outpt observation discussion with non-Traditional Medicare payers</a:t>
            </a:r>
            <a:r>
              <a:rPr lang="en-US" sz="1800" dirty="0"/>
              <a:t>.   (HINT:  Better practice ideas)</a:t>
            </a:r>
          </a:p>
          <a:p>
            <a:r>
              <a:rPr lang="en-US" sz="1800" dirty="0"/>
              <a:t>Each payer has their definition of ‘what is an inpt.’  </a:t>
            </a:r>
            <a:r>
              <a:rPr lang="en-US" sz="1800" b="1" i="1" dirty="0"/>
              <a:t>Traditional Medicare is the only one using 2 Midnight rule; not IQ or MCG.</a:t>
            </a:r>
          </a:p>
          <a:p>
            <a:r>
              <a:rPr lang="en-US" sz="1800" dirty="0"/>
              <a:t>Each payer should have published what they are using in making that determination.  (EX:  Humana/MCG;  United/MCG sort of/moving to IQ in May 2021;  </a:t>
            </a:r>
            <a:r>
              <a:rPr lang="en-US" sz="1800" dirty="0" err="1"/>
              <a:t>Indept</a:t>
            </a:r>
            <a:r>
              <a:rPr lang="en-US" sz="1800" dirty="0"/>
              <a:t> BX plans/IQ-some moved to MCG)</a:t>
            </a:r>
          </a:p>
          <a:p>
            <a:r>
              <a:rPr lang="en-US" sz="1800" dirty="0"/>
              <a:t>Each payer should have a way to request and complete a P2P challenge of patient status.  (Contracted or within polices on webpage)</a:t>
            </a:r>
          </a:p>
          <a:p>
            <a:r>
              <a:rPr lang="en-US" sz="1800" dirty="0"/>
              <a:t>Once this information is created as an internal matrix, now both the UR and the PA team know – what is this payer’s unique definition of an inpt.</a:t>
            </a:r>
          </a:p>
          <a:p>
            <a:r>
              <a:rPr lang="en-US" sz="1800" b="1" dirty="0">
                <a:solidFill>
                  <a:srgbClr val="FF0000"/>
                </a:solidFill>
              </a:rPr>
              <a:t>Oh, not so simple –you say</a:t>
            </a:r>
            <a:r>
              <a:rPr lang="en-US" sz="1800" dirty="0"/>
              <a:t>.  YEP – as there is unlikely anything tied directly to a contact payment or penalty if they don’t follow their own guidelines.  BUT –it is the beginning step of a) requesting an inpt based on their own published clinical guidelines, b)  UR’s efforts to confirm the inpt and c) talking points if a P2P call must occur. </a:t>
            </a:r>
          </a:p>
          <a:p>
            <a:pPr marL="0"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600EBB3B-D450-4101-AFF6-6186318020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F70056-A77D-46BD-9BD2-CA6377E24622}" type="slidenum">
              <a:rPr kumimoji="0" lang="en-US" alt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F3F7D4A1-4196-452B-8E5E-26E9AEA889FB}"/>
              </a:ext>
            </a:extLst>
          </p:cNvPr>
          <p:cNvPicPr>
            <a:picLocks noChangeAspect="1"/>
          </p:cNvPicPr>
          <p:nvPr/>
        </p:nvPicPr>
        <p:blipFill>
          <a:blip r:embed="rId2"/>
          <a:stretch>
            <a:fillRect/>
          </a:stretch>
        </p:blipFill>
        <p:spPr>
          <a:xfrm>
            <a:off x="8065824" y="342899"/>
            <a:ext cx="2670279" cy="1371719"/>
          </a:xfrm>
          <a:prstGeom prst="rect">
            <a:avLst/>
          </a:prstGeom>
        </p:spPr>
      </p:pic>
      <p:sp>
        <p:nvSpPr>
          <p:cNvPr id="5" name="Footer Placeholder 4">
            <a:extLst>
              <a:ext uri="{FF2B5EF4-FFF2-40B4-BE49-F238E27FC236}">
                <a16:creationId xmlns:a16="http://schemas.microsoft.com/office/drawing/2014/main" id="{F4C2E0DF-7971-488A-9107-2C4C3579A78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2022</a:t>
            </a:r>
          </a:p>
        </p:txBody>
      </p:sp>
    </p:spTree>
    <p:extLst>
      <p:ext uri="{BB962C8B-B14F-4D97-AF65-F5344CB8AC3E}">
        <p14:creationId xmlns:p14="http://schemas.microsoft.com/office/powerpoint/2010/main" val="4068076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2228" y="540494"/>
            <a:ext cx="9040864" cy="6317506"/>
          </a:xfrm>
          <a:prstGeom prst="rect">
            <a:avLst/>
          </a:prstGeom>
        </p:spPr>
      </p:pic>
    </p:spTree>
    <p:extLst>
      <p:ext uri="{BB962C8B-B14F-4D97-AF65-F5344CB8AC3E}">
        <p14:creationId xmlns:p14="http://schemas.microsoft.com/office/powerpoint/2010/main" val="4048075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9BCB8B-117B-4425-8711-6BBE1690D2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B307-8413-4EAD-98A4-FC4A0D5A3AF5}" type="slidenum">
              <a:rPr kumimoji="0" lang="en-US" sz="675"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675" b="0" i="0" u="none" strike="noStrike" kern="1200" cap="none" spc="0" normalizeH="0" baseline="0" noProof="0" dirty="0">
              <a:ln>
                <a:noFill/>
              </a:ln>
              <a:solidFill>
                <a:srgbClr val="5FCBE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6789A19-CD42-406A-86C4-EE16A78C0F5E}"/>
              </a:ext>
            </a:extLst>
          </p:cNvPr>
          <p:cNvSpPr>
            <a:spLocks noGrp="1"/>
          </p:cNvSpPr>
          <p:nvPr>
            <p:ph type="title" idx="4294967295"/>
          </p:nvPr>
        </p:nvSpPr>
        <p:spPr>
          <a:xfrm>
            <a:off x="0" y="295275"/>
            <a:ext cx="11928475" cy="1139825"/>
          </a:xfrm>
          <a:solidFill>
            <a:srgbClr val="002060"/>
          </a:solidFill>
        </p:spPr>
        <p:txBody>
          <a:bodyPr anchor="t">
            <a:normAutofit fontScale="90000"/>
          </a:bodyPr>
          <a:lstStyle/>
          <a:p>
            <a:pPr eaLnBrk="1" fontAlgn="auto" hangingPunct="1">
              <a:spcAft>
                <a:spcPts val="0"/>
              </a:spcAft>
              <a:defRPr/>
            </a:pPr>
            <a:r>
              <a:rPr lang="en-US" sz="2700" b="1" dirty="0">
                <a:solidFill>
                  <a:schemeClr val="bg1"/>
                </a:solidFill>
              </a:rPr>
              <a:t>CMS Contacts for Regions 1-10       ( 7-21)</a:t>
            </a:r>
            <a:br>
              <a:rPr lang="en-US" sz="2700" dirty="0">
                <a:solidFill>
                  <a:schemeClr val="bg1"/>
                </a:solidFill>
              </a:rPr>
            </a:br>
            <a:r>
              <a:rPr lang="en-US" sz="2200" dirty="0">
                <a:solidFill>
                  <a:srgbClr val="00B050"/>
                </a:solidFill>
              </a:rPr>
              <a:t>File complaints – squeak – with excellent examples of abuse</a:t>
            </a:r>
            <a:br>
              <a:rPr lang="en-US" sz="2200" dirty="0">
                <a:solidFill>
                  <a:srgbClr val="00B050"/>
                </a:solidFill>
              </a:rPr>
            </a:br>
            <a:r>
              <a:rPr lang="en-US" sz="2000" dirty="0">
                <a:solidFill>
                  <a:srgbClr val="00B050"/>
                </a:solidFill>
              </a:rPr>
              <a:t>Will require the provider try to work it out with the payer first.  Then file..  *Cannot be regarding </a:t>
            </a:r>
            <a:r>
              <a:rPr lang="en-US" sz="2200" dirty="0">
                <a:solidFill>
                  <a:srgbClr val="00B050"/>
                </a:solidFill>
              </a:rPr>
              <a:t>rates*</a:t>
            </a:r>
            <a:br>
              <a:rPr lang="en-US" dirty="0">
                <a:solidFill>
                  <a:schemeClr val="bg1"/>
                </a:solidFill>
              </a:rPr>
            </a:br>
            <a:endParaRPr lang="en-US" dirty="0">
              <a:solidFill>
                <a:schemeClr val="bg1"/>
              </a:solidFill>
            </a:endParaRPr>
          </a:p>
        </p:txBody>
      </p:sp>
      <p:sp>
        <p:nvSpPr>
          <p:cNvPr id="5" name="Content Placeholder 4">
            <a:extLst>
              <a:ext uri="{FF2B5EF4-FFF2-40B4-BE49-F238E27FC236}">
                <a16:creationId xmlns:a16="http://schemas.microsoft.com/office/drawing/2014/main" id="{1AEE2C73-A7CD-4F55-9C10-5843C58563CB}"/>
              </a:ext>
            </a:extLst>
          </p:cNvPr>
          <p:cNvSpPr>
            <a:spLocks noGrp="1"/>
          </p:cNvSpPr>
          <p:nvPr>
            <p:ph sz="half" idx="4294967295"/>
          </p:nvPr>
        </p:nvSpPr>
        <p:spPr>
          <a:xfrm>
            <a:off x="8435975" y="1628775"/>
            <a:ext cx="3756025" cy="4933950"/>
          </a:xfrm>
        </p:spPr>
        <p:txBody>
          <a:bodyPr>
            <a:normAutofit/>
          </a:bodyPr>
          <a:lstStyle/>
          <a:p>
            <a:pPr marL="136525" indent="0">
              <a:lnSpc>
                <a:spcPct val="100000"/>
              </a:lnSpc>
              <a:spcBef>
                <a:spcPts val="0"/>
              </a:spcBef>
              <a:buNone/>
              <a:defRPr/>
            </a:pPr>
            <a:r>
              <a:rPr lang="en-US" sz="1800" dirty="0"/>
              <a:t> </a:t>
            </a:r>
          </a:p>
          <a:p>
            <a:pPr marL="136525" indent="0">
              <a:lnSpc>
                <a:spcPct val="100000"/>
              </a:lnSpc>
              <a:spcBef>
                <a:spcPts val="0"/>
              </a:spcBef>
              <a:buNone/>
              <a:defRPr/>
            </a:pPr>
            <a:r>
              <a:rPr lang="en-US" sz="1800" b="1" dirty="0"/>
              <a:t> </a:t>
            </a:r>
            <a:endParaRPr lang="en-US" sz="1800" dirty="0"/>
          </a:p>
          <a:p>
            <a:pPr marL="109728" indent="0" eaLnBrk="1" fontAlgn="auto" hangingPunct="1">
              <a:lnSpc>
                <a:spcPct val="100000"/>
              </a:lnSpc>
              <a:spcBef>
                <a:spcPts val="0"/>
              </a:spcBef>
              <a:spcAft>
                <a:spcPts val="0"/>
              </a:spcAft>
              <a:buNone/>
              <a:defRPr/>
            </a:pPr>
            <a:endParaRPr lang="en-US" sz="1200" dirty="0"/>
          </a:p>
        </p:txBody>
      </p:sp>
      <p:graphicFrame>
        <p:nvGraphicFramePr>
          <p:cNvPr id="8" name="Table 9">
            <a:extLst>
              <a:ext uri="{FF2B5EF4-FFF2-40B4-BE49-F238E27FC236}">
                <a16:creationId xmlns:a16="http://schemas.microsoft.com/office/drawing/2014/main" id="{5047CF05-2B5B-4A57-A51A-A7A093326500}"/>
              </a:ext>
            </a:extLst>
          </p:cNvPr>
          <p:cNvGraphicFramePr>
            <a:graphicFrameLocks noGrp="1"/>
          </p:cNvGraphicFramePr>
          <p:nvPr>
            <p:ph sz="quarter" idx="4294967295"/>
            <p:extLst>
              <p:ext uri="{D42A27DB-BD31-4B8C-83A1-F6EECF244321}">
                <p14:modId xmlns:p14="http://schemas.microsoft.com/office/powerpoint/2010/main" val="437754952"/>
              </p:ext>
            </p:extLst>
          </p:nvPr>
        </p:nvGraphicFramePr>
        <p:xfrm>
          <a:off x="760288" y="1470025"/>
          <a:ext cx="9755309" cy="5092700"/>
        </p:xfrm>
        <a:graphic>
          <a:graphicData uri="http://schemas.openxmlformats.org/drawingml/2006/table">
            <a:tbl>
              <a:tblPr firstRow="1" bandRow="1">
                <a:tableStyleId>{5C22544A-7EE6-4342-B048-85BDC9FD1C3A}</a:tableStyleId>
              </a:tblPr>
              <a:tblGrid>
                <a:gridCol w="2577853">
                  <a:extLst>
                    <a:ext uri="{9D8B030D-6E8A-4147-A177-3AD203B41FA5}">
                      <a16:colId xmlns:a16="http://schemas.microsoft.com/office/drawing/2014/main" val="3830811790"/>
                    </a:ext>
                  </a:extLst>
                </a:gridCol>
                <a:gridCol w="3925686">
                  <a:extLst>
                    <a:ext uri="{9D8B030D-6E8A-4147-A177-3AD203B41FA5}">
                      <a16:colId xmlns:a16="http://schemas.microsoft.com/office/drawing/2014/main" val="3518797684"/>
                    </a:ext>
                  </a:extLst>
                </a:gridCol>
                <a:gridCol w="3251770">
                  <a:extLst>
                    <a:ext uri="{9D8B030D-6E8A-4147-A177-3AD203B41FA5}">
                      <a16:colId xmlns:a16="http://schemas.microsoft.com/office/drawing/2014/main" val="1395008669"/>
                    </a:ext>
                  </a:extLst>
                </a:gridCol>
              </a:tblGrid>
              <a:tr h="509270">
                <a:tc>
                  <a:txBody>
                    <a:bodyPr/>
                    <a:lstStyle/>
                    <a:p>
                      <a:r>
                        <a:rPr lang="en-US" dirty="0"/>
                        <a:t>Region 1</a:t>
                      </a:r>
                    </a:p>
                  </a:txBody>
                  <a:tcPr/>
                </a:tc>
                <a:tc>
                  <a:txBody>
                    <a:bodyPr/>
                    <a:lstStyle/>
                    <a:p>
                      <a:r>
                        <a:rPr lang="en-US" dirty="0"/>
                        <a:t>Robosora@cms.hhs.gov</a:t>
                      </a:r>
                    </a:p>
                  </a:txBody>
                  <a:tcPr/>
                </a:tc>
                <a:tc>
                  <a:txBody>
                    <a:bodyPr/>
                    <a:lstStyle/>
                    <a:p>
                      <a:r>
                        <a:rPr lang="en-US" dirty="0"/>
                        <a:t>CT, ME, MA, NH, RI, VT</a:t>
                      </a:r>
                    </a:p>
                  </a:txBody>
                  <a:tcPr/>
                </a:tc>
                <a:extLst>
                  <a:ext uri="{0D108BD9-81ED-4DB2-BD59-A6C34878D82A}">
                    <a16:rowId xmlns:a16="http://schemas.microsoft.com/office/drawing/2014/main" val="263620758"/>
                  </a:ext>
                </a:extLst>
              </a:tr>
              <a:tr h="509270">
                <a:tc>
                  <a:txBody>
                    <a:bodyPr/>
                    <a:lstStyle/>
                    <a:p>
                      <a:r>
                        <a:rPr lang="en-US" dirty="0"/>
                        <a:t>Region 2</a:t>
                      </a:r>
                    </a:p>
                  </a:txBody>
                  <a:tcPr/>
                </a:tc>
                <a:tc>
                  <a:txBody>
                    <a:bodyPr/>
                    <a:lstStyle/>
                    <a:p>
                      <a:r>
                        <a:rPr lang="en-US" dirty="0">
                          <a:hlinkClick r:id="rId2"/>
                        </a:rPr>
                        <a:t>Ronycora@cms.hhs.gov</a:t>
                      </a:r>
                      <a:endParaRPr lang="en-US" dirty="0"/>
                    </a:p>
                  </a:txBody>
                  <a:tcPr/>
                </a:tc>
                <a:tc>
                  <a:txBody>
                    <a:bodyPr/>
                    <a:lstStyle/>
                    <a:p>
                      <a:r>
                        <a:rPr lang="en-US" dirty="0"/>
                        <a:t>NJ, NY, Puerto Rico, </a:t>
                      </a:r>
                      <a:r>
                        <a:rPr lang="en-US" dirty="0" err="1"/>
                        <a:t>Vir</a:t>
                      </a:r>
                      <a:r>
                        <a:rPr lang="en-US" dirty="0"/>
                        <a:t> Islands</a:t>
                      </a:r>
                    </a:p>
                  </a:txBody>
                  <a:tcPr/>
                </a:tc>
                <a:extLst>
                  <a:ext uri="{0D108BD9-81ED-4DB2-BD59-A6C34878D82A}">
                    <a16:rowId xmlns:a16="http://schemas.microsoft.com/office/drawing/2014/main" val="1199267006"/>
                  </a:ext>
                </a:extLst>
              </a:tr>
              <a:tr h="509270">
                <a:tc>
                  <a:txBody>
                    <a:bodyPr/>
                    <a:lstStyle/>
                    <a:p>
                      <a:r>
                        <a:rPr lang="en-US" dirty="0"/>
                        <a:t>Region 3</a:t>
                      </a:r>
                    </a:p>
                  </a:txBody>
                  <a:tcPr/>
                </a:tc>
                <a:tc>
                  <a:txBody>
                    <a:bodyPr/>
                    <a:lstStyle/>
                    <a:p>
                      <a:r>
                        <a:rPr lang="en-US" dirty="0">
                          <a:hlinkClick r:id="rId3"/>
                        </a:rPr>
                        <a:t>Rophiora@cms.hhs.gov</a:t>
                      </a:r>
                      <a:endParaRPr lang="en-US" dirty="0"/>
                    </a:p>
                  </a:txBody>
                  <a:tcPr/>
                </a:tc>
                <a:tc>
                  <a:txBody>
                    <a:bodyPr/>
                    <a:lstStyle/>
                    <a:p>
                      <a:r>
                        <a:rPr lang="en-US" dirty="0"/>
                        <a:t>DE, Dis of CO, MD, PA, VA, WV</a:t>
                      </a:r>
                    </a:p>
                  </a:txBody>
                  <a:tcPr/>
                </a:tc>
                <a:extLst>
                  <a:ext uri="{0D108BD9-81ED-4DB2-BD59-A6C34878D82A}">
                    <a16:rowId xmlns:a16="http://schemas.microsoft.com/office/drawing/2014/main" val="3227551702"/>
                  </a:ext>
                </a:extLst>
              </a:tr>
              <a:tr h="509270">
                <a:tc>
                  <a:txBody>
                    <a:bodyPr/>
                    <a:lstStyle/>
                    <a:p>
                      <a:r>
                        <a:rPr lang="en-US" dirty="0"/>
                        <a:t>Region 4</a:t>
                      </a:r>
                    </a:p>
                  </a:txBody>
                  <a:tcPr/>
                </a:tc>
                <a:tc>
                  <a:txBody>
                    <a:bodyPr/>
                    <a:lstStyle/>
                    <a:p>
                      <a:r>
                        <a:rPr lang="en-US" dirty="0">
                          <a:hlinkClick r:id="rId4"/>
                        </a:rPr>
                        <a:t>Roatlora@cms.hhs.gov</a:t>
                      </a:r>
                      <a:endParaRPr lang="en-US" dirty="0"/>
                    </a:p>
                  </a:txBody>
                  <a:tcPr/>
                </a:tc>
                <a:tc>
                  <a:txBody>
                    <a:bodyPr/>
                    <a:lstStyle/>
                    <a:p>
                      <a:r>
                        <a:rPr lang="en-US" dirty="0"/>
                        <a:t>AL, FL, GA, KY, MS, NC, SC, TN</a:t>
                      </a:r>
                    </a:p>
                  </a:txBody>
                  <a:tcPr/>
                </a:tc>
                <a:extLst>
                  <a:ext uri="{0D108BD9-81ED-4DB2-BD59-A6C34878D82A}">
                    <a16:rowId xmlns:a16="http://schemas.microsoft.com/office/drawing/2014/main" val="397032284"/>
                  </a:ext>
                </a:extLst>
              </a:tr>
              <a:tr h="509270">
                <a:tc>
                  <a:txBody>
                    <a:bodyPr/>
                    <a:lstStyle/>
                    <a:p>
                      <a:r>
                        <a:rPr lang="en-US" dirty="0"/>
                        <a:t>Region 5</a:t>
                      </a:r>
                    </a:p>
                  </a:txBody>
                  <a:tcPr/>
                </a:tc>
                <a:tc>
                  <a:txBody>
                    <a:bodyPr/>
                    <a:lstStyle/>
                    <a:p>
                      <a:r>
                        <a:rPr lang="en-US" dirty="0">
                          <a:hlinkClick r:id="rId5"/>
                        </a:rPr>
                        <a:t>Rochiora@cms.hhs.gov</a:t>
                      </a:r>
                      <a:endParaRPr lang="en-US" dirty="0"/>
                    </a:p>
                  </a:txBody>
                  <a:tcPr/>
                </a:tc>
                <a:tc>
                  <a:txBody>
                    <a:bodyPr/>
                    <a:lstStyle/>
                    <a:p>
                      <a:r>
                        <a:rPr lang="en-US" dirty="0"/>
                        <a:t>Ill, IN, MI, MN, OH, WI</a:t>
                      </a:r>
                    </a:p>
                  </a:txBody>
                  <a:tcPr/>
                </a:tc>
                <a:extLst>
                  <a:ext uri="{0D108BD9-81ED-4DB2-BD59-A6C34878D82A}">
                    <a16:rowId xmlns:a16="http://schemas.microsoft.com/office/drawing/2014/main" val="629574338"/>
                  </a:ext>
                </a:extLst>
              </a:tr>
              <a:tr h="509270">
                <a:tc>
                  <a:txBody>
                    <a:bodyPr/>
                    <a:lstStyle/>
                    <a:p>
                      <a:r>
                        <a:rPr lang="en-US" dirty="0"/>
                        <a:t>Region 6</a:t>
                      </a:r>
                    </a:p>
                  </a:txBody>
                  <a:tcPr/>
                </a:tc>
                <a:tc>
                  <a:txBody>
                    <a:bodyPr/>
                    <a:lstStyle/>
                    <a:p>
                      <a:r>
                        <a:rPr lang="en-US" dirty="0">
                          <a:hlinkClick r:id="rId6"/>
                        </a:rPr>
                        <a:t>Rodalora@cms.hhs.gov</a:t>
                      </a:r>
                      <a:endParaRPr lang="en-US" dirty="0"/>
                    </a:p>
                  </a:txBody>
                  <a:tcPr/>
                </a:tc>
                <a:tc>
                  <a:txBody>
                    <a:bodyPr/>
                    <a:lstStyle/>
                    <a:p>
                      <a:r>
                        <a:rPr lang="en-US" dirty="0"/>
                        <a:t>Ark, LA, NM, OK, TX</a:t>
                      </a:r>
                    </a:p>
                  </a:txBody>
                  <a:tcPr/>
                </a:tc>
                <a:extLst>
                  <a:ext uri="{0D108BD9-81ED-4DB2-BD59-A6C34878D82A}">
                    <a16:rowId xmlns:a16="http://schemas.microsoft.com/office/drawing/2014/main" val="1867038868"/>
                  </a:ext>
                </a:extLst>
              </a:tr>
              <a:tr h="509270">
                <a:tc>
                  <a:txBody>
                    <a:bodyPr/>
                    <a:lstStyle/>
                    <a:p>
                      <a:r>
                        <a:rPr lang="en-US" dirty="0"/>
                        <a:t>Region 7</a:t>
                      </a:r>
                    </a:p>
                  </a:txBody>
                  <a:tcPr/>
                </a:tc>
                <a:tc>
                  <a:txBody>
                    <a:bodyPr/>
                    <a:lstStyle/>
                    <a:p>
                      <a:r>
                        <a:rPr lang="en-US" dirty="0">
                          <a:hlinkClick r:id="rId7"/>
                        </a:rPr>
                        <a:t>Rokcmora@cms.hhs.gov</a:t>
                      </a:r>
                      <a:endParaRPr lang="en-US" dirty="0"/>
                    </a:p>
                  </a:txBody>
                  <a:tcPr/>
                </a:tc>
                <a:tc>
                  <a:txBody>
                    <a:bodyPr/>
                    <a:lstStyle/>
                    <a:p>
                      <a:r>
                        <a:rPr lang="en-US" dirty="0"/>
                        <a:t>IA, KS, MO, NE</a:t>
                      </a:r>
                    </a:p>
                  </a:txBody>
                  <a:tcPr/>
                </a:tc>
                <a:extLst>
                  <a:ext uri="{0D108BD9-81ED-4DB2-BD59-A6C34878D82A}">
                    <a16:rowId xmlns:a16="http://schemas.microsoft.com/office/drawing/2014/main" val="3019543063"/>
                  </a:ext>
                </a:extLst>
              </a:tr>
              <a:tr h="509270">
                <a:tc>
                  <a:txBody>
                    <a:bodyPr/>
                    <a:lstStyle/>
                    <a:p>
                      <a:r>
                        <a:rPr lang="en-US" dirty="0"/>
                        <a:t>Region 8</a:t>
                      </a:r>
                    </a:p>
                  </a:txBody>
                  <a:tcPr/>
                </a:tc>
                <a:tc>
                  <a:txBody>
                    <a:bodyPr/>
                    <a:lstStyle/>
                    <a:p>
                      <a:r>
                        <a:rPr lang="en-US" u="sng" dirty="0"/>
                        <a:t>Roreaora@cms.hhs.gov</a:t>
                      </a:r>
                    </a:p>
                  </a:txBody>
                  <a:tcPr/>
                </a:tc>
                <a:tc>
                  <a:txBody>
                    <a:bodyPr/>
                    <a:lstStyle/>
                    <a:p>
                      <a:r>
                        <a:rPr lang="en-US" dirty="0"/>
                        <a:t>CO, MT, ND, SD, UT, WY</a:t>
                      </a:r>
                    </a:p>
                  </a:txBody>
                  <a:tcPr/>
                </a:tc>
                <a:extLst>
                  <a:ext uri="{0D108BD9-81ED-4DB2-BD59-A6C34878D82A}">
                    <a16:rowId xmlns:a16="http://schemas.microsoft.com/office/drawing/2014/main" val="1766014532"/>
                  </a:ext>
                </a:extLst>
              </a:tr>
              <a:tr h="509270">
                <a:tc>
                  <a:txBody>
                    <a:bodyPr/>
                    <a:lstStyle/>
                    <a:p>
                      <a:r>
                        <a:rPr lang="en-US" dirty="0"/>
                        <a:t>Region 9</a:t>
                      </a:r>
                    </a:p>
                  </a:txBody>
                  <a:tcPr/>
                </a:tc>
                <a:tc>
                  <a:txBody>
                    <a:bodyPr/>
                    <a:lstStyle/>
                    <a:p>
                      <a:r>
                        <a:rPr lang="en-US" dirty="0">
                          <a:hlinkClick r:id="rId8"/>
                        </a:rPr>
                        <a:t>Rosfoora@cms.hhs.gov</a:t>
                      </a:r>
                      <a:endParaRPr lang="en-US" dirty="0"/>
                    </a:p>
                  </a:txBody>
                  <a:tcPr/>
                </a:tc>
                <a:tc>
                  <a:txBody>
                    <a:bodyPr/>
                    <a:lstStyle/>
                    <a:p>
                      <a:r>
                        <a:rPr lang="en-US" dirty="0"/>
                        <a:t>AZ, CA, HI, NV, Pacific Territories</a:t>
                      </a:r>
                    </a:p>
                  </a:txBody>
                  <a:tcPr/>
                </a:tc>
                <a:extLst>
                  <a:ext uri="{0D108BD9-81ED-4DB2-BD59-A6C34878D82A}">
                    <a16:rowId xmlns:a16="http://schemas.microsoft.com/office/drawing/2014/main" val="2477147472"/>
                  </a:ext>
                </a:extLst>
              </a:tr>
              <a:tr h="509270">
                <a:tc>
                  <a:txBody>
                    <a:bodyPr/>
                    <a:lstStyle/>
                    <a:p>
                      <a:r>
                        <a:rPr lang="en-US" dirty="0"/>
                        <a:t>Region 10</a:t>
                      </a:r>
                    </a:p>
                  </a:txBody>
                  <a:tcPr/>
                </a:tc>
                <a:tc>
                  <a:txBody>
                    <a:bodyPr/>
                    <a:lstStyle/>
                    <a:p>
                      <a:r>
                        <a:rPr lang="en-US" dirty="0">
                          <a:hlinkClick r:id="rId9"/>
                        </a:rPr>
                        <a:t>Rosea_ora2@cms.hhs.gov</a:t>
                      </a:r>
                      <a:endParaRPr lang="en-US" dirty="0"/>
                    </a:p>
                  </a:txBody>
                  <a:tcPr/>
                </a:tc>
                <a:tc>
                  <a:txBody>
                    <a:bodyPr/>
                    <a:lstStyle/>
                    <a:p>
                      <a:r>
                        <a:rPr lang="en-US" dirty="0"/>
                        <a:t>AK, ID, OR, WA</a:t>
                      </a:r>
                    </a:p>
                  </a:txBody>
                  <a:tcPr/>
                </a:tc>
                <a:extLst>
                  <a:ext uri="{0D108BD9-81ED-4DB2-BD59-A6C34878D82A}">
                    <a16:rowId xmlns:a16="http://schemas.microsoft.com/office/drawing/2014/main" val="1407931762"/>
                  </a:ext>
                </a:extLst>
              </a:tr>
            </a:tbl>
          </a:graphicData>
        </a:graphic>
      </p:graphicFrame>
      <p:pic>
        <p:nvPicPr>
          <p:cNvPr id="9" name="Graphic 8" descr="Call center with solid fill">
            <a:extLst>
              <a:ext uri="{FF2B5EF4-FFF2-40B4-BE49-F238E27FC236}">
                <a16:creationId xmlns:a16="http://schemas.microsoft.com/office/drawing/2014/main" id="{4DDC6678-DE2E-D246-A863-8DBC3B89AF3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78292" y="4236720"/>
            <a:ext cx="2743200" cy="295519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F106E4-B17A-43D4-B0E8-4E30BFA208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3E1549-7D65-48A3-BC30-B10C3BF1D74D}"/>
              </a:ext>
            </a:extLst>
          </p:cNvPr>
          <p:cNvSpPr>
            <a:spLocks noGrp="1"/>
          </p:cNvSpPr>
          <p:nvPr>
            <p:ph type="title" idx="4294967295"/>
          </p:nvPr>
        </p:nvSpPr>
        <p:spPr>
          <a:xfrm>
            <a:off x="0" y="254000"/>
            <a:ext cx="11760200" cy="1362075"/>
          </a:xfrm>
          <a:solidFill>
            <a:srgbClr val="002060"/>
          </a:solidFill>
        </p:spPr>
        <p:txBody>
          <a:bodyPr/>
          <a:lstStyle/>
          <a:p>
            <a:r>
              <a:rPr lang="en-US" dirty="0">
                <a:solidFill>
                  <a:schemeClr val="bg1"/>
                </a:solidFill>
              </a:rPr>
              <a:t>Payer:  United Health Care-largest plan in country.  For-profit , on stock exchange as one of the top profit companies..	</a:t>
            </a:r>
          </a:p>
        </p:txBody>
      </p:sp>
      <p:sp>
        <p:nvSpPr>
          <p:cNvPr id="3" name="Content Placeholder 2">
            <a:extLst>
              <a:ext uri="{FF2B5EF4-FFF2-40B4-BE49-F238E27FC236}">
                <a16:creationId xmlns:a16="http://schemas.microsoft.com/office/drawing/2014/main" id="{FB945940-3730-4291-8BAA-2BE4EB7A2C4D}"/>
              </a:ext>
            </a:extLst>
          </p:cNvPr>
          <p:cNvSpPr>
            <a:spLocks noGrp="1"/>
          </p:cNvSpPr>
          <p:nvPr>
            <p:ph sz="quarter" idx="4294967295"/>
          </p:nvPr>
        </p:nvSpPr>
        <p:spPr>
          <a:xfrm>
            <a:off x="0" y="1616075"/>
            <a:ext cx="11549063" cy="4865688"/>
          </a:xfrm>
        </p:spPr>
        <p:txBody>
          <a:bodyPr>
            <a:noAutofit/>
          </a:bodyPr>
          <a:lstStyle/>
          <a:p>
            <a:pPr>
              <a:lnSpc>
                <a:spcPct val="100000"/>
              </a:lnSpc>
              <a:spcBef>
                <a:spcPts val="0"/>
              </a:spcBef>
              <a:spcAft>
                <a:spcPts val="600"/>
              </a:spcAft>
            </a:pPr>
            <a:r>
              <a:rPr lang="en-US" sz="1800" dirty="0"/>
              <a:t>Optum is owned by UHC.  Optum has purchased many companies that work directly with healthcare providers.</a:t>
            </a:r>
          </a:p>
          <a:p>
            <a:pPr>
              <a:lnSpc>
                <a:spcPct val="100000"/>
              </a:lnSpc>
              <a:spcBef>
                <a:spcPts val="0"/>
              </a:spcBef>
              <a:spcAft>
                <a:spcPts val="600"/>
              </a:spcAft>
            </a:pPr>
            <a:r>
              <a:rPr lang="en-US" sz="1800" dirty="0"/>
              <a:t>Optum purchasing Change healthcare.  (McKesson was part of CHC which owns </a:t>
            </a:r>
            <a:r>
              <a:rPr lang="en-US" sz="1800" dirty="0" err="1"/>
              <a:t>Interqual</a:t>
            </a:r>
            <a:r>
              <a:rPr lang="en-US" sz="1800" dirty="0"/>
              <a:t>.) 2-21   Dept of </a:t>
            </a:r>
            <a:r>
              <a:rPr lang="en-US" sz="1800" b="1" dirty="0"/>
              <a:t>Justice is investigating $13B purchase by UHC/Optum.  ALLOWED! 9-22</a:t>
            </a:r>
          </a:p>
          <a:p>
            <a:pPr>
              <a:lnSpc>
                <a:spcPct val="100000"/>
              </a:lnSpc>
              <a:spcBef>
                <a:spcPts val="0"/>
              </a:spcBef>
              <a:spcAft>
                <a:spcPts val="600"/>
              </a:spcAft>
            </a:pPr>
            <a:r>
              <a:rPr lang="en-US" sz="1800" dirty="0"/>
              <a:t>UHC announces moving to </a:t>
            </a:r>
            <a:r>
              <a:rPr lang="en-US" sz="1800" dirty="0" err="1"/>
              <a:t>Interqual</a:t>
            </a:r>
            <a:r>
              <a:rPr lang="en-US" sz="1800" dirty="0"/>
              <a:t> effective 5-1-21.  (No longer using MCG. </a:t>
            </a:r>
            <a:r>
              <a:rPr lang="en-US" sz="1800" b="1" u="sng" dirty="0"/>
              <a:t>Now owns IQ/conflict?)</a:t>
            </a:r>
          </a:p>
          <a:p>
            <a:pPr>
              <a:lnSpc>
                <a:spcPct val="100000"/>
              </a:lnSpc>
              <a:spcBef>
                <a:spcPts val="0"/>
              </a:spcBef>
              <a:spcAft>
                <a:spcPts val="600"/>
              </a:spcAft>
            </a:pPr>
            <a:r>
              <a:rPr kumimoji="0" lang="en-US" sz="1800" b="0" i="0" u="none" strike="noStrike" kern="1200" cap="all" spc="0" normalizeH="0" baseline="0" noProof="0" dirty="0">
                <a:ln>
                  <a:noFill/>
                </a:ln>
                <a:solidFill>
                  <a:prstClr val="black"/>
                </a:solidFill>
                <a:effectLst/>
                <a:uLnTx/>
                <a:uFillTx/>
                <a:ea typeface="+mn-ea"/>
                <a:cs typeface="+mn-cs"/>
              </a:rPr>
              <a:t>Readmissions ‘related’ plus ‘preventable’.</a:t>
            </a:r>
          </a:p>
          <a:p>
            <a:pPr>
              <a:lnSpc>
                <a:spcPct val="120000"/>
              </a:lnSpc>
              <a:spcBef>
                <a:spcPts val="0"/>
              </a:spcBef>
              <a:spcAft>
                <a:spcPts val="600"/>
              </a:spcAft>
            </a:pPr>
            <a:r>
              <a:rPr lang="en-US" sz="1800" u="sng" dirty="0"/>
              <a:t>Site of service- </a:t>
            </a:r>
            <a:r>
              <a:rPr lang="en-US" sz="1800" dirty="0"/>
              <a:t>limit </a:t>
            </a:r>
            <a:r>
              <a:rPr lang="en-US" sz="1800" dirty="0" err="1"/>
              <a:t>outpt</a:t>
            </a:r>
            <a:r>
              <a:rPr lang="en-US" sz="1800" dirty="0"/>
              <a:t> services in hospitals. Move to ASC and imaging centers.  Saves 60% on average.</a:t>
            </a:r>
          </a:p>
          <a:p>
            <a:pPr>
              <a:lnSpc>
                <a:spcPct val="120000"/>
              </a:lnSpc>
              <a:spcBef>
                <a:spcPts val="0"/>
              </a:spcBef>
              <a:spcAft>
                <a:spcPts val="600"/>
              </a:spcAft>
            </a:pPr>
            <a:r>
              <a:rPr lang="en-US" sz="1800" dirty="0"/>
              <a:t>UHC’s unique lab coding system &amp; Imaging – </a:t>
            </a:r>
            <a:r>
              <a:rPr lang="en-US" sz="1800" dirty="0">
                <a:solidFill>
                  <a:srgbClr val="FF0000"/>
                </a:solidFill>
              </a:rPr>
              <a:t>delayed until 1-22./now ‘until further notice’</a:t>
            </a:r>
          </a:p>
          <a:p>
            <a:pPr>
              <a:lnSpc>
                <a:spcPct val="120000"/>
              </a:lnSpc>
              <a:spcBef>
                <a:spcPts val="0"/>
              </a:spcBef>
              <a:spcAft>
                <a:spcPts val="600"/>
              </a:spcAft>
            </a:pPr>
            <a:r>
              <a:rPr lang="en-US" sz="1800" dirty="0">
                <a:solidFill>
                  <a:srgbClr val="FF0000"/>
                </a:solidFill>
              </a:rPr>
              <a:t>UHC Delays ER policy until end of PHE/6-21.  </a:t>
            </a:r>
            <a:r>
              <a:rPr lang="en-US" sz="1800" dirty="0"/>
              <a:t>Retro review of ER visits for ‘emergent dx/reason.’  Expected 1 in 10 denied.</a:t>
            </a:r>
          </a:p>
          <a:p>
            <a:pPr marL="22860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Significant request for records:  “CMS requires UHC to submit complete dx data for MA members”.  Clarify, always!</a:t>
            </a:r>
          </a:p>
          <a:p>
            <a:pPr marL="22860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A </a:t>
            </a:r>
            <a:r>
              <a:rPr kumimoji="0" lang="en-US" sz="1600" b="0" i="1" u="none" strike="noStrike" kern="1200" cap="none" spc="0" normalizeH="0" baseline="0" noProof="0" dirty="0">
                <a:ln>
                  <a:noFill/>
                </a:ln>
                <a:solidFill>
                  <a:srgbClr val="000000"/>
                </a:solidFill>
                <a:effectLst/>
                <a:uLnTx/>
                <a:uFillTx/>
                <a:latin typeface="Calibri" panose="020F0502020204030204"/>
                <a:ea typeface="+mn-ea"/>
                <a:cs typeface="+mn-cs"/>
              </a:rPr>
              <a:t>federal appeals court has ruled against UHC, the biggest private payer in the US, and REVERSED a 2018 decision overturning Medicare’s overpayment rule requiring REFUNDING reimbursement to CMS within 60 days if they learn a dx lacks medical record support.”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MA plans pd by CMS per-member-per month then adjusts payments based on acuity or severity of their member’s health status as supported by dx codes.   (Healthcare Dive  </a:t>
            </a:r>
            <a:r>
              <a:rPr lang="en-US" sz="1600" dirty="0">
                <a:solidFill>
                  <a:srgbClr val="000000"/>
                </a:solidFill>
                <a:latin typeface="Calibri" panose="020F0502020204030204"/>
              </a:rPr>
              <a:t> 8-21) YAHOO</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a:lnSpc>
                <a:spcPct val="120000"/>
              </a:lnSpc>
              <a:spcBef>
                <a:spcPts val="0"/>
              </a:spcBef>
              <a:spcAft>
                <a:spcPts val="600"/>
              </a:spcAft>
            </a:pPr>
            <a:endParaRPr lang="en-US" sz="1800" dirty="0">
              <a:solidFill>
                <a:srgbClr val="FF0000"/>
              </a:solidFill>
            </a:endParaRPr>
          </a:p>
        </p:txBody>
      </p:sp>
    </p:spTree>
    <p:extLst>
      <p:ext uri="{BB962C8B-B14F-4D97-AF65-F5344CB8AC3E}">
        <p14:creationId xmlns:p14="http://schemas.microsoft.com/office/powerpoint/2010/main" val="4272087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3A77D0-E050-4047-A456-B4D048444B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26AAE2-03CB-4A42-9AFD-4D9C846A545E}"/>
              </a:ext>
            </a:extLst>
          </p:cNvPr>
          <p:cNvSpPr>
            <a:spLocks noGrp="1"/>
          </p:cNvSpPr>
          <p:nvPr>
            <p:ph type="title" idx="4294967295"/>
          </p:nvPr>
        </p:nvSpPr>
        <p:spPr>
          <a:xfrm>
            <a:off x="0" y="257175"/>
            <a:ext cx="11817350" cy="1325563"/>
          </a:xfrm>
          <a:solidFill>
            <a:srgbClr val="002060"/>
          </a:solidFill>
        </p:spPr>
        <p:txBody>
          <a:bodyPr/>
          <a:lstStyle/>
          <a:p>
            <a:r>
              <a:rPr lang="en-US" u="sng" dirty="0">
                <a:solidFill>
                  <a:schemeClr val="bg1"/>
                </a:solidFill>
              </a:rPr>
              <a:t>More ‘hot off the press- CDI”</a:t>
            </a:r>
            <a:br>
              <a:rPr lang="en-US" u="sng" dirty="0">
                <a:solidFill>
                  <a:schemeClr val="bg1"/>
                </a:solidFill>
              </a:rPr>
            </a:br>
            <a:r>
              <a:rPr lang="en-US" sz="2000" b="1" dirty="0">
                <a:solidFill>
                  <a:schemeClr val="bg1"/>
                </a:solidFill>
              </a:rPr>
              <a:t>(</a:t>
            </a:r>
            <a:r>
              <a:rPr lang="en-US" sz="2000" b="1" dirty="0">
                <a:solidFill>
                  <a:srgbClr val="00B050"/>
                </a:solidFill>
              </a:rPr>
              <a:t>Clinical documentation integrity</a:t>
            </a:r>
            <a:r>
              <a:rPr lang="en-US" sz="2000" b="1" dirty="0">
                <a:solidFill>
                  <a:schemeClr val="bg1"/>
                </a:solidFill>
              </a:rPr>
              <a:t>)</a:t>
            </a:r>
            <a:endParaRPr lang="en-US" dirty="0">
              <a:solidFill>
                <a:schemeClr val="bg1"/>
              </a:solidFill>
            </a:endParaRPr>
          </a:p>
        </p:txBody>
      </p:sp>
      <p:sp>
        <p:nvSpPr>
          <p:cNvPr id="3" name="Content Placeholder 2">
            <a:extLst>
              <a:ext uri="{FF2B5EF4-FFF2-40B4-BE49-F238E27FC236}">
                <a16:creationId xmlns:a16="http://schemas.microsoft.com/office/drawing/2014/main" id="{8BF968B4-7A59-4C46-8AC9-5CD59D676A45}"/>
              </a:ext>
            </a:extLst>
          </p:cNvPr>
          <p:cNvSpPr>
            <a:spLocks noGrp="1"/>
          </p:cNvSpPr>
          <p:nvPr>
            <p:ph idx="4294967295"/>
          </p:nvPr>
        </p:nvSpPr>
        <p:spPr>
          <a:xfrm>
            <a:off x="630238" y="1801813"/>
            <a:ext cx="11561762" cy="4572000"/>
          </a:xfrm>
        </p:spPr>
        <p:txBody>
          <a:bodyPr>
            <a:normAutofit lnSpcReduction="10000"/>
          </a:bodyPr>
          <a:lstStyle/>
          <a:p>
            <a:pPr marL="342900" lvl="0" indent="-342900" defTabSz="457200" eaLnBrk="0" fontAlgn="base" hangingPunct="0">
              <a:lnSpc>
                <a:spcPct val="100000"/>
              </a:lnSpc>
              <a:spcBef>
                <a:spcPts val="0"/>
              </a:spcBef>
              <a:spcAft>
                <a:spcPts val="600"/>
              </a:spcAft>
              <a:buClr>
                <a:srgbClr val="00B050"/>
              </a:buClr>
              <a:buSzPct val="80000"/>
              <a:buFont typeface="Wingdings 3" panose="05040102010807070707" pitchFamily="18" charset="2"/>
              <a:buChar char=""/>
            </a:pPr>
            <a:r>
              <a:rPr lang="en-US" altLang="en-US" sz="2400" dirty="0">
                <a:solidFill>
                  <a:schemeClr val="tx1">
                    <a:lumMod val="95000"/>
                  </a:schemeClr>
                </a:solidFill>
              </a:rPr>
              <a:t>Integra filed a False Claims Act lawsuit Aug 10,2019 in the US District Court of Central CA against Providence Health &amp; Services.  The lawsuit allege Providence routinely used </a:t>
            </a:r>
            <a:r>
              <a:rPr lang="en-US" altLang="en-US" sz="2400" b="1" dirty="0">
                <a:solidFill>
                  <a:schemeClr val="tx1">
                    <a:lumMod val="95000"/>
                  </a:schemeClr>
                </a:solidFill>
                <a:highlight>
                  <a:srgbClr val="FFFF00"/>
                </a:highlight>
              </a:rPr>
              <a:t>unwarranted major complications and comorbidity secondary codes on Medicare claims to inflate reimbursement.  </a:t>
            </a:r>
          </a:p>
          <a:p>
            <a:pPr marL="342900" lvl="0" indent="-342900" defTabSz="457200" eaLnBrk="0" fontAlgn="base" hangingPunct="0">
              <a:lnSpc>
                <a:spcPct val="100000"/>
              </a:lnSpc>
              <a:spcBef>
                <a:spcPts val="0"/>
              </a:spcBef>
              <a:spcAft>
                <a:spcPts val="600"/>
              </a:spcAft>
              <a:buClr>
                <a:srgbClr val="00B050"/>
              </a:buClr>
              <a:buSzPct val="80000"/>
              <a:buFont typeface="Wingdings 3" panose="05040102010807070707" pitchFamily="18" charset="2"/>
              <a:buChar char=""/>
            </a:pPr>
            <a:r>
              <a:rPr lang="en-US" altLang="en-US" sz="2400" b="1" dirty="0">
                <a:solidFill>
                  <a:schemeClr val="tx1">
                    <a:lumMod val="95000"/>
                  </a:schemeClr>
                </a:solidFill>
              </a:rPr>
              <a:t>According to the 100-pg lawsuit, Integra discovered the </a:t>
            </a:r>
            <a:r>
              <a:rPr lang="en-US" altLang="en-US" sz="2400" b="1" u="sng" dirty="0">
                <a:solidFill>
                  <a:schemeClr val="tx1">
                    <a:lumMod val="95000"/>
                  </a:schemeClr>
                </a:solidFill>
              </a:rPr>
              <a:t>unwarranted </a:t>
            </a:r>
            <a:r>
              <a:rPr lang="en-US" altLang="en-US" sz="2400" u="sng" dirty="0">
                <a:solidFill>
                  <a:schemeClr val="tx1">
                    <a:lumMod val="95000"/>
                  </a:schemeClr>
                </a:solidFill>
              </a:rPr>
              <a:t>secondary</a:t>
            </a:r>
            <a:r>
              <a:rPr lang="en-US" altLang="en-US" sz="2400" b="1" u="sng" dirty="0">
                <a:solidFill>
                  <a:schemeClr val="tx1">
                    <a:lumMod val="95000"/>
                  </a:schemeClr>
                </a:solidFill>
              </a:rPr>
              <a:t> codes </a:t>
            </a:r>
            <a:r>
              <a:rPr lang="en-US" altLang="en-US" sz="2400" dirty="0">
                <a:solidFill>
                  <a:schemeClr val="tx1">
                    <a:lumMod val="95000"/>
                  </a:schemeClr>
                </a:solidFill>
              </a:rPr>
              <a:t>during an analysis of Medicare claims dated back to 2011.</a:t>
            </a:r>
          </a:p>
          <a:p>
            <a:pPr marL="342900" lvl="0" indent="-342900" defTabSz="457200" eaLnBrk="0" fontAlgn="base" hangingPunct="0">
              <a:lnSpc>
                <a:spcPct val="100000"/>
              </a:lnSpc>
              <a:spcBef>
                <a:spcPts val="0"/>
              </a:spcBef>
              <a:spcAft>
                <a:spcPts val="600"/>
              </a:spcAft>
              <a:buClr>
                <a:srgbClr val="00B050"/>
              </a:buClr>
              <a:buSzPct val="80000"/>
              <a:buFont typeface="Wingdings 3" panose="05040102010807070707" pitchFamily="18" charset="2"/>
              <a:buChar char=""/>
            </a:pPr>
            <a:r>
              <a:rPr lang="en-US" altLang="en-US" sz="2400" dirty="0">
                <a:solidFill>
                  <a:schemeClr val="tx1">
                    <a:lumMod val="95000"/>
                  </a:schemeClr>
                </a:solidFill>
              </a:rPr>
              <a:t>Integra said an investigation of the business practices of Providence and its consultant, </a:t>
            </a:r>
            <a:r>
              <a:rPr lang="en-US" altLang="en-US" sz="2400" u="sng" dirty="0">
                <a:solidFill>
                  <a:schemeClr val="tx1">
                    <a:lumMod val="95000"/>
                  </a:schemeClr>
                </a:solidFill>
              </a:rPr>
              <a:t>clinical documentation improvement company, JA Thomas &amp; Associates</a:t>
            </a:r>
            <a:r>
              <a:rPr lang="en-US" altLang="en-US" sz="2400" dirty="0">
                <a:solidFill>
                  <a:schemeClr val="tx1">
                    <a:lumMod val="95000"/>
                  </a:schemeClr>
                </a:solidFill>
              </a:rPr>
              <a:t>, confirmed that Providence’s false Medicare claims were not only intentional but were part of a systematic effort to boost its Medicare revenue.  </a:t>
            </a:r>
          </a:p>
          <a:p>
            <a:pPr marL="342900" lvl="0" indent="-342900" defTabSz="457200" eaLnBrk="0" fontAlgn="base" hangingPunct="0">
              <a:lnSpc>
                <a:spcPct val="100000"/>
              </a:lnSpc>
              <a:spcBef>
                <a:spcPts val="0"/>
              </a:spcBef>
              <a:spcAft>
                <a:spcPts val="600"/>
              </a:spcAft>
              <a:buClr>
                <a:srgbClr val="00B050"/>
              </a:buClr>
              <a:buSzPct val="80000"/>
              <a:buFont typeface="Wingdings 3" panose="05040102010807070707" pitchFamily="18" charset="2"/>
              <a:buChar char=""/>
            </a:pPr>
            <a:r>
              <a:rPr lang="en-US" altLang="en-US" sz="2400" dirty="0">
                <a:solidFill>
                  <a:schemeClr val="tx1">
                    <a:lumMod val="95000"/>
                  </a:schemeClr>
                </a:solidFill>
              </a:rPr>
              <a:t>Pushed doctors to make unwarranted dx and used leading queries.  </a:t>
            </a:r>
          </a:p>
          <a:p>
            <a:pPr marL="342900" lvl="0" indent="-342900" defTabSz="457200" eaLnBrk="0" fontAlgn="base" hangingPunct="0">
              <a:lnSpc>
                <a:spcPct val="100000"/>
              </a:lnSpc>
              <a:spcBef>
                <a:spcPts val="0"/>
              </a:spcBef>
              <a:spcAft>
                <a:spcPts val="600"/>
              </a:spcAft>
              <a:buClr>
                <a:srgbClr val="00B050"/>
              </a:buClr>
              <a:buSzPct val="80000"/>
              <a:buFont typeface="Wingdings 3" panose="05040102010807070707" pitchFamily="18" charset="2"/>
              <a:buChar char=""/>
            </a:pPr>
            <a:r>
              <a:rPr lang="en-US" altLang="en-US" sz="2400" dirty="0">
                <a:solidFill>
                  <a:schemeClr val="tx1">
                    <a:lumMod val="95000"/>
                  </a:schemeClr>
                </a:solidFill>
              </a:rPr>
              <a:t>UPDATE:   Court will not reopen the whistle blower case.  5-21  Appeal?</a:t>
            </a:r>
          </a:p>
        </p:txBody>
      </p:sp>
      <p:pic>
        <p:nvPicPr>
          <p:cNvPr id="8" name="Graphic 7" descr="Megaphone1 with solid fill">
            <a:extLst>
              <a:ext uri="{FF2B5EF4-FFF2-40B4-BE49-F238E27FC236}">
                <a16:creationId xmlns:a16="http://schemas.microsoft.com/office/drawing/2014/main" id="{75D9EDA6-B0CF-5E41-A623-59E5C0F7D86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95978" y="-56703"/>
            <a:ext cx="1851718" cy="1851718"/>
          </a:xfrm>
          <a:prstGeom prst="rect">
            <a:avLst/>
          </a:prstGeom>
        </p:spPr>
      </p:pic>
    </p:spTree>
    <p:extLst>
      <p:ext uri="{BB962C8B-B14F-4D97-AF65-F5344CB8AC3E}">
        <p14:creationId xmlns:p14="http://schemas.microsoft.com/office/powerpoint/2010/main" val="1063148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F13075-9D9A-4175-8727-E48EA0074D9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4890F0F-BF93-4A80-B02B-D40E4E34661F}"/>
              </a:ext>
            </a:extLst>
          </p:cNvPr>
          <p:cNvSpPr>
            <a:spLocks noGrp="1"/>
          </p:cNvSpPr>
          <p:nvPr>
            <p:ph type="title" idx="4294967295"/>
          </p:nvPr>
        </p:nvSpPr>
        <p:spPr>
          <a:xfrm>
            <a:off x="0" y="365125"/>
            <a:ext cx="11803063" cy="1325563"/>
          </a:xfrm>
          <a:solidFill>
            <a:srgbClr val="002060"/>
          </a:solidFill>
        </p:spPr>
        <p:txBody>
          <a:bodyPr>
            <a:normAutofit/>
          </a:bodyPr>
          <a:lstStyle/>
          <a:p>
            <a:r>
              <a:rPr lang="en-US" dirty="0">
                <a:solidFill>
                  <a:schemeClr val="bg1"/>
                </a:solidFill>
              </a:rPr>
              <a:t> Short Term Health Insurance – </a:t>
            </a:r>
            <a:br>
              <a:rPr lang="en-US" dirty="0">
                <a:solidFill>
                  <a:schemeClr val="bg1"/>
                </a:solidFill>
              </a:rPr>
            </a:br>
            <a:r>
              <a:rPr lang="en-US" dirty="0">
                <a:solidFill>
                  <a:schemeClr val="bg1"/>
                </a:solidFill>
              </a:rPr>
              <a:t> </a:t>
            </a:r>
            <a:r>
              <a:rPr lang="en-US" b="1" dirty="0">
                <a:solidFill>
                  <a:srgbClr val="00B050"/>
                </a:solidFill>
              </a:rPr>
              <a:t>4 things to know  </a:t>
            </a:r>
            <a:r>
              <a:rPr lang="en-US" sz="2800" dirty="0">
                <a:solidFill>
                  <a:schemeClr val="bg1"/>
                </a:solidFill>
              </a:rPr>
              <a:t>(Becker Hospital Review 8-18)</a:t>
            </a:r>
            <a:endParaRPr lang="en-US" dirty="0">
              <a:solidFill>
                <a:schemeClr val="bg1"/>
              </a:solidFill>
            </a:endParaRPr>
          </a:p>
        </p:txBody>
      </p:sp>
      <p:sp>
        <p:nvSpPr>
          <p:cNvPr id="3" name="Content Placeholder 2">
            <a:extLst>
              <a:ext uri="{FF2B5EF4-FFF2-40B4-BE49-F238E27FC236}">
                <a16:creationId xmlns:a16="http://schemas.microsoft.com/office/drawing/2014/main" id="{5F776AD0-3C22-4170-AC57-62FF0896E0EB}"/>
              </a:ext>
            </a:extLst>
          </p:cNvPr>
          <p:cNvSpPr>
            <a:spLocks noGrp="1"/>
          </p:cNvSpPr>
          <p:nvPr>
            <p:ph sz="half" idx="4294967295"/>
          </p:nvPr>
        </p:nvSpPr>
        <p:spPr>
          <a:xfrm>
            <a:off x="0" y="1844675"/>
            <a:ext cx="11915775" cy="5013325"/>
          </a:xfrm>
        </p:spPr>
        <p:txBody>
          <a:bodyPr>
            <a:noAutofit/>
          </a:bodyPr>
          <a:lstStyle/>
          <a:p>
            <a:r>
              <a:rPr lang="en-US" sz="1800" dirty="0"/>
              <a:t>Trump Administration released FINAL rule for short term health insurance plans/STP. Open ended with coverage.  </a:t>
            </a:r>
          </a:p>
          <a:p>
            <a:r>
              <a:rPr lang="en-US" sz="1800" dirty="0"/>
              <a:t>“</a:t>
            </a:r>
            <a:r>
              <a:rPr lang="en-US" sz="1800" u="sng" dirty="0"/>
              <a:t>State Relief &amp; Empowerment Waiver/1332</a:t>
            </a:r>
            <a:r>
              <a:rPr lang="en-US" sz="1800" dirty="0"/>
              <a:t>” – state can offer less  </a:t>
            </a:r>
            <a:r>
              <a:rPr lang="en-US" sz="1800" b="1" dirty="0"/>
              <a:t>10-18  (Judge upheld selling 7-19)</a:t>
            </a:r>
          </a:p>
          <a:p>
            <a:r>
              <a:rPr lang="en-US" sz="1800" dirty="0"/>
              <a:t>Previously could only offer 3 months, now can last up to 3 yrs.</a:t>
            </a:r>
          </a:p>
          <a:p>
            <a:r>
              <a:rPr lang="en-US" sz="1600" dirty="0"/>
              <a:t>1) </a:t>
            </a:r>
            <a:r>
              <a:rPr lang="en-US" sz="1600" b="1" u="sng" dirty="0">
                <a:solidFill>
                  <a:schemeClr val="tx2">
                    <a:lumMod val="50000"/>
                  </a:schemeClr>
                </a:solidFill>
              </a:rPr>
              <a:t>STP</a:t>
            </a:r>
            <a:r>
              <a:rPr lang="en-US" sz="1600" u="sng" dirty="0">
                <a:solidFill>
                  <a:schemeClr val="tx2">
                    <a:lumMod val="50000"/>
                  </a:schemeClr>
                </a:solidFill>
              </a:rPr>
              <a:t> </a:t>
            </a:r>
            <a:r>
              <a:rPr lang="en-US" sz="1600" b="1" u="sng" dirty="0">
                <a:solidFill>
                  <a:schemeClr val="tx2">
                    <a:lumMod val="50000"/>
                  </a:schemeClr>
                </a:solidFill>
              </a:rPr>
              <a:t>do not have to abide by </a:t>
            </a:r>
            <a:r>
              <a:rPr lang="en-US" sz="1600" b="1" dirty="0">
                <a:solidFill>
                  <a:schemeClr val="tx2">
                    <a:lumMod val="50000"/>
                  </a:schemeClr>
                </a:solidFill>
              </a:rPr>
              <a:t>the rules by the ACA requiring coverage of essential health benefits and pre-existing protection.  </a:t>
            </a:r>
            <a:r>
              <a:rPr lang="en-US" sz="1600" b="1" u="sng" dirty="0">
                <a:solidFill>
                  <a:schemeClr val="tx2">
                    <a:lumMod val="50000"/>
                  </a:schemeClr>
                </a:solidFill>
              </a:rPr>
              <a:t>Nor do they have to abide by </a:t>
            </a:r>
            <a:r>
              <a:rPr lang="en-US" sz="1600" b="1" dirty="0">
                <a:solidFill>
                  <a:schemeClr val="tx2">
                    <a:lumMod val="50000"/>
                  </a:schemeClr>
                </a:solidFill>
              </a:rPr>
              <a:t>insurance plans imposing limits on how </a:t>
            </a:r>
            <a:r>
              <a:rPr lang="en-US" sz="1600" b="1" dirty="0"/>
              <a:t>much care is covered  or the requirement that at least 80% of premium money go toward care.</a:t>
            </a:r>
          </a:p>
          <a:p>
            <a:r>
              <a:rPr lang="en-US" sz="1600" dirty="0"/>
              <a:t>2) Not abide by ACA, STP do not cover as much as more comprehensive plans</a:t>
            </a:r>
            <a:r>
              <a:rPr lang="en-US" sz="1600" b="1" dirty="0"/>
              <a:t>.  </a:t>
            </a:r>
            <a:r>
              <a:rPr lang="en-US" sz="1600" b="1" u="sng" dirty="0"/>
              <a:t>They tend to not cover: </a:t>
            </a:r>
            <a:r>
              <a:rPr lang="en-US" sz="1600" b="1" dirty="0"/>
              <a:t>maternity, prenatal care, mental health, drug treatment and prescription drugs.  May not cover sports injuries and other specific services like cataract treatment, immunizations, and chronic fatigue or pain treatment.</a:t>
            </a:r>
          </a:p>
          <a:p>
            <a:r>
              <a:rPr lang="en-US" sz="1600" dirty="0"/>
              <a:t>3) Some do not cover $250,000 - $2M. Others only covered </a:t>
            </a:r>
            <a:r>
              <a:rPr lang="en-US" sz="1600" dirty="0" err="1"/>
              <a:t>inpt</a:t>
            </a:r>
            <a:r>
              <a:rPr lang="en-US" sz="1600" dirty="0"/>
              <a:t> on weekdays, others with waiting periods.</a:t>
            </a:r>
          </a:p>
          <a:p>
            <a:r>
              <a:rPr lang="en-US" sz="1600" dirty="0"/>
              <a:t>4) Generally they are cheaper than the ACA plans. Kaiser study found ex) 40 </a:t>
            </a:r>
            <a:r>
              <a:rPr lang="en-US" sz="1600" dirty="0" err="1"/>
              <a:t>yr</a:t>
            </a:r>
            <a:r>
              <a:rPr lang="en-US" sz="1600" dirty="0"/>
              <a:t> old single man in Atlanta was $371/ACA compared with $47 for STP.  </a:t>
            </a:r>
          </a:p>
          <a:p>
            <a:r>
              <a:rPr lang="en-US" sz="1600" b="1" dirty="0"/>
              <a:t>BUYER BEWARE!  </a:t>
            </a:r>
            <a:r>
              <a:rPr lang="en-US" sz="1600" dirty="0"/>
              <a:t>Less coverage = more out of pocket if healthcare is used.  (</a:t>
            </a:r>
            <a:r>
              <a:rPr lang="en-US" sz="1600" dirty="0">
                <a:solidFill>
                  <a:srgbClr val="FF0000"/>
                </a:solidFill>
              </a:rPr>
              <a:t>Biden Adm. assessing</a:t>
            </a:r>
            <a:r>
              <a:rPr lang="en-US" sz="1600" dirty="0"/>
              <a:t>/allowing. 6-21)</a:t>
            </a:r>
          </a:p>
          <a:p>
            <a:r>
              <a:rPr lang="en-US" sz="1600" dirty="0">
                <a:solidFill>
                  <a:srgbClr val="FF0000"/>
                </a:solidFill>
              </a:rPr>
              <a:t>1/3 of all small employers state that health insurance and healthcare costs are their major concern.  3-21 (Healthcare Dive</a:t>
            </a:r>
            <a:r>
              <a:rPr lang="en-US" sz="1600" dirty="0"/>
              <a:t>)</a:t>
            </a:r>
          </a:p>
        </p:txBody>
      </p:sp>
      <p:pic>
        <p:nvPicPr>
          <p:cNvPr id="6" name="Graphic 5" descr="Comment Important with solid fill">
            <a:extLst>
              <a:ext uri="{FF2B5EF4-FFF2-40B4-BE49-F238E27FC236}">
                <a16:creationId xmlns:a16="http://schemas.microsoft.com/office/drawing/2014/main" id="{EC0946DF-16B5-43F1-9482-9D1E94CD9F9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10937989" y="5237481"/>
            <a:ext cx="1049638" cy="797560"/>
          </a:xfrm>
          <a:prstGeom prst="rect">
            <a:avLst/>
          </a:prstGeom>
        </p:spPr>
      </p:pic>
    </p:spTree>
    <p:extLst>
      <p:ext uri="{BB962C8B-B14F-4D97-AF65-F5344CB8AC3E}">
        <p14:creationId xmlns:p14="http://schemas.microsoft.com/office/powerpoint/2010/main" val="220538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A95A-1E13-413E-A0EC-16D97625F69F}"/>
              </a:ext>
            </a:extLst>
          </p:cNvPr>
          <p:cNvSpPr>
            <a:spLocks noGrp="1"/>
          </p:cNvSpPr>
          <p:nvPr>
            <p:ph type="title"/>
          </p:nvPr>
        </p:nvSpPr>
        <p:spPr>
          <a:xfrm>
            <a:off x="913775" y="112977"/>
            <a:ext cx="10364451" cy="1544374"/>
          </a:xfrm>
        </p:spPr>
        <p:txBody>
          <a:bodyPr/>
          <a:lstStyle/>
          <a:p>
            <a:r>
              <a:rPr lang="en-US" dirty="0"/>
              <a:t>Let’s Catch up on the big picture issues first</a:t>
            </a:r>
          </a:p>
        </p:txBody>
      </p:sp>
      <p:sp>
        <p:nvSpPr>
          <p:cNvPr id="3" name="Content Placeholder 2">
            <a:extLst>
              <a:ext uri="{FF2B5EF4-FFF2-40B4-BE49-F238E27FC236}">
                <a16:creationId xmlns:a16="http://schemas.microsoft.com/office/drawing/2014/main" id="{CB2D120B-D7EE-49EC-871A-2B76AADB87A1}"/>
              </a:ext>
            </a:extLst>
          </p:cNvPr>
          <p:cNvSpPr>
            <a:spLocks noGrp="1"/>
          </p:cNvSpPr>
          <p:nvPr>
            <p:ph sz="quarter" idx="13"/>
          </p:nvPr>
        </p:nvSpPr>
        <p:spPr>
          <a:xfrm>
            <a:off x="770899" y="1320800"/>
            <a:ext cx="10363826" cy="5831839"/>
          </a:xfrm>
        </p:spPr>
        <p:txBody>
          <a:bodyPr>
            <a:normAutofit/>
          </a:bodyPr>
          <a:lstStyle/>
          <a:p>
            <a:pPr marL="457200" indent="-457200">
              <a:spcBef>
                <a:spcPts val="1000"/>
              </a:spcBef>
              <a:spcAft>
                <a:spcPts val="0"/>
              </a:spcAft>
              <a:buClrTx/>
              <a:buSzTx/>
              <a:buFont typeface="+mj-lt"/>
              <a:buAutoNum type="arabicPeriod"/>
              <a:defRPr/>
            </a:pPr>
            <a:r>
              <a:rPr lang="en-US" sz="1800" dirty="0">
                <a:solidFill>
                  <a:srgbClr val="FF0000"/>
                </a:solidFill>
              </a:rPr>
              <a:t>Rural emergency hospitals may not furnish acute care inpatient services</a:t>
            </a:r>
            <a:r>
              <a:rPr lang="en-US" sz="1800" dirty="0"/>
              <a:t>. What they can provide, however, are emergency department services, observation care and certain outpatient services as permitted by scope. When the category becomes </a:t>
            </a:r>
            <a:r>
              <a:rPr lang="en-US" sz="1800" dirty="0">
                <a:solidFill>
                  <a:srgbClr val="FF0000"/>
                </a:solidFill>
              </a:rPr>
              <a:t>effective in 2023, rural emergency hospital services will be reimbursed at 105% of the Medicare Hospital Outpatient Prospective Payment System amount for covered outpatient services. </a:t>
            </a:r>
            <a:r>
              <a:rPr lang="en-US" sz="1800" dirty="0"/>
              <a:t>In addition, rural emergency hospitals will also receive a monthly facility payment amount that increases annually by the hospital market basket percentage. </a:t>
            </a:r>
          </a:p>
          <a:p>
            <a:pPr marL="457200" indent="-457200">
              <a:buFont typeface="+mj-lt"/>
              <a:buAutoNum type="arabicPeriod"/>
            </a:pPr>
            <a:r>
              <a:rPr lang="en-US" sz="1800" dirty="0">
                <a:solidFill>
                  <a:srgbClr val="C00000"/>
                </a:solidFill>
              </a:rPr>
              <a:t>Delay in split visit payment for hospital visits when both physicians and non-physician providers see patients/set for Jan 2023/now 2024.  </a:t>
            </a:r>
            <a:r>
              <a:rPr lang="en-US" sz="1800" dirty="0"/>
              <a:t>Requirement that TIME SPENT with the patient would determine which provider can bill.  Mid-levels/non-physicians are paid 85% of the fee schedule.  Therefore, if only time, and NP/PA/ Mid-level bills has more than the MD –results in 15% reduction from 100% that MDs receive.   Proposals to use Medical Decision Making/complexity and time to determine which clinician ran the substantive portion of a visit.  Stay tuned…</a:t>
            </a:r>
          </a:p>
          <a:p>
            <a:pPr marL="457200" indent="-457200">
              <a:buFont typeface="+mj-lt"/>
              <a:buAutoNum type="arabicPeriod"/>
            </a:pPr>
            <a:r>
              <a:rPr lang="en-US" sz="1800" dirty="0">
                <a:solidFill>
                  <a:srgbClr val="FF0000"/>
                </a:solidFill>
              </a:rPr>
              <a:t>CDC: 80% of long COVID/LC pts struggle to complete daily tasks.  Of the nearly 24M people suffering from LC, 1 in 4 adults reported difficulty in daily tasks.  </a:t>
            </a:r>
            <a:r>
              <a:rPr lang="en-US" sz="1800" dirty="0"/>
              <a:t>For Black, Latino, and disabled pts = jumps from 20-40%.  Nearly 30% of adults infected with Covid, reported having symptoms beyond the 2 week initial period. </a:t>
            </a:r>
            <a:r>
              <a:rPr lang="en-US" sz="1800" b="1" u="sng" dirty="0"/>
              <a:t>Up to 4M are estimated to be out of work</a:t>
            </a:r>
            <a:r>
              <a:rPr lang="en-US" sz="1800" dirty="0"/>
              <a:t> because of LC symptoms such as:  Shortness of breath, difficult sleeping, racing heart rate, exercise intolerance, gastrointestinal, cognitive difficulties and symptoms that worsen even with minimal physical or mental effort-a primary indicator of chronic fatigue syndrome. LC Is classified as a disability but to get coverage, must have test to prove---which does not exist.  (New medical bills! Employment status!) 9-22</a:t>
            </a:r>
          </a:p>
        </p:txBody>
      </p:sp>
      <p:sp>
        <p:nvSpPr>
          <p:cNvPr id="5" name="Footer Placeholder 4">
            <a:extLst>
              <a:ext uri="{FF2B5EF4-FFF2-40B4-BE49-F238E27FC236}">
                <a16:creationId xmlns:a16="http://schemas.microsoft.com/office/drawing/2014/main" id="{3DFB7625-4BFD-42D8-B927-E74CF83FFE7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Slide Number Placeholder 3">
            <a:extLst>
              <a:ext uri="{FF2B5EF4-FFF2-40B4-BE49-F238E27FC236}">
                <a16:creationId xmlns:a16="http://schemas.microsoft.com/office/drawing/2014/main" id="{A50D44B6-6560-4361-8A17-8372EB6C81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755114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evice on a finger">
            <a:extLst>
              <a:ext uri="{FF2B5EF4-FFF2-40B4-BE49-F238E27FC236}">
                <a16:creationId xmlns:a16="http://schemas.microsoft.com/office/drawing/2014/main" id="{CB1AC7E8-221E-024A-9D2E-8AD659AEEE5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b="-1"/>
          <a:stretch/>
        </p:blipFill>
        <p:spPr>
          <a:xfrm>
            <a:off x="6266356" y="10"/>
            <a:ext cx="6394152" cy="6857990"/>
          </a:xfrm>
          <a:prstGeom prst="rect">
            <a:avLst/>
          </a:prstGeom>
        </p:spPr>
      </p:pic>
      <p:sp>
        <p:nvSpPr>
          <p:cNvPr id="4" name="Slide Number Placeholder 3">
            <a:extLst>
              <a:ext uri="{FF2B5EF4-FFF2-40B4-BE49-F238E27FC236}">
                <a16:creationId xmlns:a16="http://schemas.microsoft.com/office/drawing/2014/main" id="{1A4FA536-01BD-4BDF-A39E-AC644FE04C30}"/>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2F896-40B5-4ADD-8801-0D06FADFA095}"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90492-6A42-4121-A8B7-7B591A9EFED3}"/>
              </a:ext>
            </a:extLst>
          </p:cNvPr>
          <p:cNvSpPr>
            <a:spLocks noGrp="1"/>
          </p:cNvSpPr>
          <p:nvPr>
            <p:ph type="title" idx="4294967295"/>
          </p:nvPr>
        </p:nvSpPr>
        <p:spPr>
          <a:xfrm>
            <a:off x="0" y="287338"/>
            <a:ext cx="8185150" cy="1311275"/>
          </a:xfrm>
        </p:spPr>
        <p:txBody>
          <a:bodyPr vert="horz" lIns="91440" tIns="45720" rIns="91440" bIns="45720" rtlCol="0" anchor="ctr">
            <a:normAutofit fontScale="90000"/>
          </a:bodyPr>
          <a:lstStyle/>
          <a:p>
            <a:r>
              <a:rPr lang="en-US" sz="2800" b="1" dirty="0">
                <a:solidFill>
                  <a:srgbClr val="002060"/>
                </a:solidFill>
                <a:latin typeface="+mn-lt"/>
              </a:rPr>
              <a:t>A day in a life of ‘junk insurance‘ and coronavirus/COVID-19  </a:t>
            </a:r>
            <a:br>
              <a:rPr lang="en-US" sz="2800" b="1" dirty="0">
                <a:solidFill>
                  <a:srgbClr val="002060"/>
                </a:solidFill>
                <a:latin typeface="+mn-lt"/>
              </a:rPr>
            </a:br>
            <a:r>
              <a:rPr lang="en-US" sz="2800" dirty="0">
                <a:solidFill>
                  <a:srgbClr val="00B050"/>
                </a:solidFill>
                <a:latin typeface="+mn-lt"/>
              </a:rPr>
              <a:t>FL patient, 3-20</a:t>
            </a:r>
          </a:p>
        </p:txBody>
      </p:sp>
      <p:sp>
        <p:nvSpPr>
          <p:cNvPr id="3" name="Content Placeholder 2">
            <a:extLst>
              <a:ext uri="{FF2B5EF4-FFF2-40B4-BE49-F238E27FC236}">
                <a16:creationId xmlns:a16="http://schemas.microsoft.com/office/drawing/2014/main" id="{7A16CA9B-9639-4FD5-9785-3117A99B48B0}"/>
              </a:ext>
            </a:extLst>
          </p:cNvPr>
          <p:cNvSpPr>
            <a:spLocks noGrp="1"/>
          </p:cNvSpPr>
          <p:nvPr>
            <p:ph idx="4294967295"/>
          </p:nvPr>
        </p:nvSpPr>
        <p:spPr>
          <a:xfrm>
            <a:off x="0" y="1846263"/>
            <a:ext cx="5938838" cy="4533900"/>
          </a:xfrm>
        </p:spPr>
        <p:txBody>
          <a:bodyPr vert="horz" lIns="91440" tIns="45720" rIns="91440" bIns="45720" rtlCol="0" anchor="t">
            <a:normAutofit lnSpcReduction="10000"/>
          </a:bodyPr>
          <a:lstStyle/>
          <a:p>
            <a:r>
              <a:rPr lang="en-US" sz="2000" dirty="0">
                <a:solidFill>
                  <a:srgbClr val="000000"/>
                </a:solidFill>
              </a:rPr>
              <a:t>Been to China recently. Had flu-like symptoms.  He followed advise of public health experts and went to the hospital for testing. </a:t>
            </a:r>
          </a:p>
          <a:p>
            <a:r>
              <a:rPr lang="en-US" sz="2000" dirty="0">
                <a:solidFill>
                  <a:srgbClr val="000000"/>
                </a:solidFill>
              </a:rPr>
              <a:t>He tested positive.  Staff said needed to have a CT scan too.  </a:t>
            </a:r>
          </a:p>
          <a:p>
            <a:r>
              <a:rPr lang="en-US" sz="2000" dirty="0">
                <a:solidFill>
                  <a:srgbClr val="000000"/>
                </a:solidFill>
              </a:rPr>
              <a:t>He received a bill for $3270.  Insured but with ‘junk insurance’ which offered limited benefits and DID NOT COVER PRE-EXISTING.</a:t>
            </a:r>
          </a:p>
          <a:p>
            <a:r>
              <a:rPr lang="en-US" sz="2000" dirty="0">
                <a:solidFill>
                  <a:srgbClr val="000000"/>
                </a:solidFill>
              </a:rPr>
              <a:t>Based on his ins, he has to pay $1400.  BUT to get the claim paid, at all, he had to send THREE YEARS of medical records to prove that this ‘flu’ was not related to a pre-existing condition.</a:t>
            </a:r>
          </a:p>
          <a:p>
            <a:r>
              <a:rPr lang="en-US" sz="2000" dirty="0">
                <a:solidFill>
                  <a:srgbClr val="000000"/>
                </a:solidFill>
              </a:rPr>
              <a:t>He pays $180 a month in premiums.</a:t>
            </a:r>
          </a:p>
        </p:txBody>
      </p:sp>
    </p:spTree>
    <p:extLst>
      <p:ext uri="{BB962C8B-B14F-4D97-AF65-F5344CB8AC3E}">
        <p14:creationId xmlns:p14="http://schemas.microsoft.com/office/powerpoint/2010/main" val="700511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B10541-D4A8-424E-971B-84491DA7D9A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9C0B0606-4C8E-4251-A815-7856181A9E50}"/>
              </a:ext>
            </a:extLst>
          </p:cNvPr>
          <p:cNvSpPr>
            <a:spLocks noGrp="1"/>
          </p:cNvSpPr>
          <p:nvPr>
            <p:ph sz="half" idx="4294967295"/>
          </p:nvPr>
        </p:nvSpPr>
        <p:spPr>
          <a:xfrm>
            <a:off x="5651500" y="1735138"/>
            <a:ext cx="6540500" cy="4859337"/>
          </a:xfrm>
        </p:spPr>
        <p:txBody>
          <a:bodyPr>
            <a:normAutofit fontScale="92500" lnSpcReduction="20000"/>
          </a:bodyPr>
          <a:lstStyle/>
          <a:p>
            <a:r>
              <a:rPr lang="en-US" sz="1800" dirty="0"/>
              <a:t>Anthem BC – Discontinuing coverage of </a:t>
            </a:r>
            <a:r>
              <a:rPr lang="en-US" sz="1800" u="sng" dirty="0"/>
              <a:t>outpt imaging at hospital.    “</a:t>
            </a:r>
            <a:r>
              <a:rPr lang="en-US" sz="1800" b="1" u="sng" dirty="0"/>
              <a:t>IMAGING CLINICAL SITE OF CARE.”   </a:t>
            </a:r>
          </a:p>
          <a:p>
            <a:r>
              <a:rPr lang="en-US" sz="1800" dirty="0"/>
              <a:t>Directing patients to Free Standing Imaging Center for CT  and MRI.</a:t>
            </a:r>
          </a:p>
          <a:p>
            <a:r>
              <a:rPr lang="en-US" sz="1800" dirty="0"/>
              <a:t>2017- KY, IN, MO, WI.  Added CO, GA, NV, NY, OH, CA.  March 2018- added CT, Maine and VA.  13 states impacted &amp; more</a:t>
            </a:r>
          </a:p>
          <a:p>
            <a:r>
              <a:rPr lang="en-US" sz="1800" dirty="0"/>
              <a:t>Pt steerage, limiting patient choice and labor cost to do prior </a:t>
            </a:r>
            <a:r>
              <a:rPr lang="en-US" sz="1800" u="sng" dirty="0"/>
              <a:t>authorization for CT and MRI</a:t>
            </a:r>
            <a:r>
              <a:rPr lang="en-US" sz="1800" dirty="0"/>
              <a:t>.  Some exceptions – Rural, tied to pre-op services.</a:t>
            </a:r>
          </a:p>
          <a:p>
            <a:r>
              <a:rPr lang="en-US" sz="1800" dirty="0"/>
              <a:t>Quality of care, availability of the reports, interoperability limitations, Rad provider interpreting = all listed as concerns.</a:t>
            </a:r>
          </a:p>
          <a:p>
            <a:r>
              <a:rPr lang="en-US" sz="1800" dirty="0">
                <a:solidFill>
                  <a:srgbClr val="FF0000"/>
                </a:solidFill>
              </a:rPr>
              <a:t>CONCERN:  Service is authorized but not at the hospital requested/ Insurance picks cheapest site of service.</a:t>
            </a:r>
          </a:p>
          <a:p>
            <a:r>
              <a:rPr lang="en-US" sz="1800" dirty="0">
                <a:solidFill>
                  <a:srgbClr val="FF0000"/>
                </a:solidFill>
              </a:rPr>
              <a:t>HUGE THREAT TO REVENUE THROUGH OUTPT SERVICES.  “Front Door” is being impacted by payers and new competitors /non-traditional.</a:t>
            </a:r>
          </a:p>
          <a:p>
            <a:r>
              <a:rPr lang="en-US" sz="2200" b="1" dirty="0"/>
              <a:t>With Site of Service referrals – what is the WIN for the providers in return for giving reduction from billed charges?   CONTRACT, CONTRACT, etc.</a:t>
            </a:r>
          </a:p>
        </p:txBody>
      </p:sp>
      <p:sp>
        <p:nvSpPr>
          <p:cNvPr id="2" name="Title 1">
            <a:extLst>
              <a:ext uri="{FF2B5EF4-FFF2-40B4-BE49-F238E27FC236}">
                <a16:creationId xmlns:a16="http://schemas.microsoft.com/office/drawing/2014/main" id="{88F2EE3D-FDC8-4B83-B407-D5F9A23AE4B2}"/>
              </a:ext>
            </a:extLst>
          </p:cNvPr>
          <p:cNvSpPr>
            <a:spLocks noGrp="1"/>
          </p:cNvSpPr>
          <p:nvPr>
            <p:ph type="title" idx="4294967295"/>
          </p:nvPr>
        </p:nvSpPr>
        <p:spPr>
          <a:xfrm>
            <a:off x="0" y="136525"/>
            <a:ext cx="12006263" cy="1325563"/>
          </a:xfrm>
          <a:solidFill>
            <a:srgbClr val="002060"/>
          </a:solidFill>
        </p:spPr>
        <p:txBody>
          <a:bodyPr/>
          <a:lstStyle/>
          <a:p>
            <a:r>
              <a:rPr lang="en-US" dirty="0">
                <a:solidFill>
                  <a:schemeClr val="bg1"/>
                </a:solidFill>
              </a:rPr>
              <a:t>More Payer Challenges- Anthem and Imaging</a:t>
            </a:r>
            <a:br>
              <a:rPr lang="en-US" dirty="0">
                <a:solidFill>
                  <a:schemeClr val="bg1"/>
                </a:solidFill>
              </a:rPr>
            </a:br>
            <a:r>
              <a:rPr lang="en-US" sz="2800" dirty="0">
                <a:solidFill>
                  <a:srgbClr val="00B050"/>
                </a:solidFill>
              </a:rPr>
              <a:t>*Anthem is the largest for-profit organization of BCBS*</a:t>
            </a:r>
            <a:endParaRPr lang="en-US" dirty="0">
              <a:solidFill>
                <a:srgbClr val="00B050"/>
              </a:solidFill>
            </a:endParaRPr>
          </a:p>
        </p:txBody>
      </p:sp>
      <p:pic>
        <p:nvPicPr>
          <p:cNvPr id="8" name="Picture 7" descr="Arrows pointing right while one points left">
            <a:extLst>
              <a:ext uri="{FF2B5EF4-FFF2-40B4-BE49-F238E27FC236}">
                <a16:creationId xmlns:a16="http://schemas.microsoft.com/office/drawing/2014/main" id="{D772B2CA-C134-264C-AC22-07922856ED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 y="1462087"/>
            <a:ext cx="4937649" cy="5395913"/>
          </a:xfrm>
          <a:prstGeom prst="rect">
            <a:avLst/>
          </a:prstGeom>
        </p:spPr>
      </p:pic>
    </p:spTree>
    <p:extLst>
      <p:ext uri="{BB962C8B-B14F-4D97-AF65-F5344CB8AC3E}">
        <p14:creationId xmlns:p14="http://schemas.microsoft.com/office/powerpoint/2010/main" val="1092064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B6DF1E-E524-4597-AAA0-1C62D28BD99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46033B40-2D60-49F4-914E-55CA3649DB6E}"/>
              </a:ext>
            </a:extLst>
          </p:cNvPr>
          <p:cNvSpPr>
            <a:spLocks noGrp="1"/>
          </p:cNvSpPr>
          <p:nvPr>
            <p:ph type="title" idx="4294967295"/>
          </p:nvPr>
        </p:nvSpPr>
        <p:spPr>
          <a:xfrm>
            <a:off x="0" y="165100"/>
            <a:ext cx="11915775" cy="1685925"/>
          </a:xfrm>
          <a:solidFill>
            <a:srgbClr val="002060"/>
          </a:solidFill>
        </p:spPr>
        <p:txBody>
          <a:bodyPr>
            <a:normAutofit/>
          </a:bodyPr>
          <a:lstStyle/>
          <a:p>
            <a:r>
              <a:rPr lang="en-US" dirty="0">
                <a:solidFill>
                  <a:schemeClr val="bg1"/>
                </a:solidFill>
              </a:rPr>
              <a:t>Payers- United – Largest payer  </a:t>
            </a:r>
            <a:br>
              <a:rPr lang="en-US" dirty="0">
                <a:solidFill>
                  <a:schemeClr val="bg1"/>
                </a:solidFill>
              </a:rPr>
            </a:br>
            <a:r>
              <a:rPr lang="en-US" sz="3200" dirty="0">
                <a:solidFill>
                  <a:srgbClr val="00B050"/>
                </a:solidFill>
              </a:rPr>
              <a:t>Contract and Policies/Webpage. Mid –year changes?</a:t>
            </a:r>
            <a:br>
              <a:rPr lang="en-US" sz="3100" dirty="0">
                <a:solidFill>
                  <a:schemeClr val="bg1"/>
                </a:solidFill>
              </a:rPr>
            </a:br>
            <a:r>
              <a:rPr lang="en-US" sz="2200" dirty="0">
                <a:solidFill>
                  <a:srgbClr val="00B050"/>
                </a:solidFill>
              </a:rPr>
              <a:t>**United revenues will hit $243B-$245B in 2019. 4-21/1</a:t>
            </a:r>
            <a:r>
              <a:rPr lang="en-US" sz="2200" baseline="30000" dirty="0">
                <a:solidFill>
                  <a:srgbClr val="00B050"/>
                </a:solidFill>
              </a:rPr>
              <a:t>st</a:t>
            </a:r>
            <a:r>
              <a:rPr lang="en-US" sz="2200" dirty="0">
                <a:solidFill>
                  <a:srgbClr val="00B050"/>
                </a:solidFill>
              </a:rPr>
              <a:t> Q  Reports profit increase of 44%  $5B**</a:t>
            </a:r>
          </a:p>
        </p:txBody>
      </p:sp>
      <p:sp>
        <p:nvSpPr>
          <p:cNvPr id="3" name="Content Placeholder 2">
            <a:extLst>
              <a:ext uri="{FF2B5EF4-FFF2-40B4-BE49-F238E27FC236}">
                <a16:creationId xmlns:a16="http://schemas.microsoft.com/office/drawing/2014/main" id="{DC64E565-7068-47FF-ACE2-2A29F378FE2D}"/>
              </a:ext>
            </a:extLst>
          </p:cNvPr>
          <p:cNvSpPr>
            <a:spLocks noGrp="1"/>
          </p:cNvSpPr>
          <p:nvPr>
            <p:ph sz="half" idx="4294967295"/>
          </p:nvPr>
        </p:nvSpPr>
        <p:spPr>
          <a:xfrm>
            <a:off x="349322" y="2058988"/>
            <a:ext cx="5584753" cy="4378325"/>
          </a:xfrm>
        </p:spPr>
        <p:txBody>
          <a:bodyPr>
            <a:normAutofit fontScale="85000" lnSpcReduction="10000"/>
          </a:bodyPr>
          <a:lstStyle/>
          <a:p>
            <a:pPr marL="0" indent="0">
              <a:spcBef>
                <a:spcPts val="600"/>
              </a:spcBef>
              <a:spcAft>
                <a:spcPts val="600"/>
              </a:spcAft>
              <a:buNone/>
            </a:pPr>
            <a:r>
              <a:rPr lang="en-US" sz="2400" b="1" u="sng" dirty="0"/>
              <a:t>United Healthcare </a:t>
            </a:r>
          </a:p>
          <a:p>
            <a:pPr>
              <a:lnSpc>
                <a:spcPct val="100000"/>
              </a:lnSpc>
              <a:spcBef>
                <a:spcPts val="600"/>
              </a:spcBef>
              <a:spcAft>
                <a:spcPts val="600"/>
              </a:spcAft>
            </a:pPr>
            <a:r>
              <a:rPr lang="en-US" sz="2000" dirty="0"/>
              <a:t>Continues to </a:t>
            </a:r>
            <a:r>
              <a:rPr lang="en-US" sz="2000" u="sng" dirty="0"/>
              <a:t>buy companies that work</a:t>
            </a:r>
            <a:r>
              <a:rPr lang="en-US" sz="2000" dirty="0"/>
              <a:t> directly with hospitals.  Advisory Group, Optum, physician groups, physician advisor groups/Sound.  Change healthcare 2-21</a:t>
            </a:r>
          </a:p>
          <a:p>
            <a:pPr>
              <a:lnSpc>
                <a:spcPct val="100000"/>
              </a:lnSpc>
              <a:spcBef>
                <a:spcPts val="600"/>
              </a:spcBef>
              <a:spcAft>
                <a:spcPts val="600"/>
              </a:spcAft>
            </a:pPr>
            <a:r>
              <a:rPr lang="en-US" sz="2000" dirty="0"/>
              <a:t>NEW:  </a:t>
            </a:r>
            <a:r>
              <a:rPr lang="en-US" sz="2000" u="sng" dirty="0"/>
              <a:t>Site of Service </a:t>
            </a:r>
            <a:r>
              <a:rPr lang="en-US" sz="2000" dirty="0"/>
              <a:t>determinations for outpt procedures.  </a:t>
            </a:r>
            <a:r>
              <a:rPr lang="en-US" sz="2000" i="1" dirty="0"/>
              <a:t>URG-11.03  eff 5-18. </a:t>
            </a:r>
          </a:p>
          <a:p>
            <a:pPr>
              <a:lnSpc>
                <a:spcPct val="100000"/>
              </a:lnSpc>
              <a:spcBef>
                <a:spcPts val="600"/>
              </a:spcBef>
              <a:spcAft>
                <a:spcPts val="600"/>
              </a:spcAft>
            </a:pPr>
            <a:r>
              <a:rPr lang="en-US" sz="2000" i="1" dirty="0"/>
              <a:t>“UnitedHealthcare’s Policy will limit outpatient surgery to hospitals…will only pay in an </a:t>
            </a:r>
            <a:r>
              <a:rPr lang="en-US" sz="2000" i="1" dirty="0" err="1"/>
              <a:t>outpt</a:t>
            </a:r>
            <a:r>
              <a:rPr lang="en-US" sz="2000" i="1" dirty="0"/>
              <a:t> hospital setting if the insurer determines the site of service is MEDICALLY NECESSARY. ..’hopes to guide patients to ambulatory surgery centers. “ 10-19</a:t>
            </a:r>
          </a:p>
          <a:p>
            <a:pPr>
              <a:lnSpc>
                <a:spcPct val="100000"/>
              </a:lnSpc>
              <a:spcBef>
                <a:spcPts val="600"/>
              </a:spcBef>
              <a:spcAft>
                <a:spcPts val="600"/>
              </a:spcAft>
            </a:pPr>
            <a:r>
              <a:rPr lang="en-US" sz="2000" i="1" dirty="0"/>
              <a:t>Post ED Audits for “emergent coverage.”  CMS states in violation of Surprise Billing rules.  Other payers too with like issues… get our A Game on!</a:t>
            </a:r>
            <a:endParaRPr lang="en-US" sz="2000" dirty="0"/>
          </a:p>
        </p:txBody>
      </p:sp>
      <p:sp>
        <p:nvSpPr>
          <p:cNvPr id="4" name="Content Placeholder 3">
            <a:extLst>
              <a:ext uri="{FF2B5EF4-FFF2-40B4-BE49-F238E27FC236}">
                <a16:creationId xmlns:a16="http://schemas.microsoft.com/office/drawing/2014/main" id="{123A3FFB-67BE-4AB3-9A8B-C36FCED23300}"/>
              </a:ext>
            </a:extLst>
          </p:cNvPr>
          <p:cNvSpPr>
            <a:spLocks noGrp="1"/>
          </p:cNvSpPr>
          <p:nvPr>
            <p:ph sz="half" idx="4294967295"/>
          </p:nvPr>
        </p:nvSpPr>
        <p:spPr>
          <a:xfrm>
            <a:off x="6496050" y="1946275"/>
            <a:ext cx="5695950" cy="4378325"/>
          </a:xfrm>
        </p:spPr>
        <p:txBody>
          <a:bodyPr>
            <a:normAutofit fontScale="92500" lnSpcReduction="10000"/>
          </a:bodyPr>
          <a:lstStyle/>
          <a:p>
            <a:pPr marL="0" indent="0">
              <a:lnSpc>
                <a:spcPct val="100000"/>
              </a:lnSpc>
              <a:spcBef>
                <a:spcPts val="600"/>
              </a:spcBef>
              <a:spcAft>
                <a:spcPts val="600"/>
              </a:spcAft>
              <a:buNone/>
            </a:pPr>
            <a:r>
              <a:rPr lang="en-US" sz="2400" b="1" u="sng" dirty="0"/>
              <a:t>United Healthcare owns Optum</a:t>
            </a:r>
          </a:p>
          <a:p>
            <a:pPr>
              <a:lnSpc>
                <a:spcPct val="100000"/>
              </a:lnSpc>
              <a:spcBef>
                <a:spcPts val="600"/>
              </a:spcBef>
              <a:spcAft>
                <a:spcPts val="600"/>
              </a:spcAft>
            </a:pPr>
            <a:r>
              <a:rPr lang="en-US" sz="2000" dirty="0"/>
              <a:t>Effective 3-18, </a:t>
            </a:r>
            <a:r>
              <a:rPr lang="en-US" sz="2000" b="1" u="sng" dirty="0"/>
              <a:t>ER Facility E&amp;M </a:t>
            </a:r>
            <a:r>
              <a:rPr lang="en-US" sz="2000" u="sng" dirty="0"/>
              <a:t>Coding Revision</a:t>
            </a:r>
            <a:r>
              <a:rPr lang="en-US" sz="2000" dirty="0"/>
              <a:t> for commercial and Medicare Advantage plans.</a:t>
            </a:r>
          </a:p>
          <a:p>
            <a:pPr>
              <a:lnSpc>
                <a:spcPct val="100000"/>
              </a:lnSpc>
              <a:spcBef>
                <a:spcPts val="600"/>
              </a:spcBef>
              <a:spcAft>
                <a:spcPts val="600"/>
              </a:spcAft>
            </a:pPr>
            <a:r>
              <a:rPr lang="en-US" sz="2000" dirty="0"/>
              <a:t>Polices focus on ED level 4/99284 and level 5/99285 – whether the provider is contracted or not. </a:t>
            </a:r>
          </a:p>
          <a:p>
            <a:pPr>
              <a:lnSpc>
                <a:spcPct val="100000"/>
              </a:lnSpc>
              <a:spcBef>
                <a:spcPts val="600"/>
              </a:spcBef>
              <a:spcAft>
                <a:spcPts val="600"/>
              </a:spcAft>
            </a:pPr>
            <a:r>
              <a:rPr lang="en-US" sz="2000" dirty="0"/>
              <a:t>Using Optum ED Claim (EDC) Analyzer tool which uses presenting problems, dx services provided, and associated </a:t>
            </a:r>
            <a:r>
              <a:rPr lang="en-US" sz="2000" dirty="0" err="1"/>
              <a:t>pt’s</a:t>
            </a:r>
            <a:r>
              <a:rPr lang="en-US" sz="2000" dirty="0"/>
              <a:t> co-morbidities.</a:t>
            </a:r>
          </a:p>
          <a:p>
            <a:pPr marL="0" indent="0" algn="ctr">
              <a:lnSpc>
                <a:spcPct val="100000"/>
              </a:lnSpc>
              <a:spcBef>
                <a:spcPts val="600"/>
              </a:spcBef>
              <a:spcAft>
                <a:spcPts val="600"/>
              </a:spcAft>
              <a:buNone/>
            </a:pPr>
            <a:r>
              <a:rPr lang="en-US" sz="2400" b="1" dirty="0"/>
              <a:t>**Humana added this audit as well 8-20**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mn-cs"/>
              </a:rPr>
              <a:t>Surprise Bill Leg:  Watch for post-denial regulatory issues.. Surprise bill to the pt…</a:t>
            </a:r>
            <a:endParaRPr lang="en-US" sz="2400" b="1" dirty="0"/>
          </a:p>
          <a:p>
            <a:pPr marL="0" indent="0" algn="ctr">
              <a:lnSpc>
                <a:spcPct val="100000"/>
              </a:lnSpc>
              <a:spcBef>
                <a:spcPts val="600"/>
              </a:spcBef>
              <a:spcAft>
                <a:spcPts val="600"/>
              </a:spcAft>
              <a:buNone/>
            </a:pPr>
            <a:endParaRPr lang="en-US" sz="2400" b="1" dirty="0"/>
          </a:p>
        </p:txBody>
      </p:sp>
      <p:cxnSp>
        <p:nvCxnSpPr>
          <p:cNvPr id="10" name="Straight Connector 9">
            <a:extLst>
              <a:ext uri="{FF2B5EF4-FFF2-40B4-BE49-F238E27FC236}">
                <a16:creationId xmlns:a16="http://schemas.microsoft.com/office/drawing/2014/main" id="{BAC97D81-E52E-E042-9FCD-7444CE169716}"/>
              </a:ext>
            </a:extLst>
          </p:cNvPr>
          <p:cNvCxnSpPr/>
          <p:nvPr/>
        </p:nvCxnSpPr>
        <p:spPr>
          <a:xfrm>
            <a:off x="6086856" y="1904562"/>
            <a:ext cx="0" cy="45328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983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911FA7-1D6D-4A0E-9FFD-11B3CEF76E8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FE87B74-1788-41B8-A109-5497F287E733}"/>
              </a:ext>
            </a:extLst>
          </p:cNvPr>
          <p:cNvSpPr>
            <a:spLocks noGrp="1"/>
          </p:cNvSpPr>
          <p:nvPr>
            <p:ph type="title" idx="4294967295"/>
          </p:nvPr>
        </p:nvSpPr>
        <p:spPr>
          <a:xfrm>
            <a:off x="0" y="277813"/>
            <a:ext cx="12014200" cy="1449387"/>
          </a:xfrm>
          <a:solidFill>
            <a:srgbClr val="002060"/>
          </a:solidFill>
        </p:spPr>
        <p:txBody>
          <a:bodyPr>
            <a:normAutofit/>
          </a:bodyPr>
          <a:lstStyle/>
          <a:p>
            <a:r>
              <a:rPr lang="en-US" dirty="0">
                <a:solidFill>
                  <a:schemeClr val="bg1"/>
                </a:solidFill>
              </a:rPr>
              <a:t> Change of payer/provider/patient relationships    </a:t>
            </a:r>
            <a:br>
              <a:rPr lang="en-US" dirty="0">
                <a:solidFill>
                  <a:schemeClr val="bg1"/>
                </a:solidFill>
              </a:rPr>
            </a:br>
            <a:r>
              <a:rPr lang="en-US" dirty="0">
                <a:solidFill>
                  <a:schemeClr val="bg1"/>
                </a:solidFill>
              </a:rPr>
              <a:t> </a:t>
            </a:r>
            <a:r>
              <a:rPr lang="en-US" dirty="0">
                <a:solidFill>
                  <a:srgbClr val="00B050"/>
                </a:solidFill>
              </a:rPr>
              <a:t>Convergence</a:t>
            </a:r>
          </a:p>
        </p:txBody>
      </p:sp>
      <p:sp>
        <p:nvSpPr>
          <p:cNvPr id="3" name="Content Placeholder 2">
            <a:extLst>
              <a:ext uri="{FF2B5EF4-FFF2-40B4-BE49-F238E27FC236}">
                <a16:creationId xmlns:a16="http://schemas.microsoft.com/office/drawing/2014/main" id="{ECCB6874-D526-4064-A13D-FEE3308E301C}"/>
              </a:ext>
            </a:extLst>
          </p:cNvPr>
          <p:cNvSpPr>
            <a:spLocks noGrp="1"/>
          </p:cNvSpPr>
          <p:nvPr>
            <p:ph sz="half" idx="4294967295"/>
          </p:nvPr>
        </p:nvSpPr>
        <p:spPr>
          <a:xfrm>
            <a:off x="482885" y="1727200"/>
            <a:ext cx="5762340" cy="4629150"/>
          </a:xfrm>
        </p:spPr>
        <p:txBody>
          <a:bodyPr>
            <a:noAutofit/>
          </a:bodyPr>
          <a:lstStyle/>
          <a:p>
            <a:pPr marL="0" indent="0">
              <a:lnSpc>
                <a:spcPct val="100000"/>
              </a:lnSpc>
              <a:spcBef>
                <a:spcPts val="0"/>
              </a:spcBef>
              <a:buNone/>
            </a:pPr>
            <a:r>
              <a:rPr lang="en-US" sz="1800" b="1" u="sng" dirty="0"/>
              <a:t>Walmart Moving BIG into healthcare</a:t>
            </a:r>
          </a:p>
          <a:p>
            <a:pPr marL="0" indent="0">
              <a:lnSpc>
                <a:spcPct val="100000"/>
              </a:lnSpc>
              <a:spcBef>
                <a:spcPts val="0"/>
              </a:spcBef>
              <a:buNone/>
            </a:pPr>
            <a:endParaRPr lang="en-US" sz="1800" b="1" dirty="0"/>
          </a:p>
          <a:p>
            <a:pPr marL="0" indent="0">
              <a:lnSpc>
                <a:spcPct val="100000"/>
              </a:lnSpc>
              <a:spcBef>
                <a:spcPts val="0"/>
              </a:spcBef>
              <a:buNone/>
            </a:pPr>
            <a:r>
              <a:rPr lang="en-US" sz="1800" dirty="0"/>
              <a:t>*Put more focus on its wellness business* 7-18  (Sean </a:t>
            </a:r>
            <a:r>
              <a:rPr lang="en-US" sz="1800" dirty="0" err="1"/>
              <a:t>Slovenski</a:t>
            </a:r>
            <a:r>
              <a:rPr lang="en-US" sz="1800" dirty="0"/>
              <a:t>)</a:t>
            </a:r>
          </a:p>
          <a:p>
            <a:pPr>
              <a:lnSpc>
                <a:spcPct val="100000"/>
              </a:lnSpc>
              <a:spcBef>
                <a:spcPts val="0"/>
              </a:spcBef>
            </a:pPr>
            <a:r>
              <a:rPr lang="en-US" sz="1800" dirty="0"/>
              <a:t>Joining with Anthem’s MA plans to pay for over- the -counter items – braces, etc. </a:t>
            </a:r>
          </a:p>
          <a:p>
            <a:pPr>
              <a:lnSpc>
                <a:spcPct val="100000"/>
              </a:lnSpc>
              <a:spcBef>
                <a:spcPts val="0"/>
              </a:spcBef>
            </a:pPr>
            <a:r>
              <a:rPr lang="en-US" sz="1800" dirty="0"/>
              <a:t>“Walmart to launch Medicare Insurance agency” 7-20  Explore narrow network  3-20    </a:t>
            </a:r>
          </a:p>
          <a:p>
            <a:pPr>
              <a:lnSpc>
                <a:spcPct val="100000"/>
              </a:lnSpc>
              <a:spcBef>
                <a:spcPts val="0"/>
              </a:spcBef>
            </a:pPr>
            <a:r>
              <a:rPr lang="en-US" sz="1800" dirty="0"/>
              <a:t>“Walmart’s launch of a Medicare Advantage plan will likely impact provider service volumes.”   </a:t>
            </a:r>
            <a:r>
              <a:rPr lang="en-US" sz="1800" b="1" dirty="0" err="1">
                <a:solidFill>
                  <a:srgbClr val="FF0000"/>
                </a:solidFill>
              </a:rPr>
              <a:t>Cloverhealth</a:t>
            </a:r>
            <a:r>
              <a:rPr lang="en-US" sz="1800" b="1" dirty="0">
                <a:solidFill>
                  <a:srgbClr val="FF0000"/>
                </a:solidFill>
              </a:rPr>
              <a:t>.  </a:t>
            </a:r>
            <a:r>
              <a:rPr lang="en-US" sz="1800" dirty="0"/>
              <a:t>7-20 HFMA</a:t>
            </a:r>
          </a:p>
          <a:p>
            <a:pPr>
              <a:lnSpc>
                <a:spcPct val="100000"/>
              </a:lnSpc>
              <a:spcBef>
                <a:spcPts val="0"/>
              </a:spcBef>
            </a:pPr>
            <a:r>
              <a:rPr lang="en-US" sz="1800" dirty="0"/>
              <a:t>*</a:t>
            </a:r>
            <a:r>
              <a:rPr lang="en-US" sz="1800" b="1" i="1" dirty="0"/>
              <a:t>Walmart moves deeper into primary care market- New clinic called </a:t>
            </a:r>
            <a:r>
              <a:rPr lang="en-US" sz="1800" b="1" i="1" u="sng" dirty="0">
                <a:solidFill>
                  <a:srgbClr val="FF0000"/>
                </a:solidFill>
              </a:rPr>
              <a:t>WALMART</a:t>
            </a:r>
            <a:r>
              <a:rPr lang="en-US" sz="1800" b="1" i="1" dirty="0">
                <a:solidFill>
                  <a:srgbClr val="FF0000"/>
                </a:solidFill>
              </a:rPr>
              <a:t> </a:t>
            </a:r>
            <a:r>
              <a:rPr lang="en-US" sz="1800" b="1" i="1" u="sng" dirty="0">
                <a:solidFill>
                  <a:srgbClr val="FF0000"/>
                </a:solidFill>
              </a:rPr>
              <a:t>HEALTH</a:t>
            </a:r>
            <a:r>
              <a:rPr lang="en-US" sz="1800" b="1" i="1" dirty="0">
                <a:solidFill>
                  <a:srgbClr val="FF0000"/>
                </a:solidFill>
              </a:rPr>
              <a:t> </a:t>
            </a:r>
            <a:r>
              <a:rPr lang="en-US" sz="1800" b="1" i="1" dirty="0"/>
              <a:t>is in Dallas, GA.  Appts start in 9-19. Will offer primary care including lab, x-rays, dental, counseling, etc. Low cost primary services – next to Walmart.*</a:t>
            </a:r>
          </a:p>
        </p:txBody>
      </p:sp>
      <p:sp>
        <p:nvSpPr>
          <p:cNvPr id="4" name="Content Placeholder 3">
            <a:extLst>
              <a:ext uri="{FF2B5EF4-FFF2-40B4-BE49-F238E27FC236}">
                <a16:creationId xmlns:a16="http://schemas.microsoft.com/office/drawing/2014/main" id="{617100E9-6956-4334-A6FB-F9552457E983}"/>
              </a:ext>
            </a:extLst>
          </p:cNvPr>
          <p:cNvSpPr>
            <a:spLocks noGrp="1"/>
          </p:cNvSpPr>
          <p:nvPr>
            <p:ph sz="half" idx="4294967295"/>
          </p:nvPr>
        </p:nvSpPr>
        <p:spPr>
          <a:xfrm>
            <a:off x="6429661" y="1727200"/>
            <a:ext cx="5762340" cy="4629150"/>
          </a:xfrm>
        </p:spPr>
        <p:txBody>
          <a:bodyPr>
            <a:noAutofit/>
          </a:bodyPr>
          <a:lstStyle/>
          <a:p>
            <a:pPr marL="0" indent="0">
              <a:buNone/>
            </a:pPr>
            <a:r>
              <a:rPr lang="en-US" sz="1800" b="1" u="sng" dirty="0"/>
              <a:t>Rise of “Convergence” in healthcare.  Means?</a:t>
            </a:r>
          </a:p>
          <a:p>
            <a:pPr marL="0" indent="0">
              <a:buNone/>
            </a:pPr>
            <a:endParaRPr lang="en-US" sz="1800" b="1" u="sng" dirty="0"/>
          </a:p>
          <a:p>
            <a:r>
              <a:rPr lang="en-US" sz="1800" dirty="0"/>
              <a:t>Cigna Corp agrees to buy Express Scripts, the nation’s largest pharmacy benefit manager. </a:t>
            </a:r>
          </a:p>
          <a:p>
            <a:r>
              <a:rPr lang="en-US" sz="1800" dirty="0"/>
              <a:t>Apple does own clinics for employees.</a:t>
            </a:r>
          </a:p>
          <a:p>
            <a:r>
              <a:rPr lang="en-US" sz="1800" dirty="0"/>
              <a:t>Humana to open 100+ Medicare centers by 2023 thru its partners in primary care unit within Humana. Located in underserved areas/</a:t>
            </a:r>
            <a:r>
              <a:rPr lang="en-US" sz="1800" dirty="0" err="1"/>
              <a:t>srs</a:t>
            </a:r>
            <a:r>
              <a:rPr lang="en-US" sz="1800" dirty="0"/>
              <a:t>. </a:t>
            </a:r>
          </a:p>
          <a:p>
            <a:r>
              <a:rPr lang="en-US" sz="1800" b="1" i="1" u="sng" dirty="0">
                <a:solidFill>
                  <a:schemeClr val="tx2">
                    <a:lumMod val="50000"/>
                  </a:schemeClr>
                </a:solidFill>
              </a:rPr>
              <a:t>Convergence:</a:t>
            </a:r>
            <a:r>
              <a:rPr lang="en-US" sz="1800" b="1" i="1" dirty="0">
                <a:solidFill>
                  <a:schemeClr val="tx2">
                    <a:lumMod val="50000"/>
                  </a:schemeClr>
                </a:solidFill>
              </a:rPr>
              <a:t>  Where a company merges its capabilities with another organization in an adjacent industry. Only works if the industry’s solutions are not comprehensive, compelling or able to satisfy customer needs.</a:t>
            </a:r>
          </a:p>
          <a:p>
            <a:r>
              <a:rPr lang="en-US" sz="1800" b="1" dirty="0">
                <a:solidFill>
                  <a:srgbClr val="C00000"/>
                </a:solidFill>
              </a:rPr>
              <a:t>Amazon buys One Medical/Huge primary care. What now? 8-22</a:t>
            </a:r>
          </a:p>
          <a:p>
            <a:pPr marL="0" indent="0">
              <a:buNone/>
            </a:pPr>
            <a:endParaRPr lang="en-US" sz="1800" dirty="0"/>
          </a:p>
        </p:txBody>
      </p:sp>
    </p:spTree>
    <p:extLst>
      <p:ext uri="{BB962C8B-B14F-4D97-AF65-F5344CB8AC3E}">
        <p14:creationId xmlns:p14="http://schemas.microsoft.com/office/powerpoint/2010/main" val="2826657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4AC864-7D33-400F-BBA0-456B676E37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BD128B-ED14-4117-B896-A58A6236E946}"/>
              </a:ext>
            </a:extLst>
          </p:cNvPr>
          <p:cNvSpPr>
            <a:spLocks noGrp="1"/>
          </p:cNvSpPr>
          <p:nvPr>
            <p:ph type="title" idx="4294967295"/>
          </p:nvPr>
        </p:nvSpPr>
        <p:spPr>
          <a:xfrm>
            <a:off x="48665" y="63624"/>
            <a:ext cx="12004675" cy="1351743"/>
          </a:xfrm>
          <a:solidFill>
            <a:srgbClr val="002060"/>
          </a:solidFill>
        </p:spPr>
        <p:txBody>
          <a:bodyPr anchor="t">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solidFill>
                  <a:schemeClr val="bg1"/>
                </a:solidFill>
                <a:latin typeface="+mn-lt"/>
              </a:rPr>
              <a:t>New competition- New patient outreach</a:t>
            </a:r>
            <a:br>
              <a:rPr lang="en-US" sz="1800" dirty="0">
                <a:solidFill>
                  <a:schemeClr val="bg1"/>
                </a:solidFill>
                <a:latin typeface="+mn-lt"/>
              </a:rPr>
            </a:br>
            <a:r>
              <a:rPr lang="en-US" sz="1800" dirty="0">
                <a:solidFill>
                  <a:srgbClr val="00B050"/>
                </a:solidFill>
                <a:latin typeface="+mn-lt"/>
              </a:rPr>
              <a:t>Impacting the ‘front door’ of the revenue cycle for outpt services.  STEERING AWAY!!!</a:t>
            </a:r>
            <a:br>
              <a:rPr lang="en-US" sz="1800" dirty="0">
                <a:solidFill>
                  <a:srgbClr val="00B050"/>
                </a:solidFill>
                <a:latin typeface="+mn-lt"/>
              </a:rPr>
            </a:br>
            <a:r>
              <a:rPr kumimoji="0" lang="en-US" sz="1800" b="0" i="0" u="none" strike="noStrike" kern="1200" cap="none" spc="0" normalizeH="0" baseline="0" noProof="0" dirty="0">
                <a:ln>
                  <a:noFill/>
                </a:ln>
                <a:solidFill>
                  <a:srgbClr val="00B050"/>
                </a:solidFill>
                <a:effectLst/>
                <a:uLnTx/>
                <a:uFillTx/>
                <a:latin typeface="+mn-lt"/>
                <a:ea typeface="+mn-ea"/>
                <a:cs typeface="+mn-cs"/>
              </a:rPr>
              <a:t>Think RIPPLE revenue with lab, x-ray, other ancillary services.  Competition at the </a:t>
            </a:r>
            <a:r>
              <a:rPr kumimoji="0" lang="en-US" sz="1800" b="0" i="0" u="sng" strike="noStrike" kern="1200" cap="none" spc="0" normalizeH="0" baseline="0" noProof="0" dirty="0">
                <a:ln>
                  <a:noFill/>
                </a:ln>
                <a:solidFill>
                  <a:srgbClr val="00B050"/>
                </a:solidFill>
                <a:effectLst/>
                <a:uLnTx/>
                <a:uFillTx/>
                <a:latin typeface="+mn-lt"/>
                <a:ea typeface="+mn-ea"/>
                <a:cs typeface="+mn-cs"/>
              </a:rPr>
              <a:t>front </a:t>
            </a:r>
            <a:r>
              <a:rPr lang="en-US" sz="1800" u="sng" dirty="0">
                <a:solidFill>
                  <a:srgbClr val="00B050"/>
                </a:solidFill>
                <a:latin typeface="+mn-lt"/>
                <a:ea typeface="+mn-ea"/>
                <a:cs typeface="+mn-cs"/>
              </a:rPr>
              <a:t>door </a:t>
            </a:r>
            <a:r>
              <a:rPr kumimoji="0" lang="en-US" sz="1800" b="0" i="0" u="sng" strike="noStrike" kern="1200" cap="none" spc="0" normalizeH="0" baseline="0" noProof="0" dirty="0">
                <a:ln>
                  <a:noFill/>
                </a:ln>
                <a:solidFill>
                  <a:srgbClr val="00B050"/>
                </a:solidFill>
                <a:effectLst/>
                <a:uLnTx/>
                <a:uFillTx/>
                <a:latin typeface="+mn-lt"/>
                <a:ea typeface="+mn-ea"/>
                <a:cs typeface="+mn-cs"/>
              </a:rPr>
              <a:t>of the revenue cycle. WOW!</a:t>
            </a:r>
            <a:br>
              <a:rPr kumimoji="0" lang="en-US" sz="1800" b="0" i="0" u="sng" strike="noStrike" kern="1200" cap="none" spc="0" normalizeH="0" baseline="0" noProof="0" dirty="0">
                <a:ln>
                  <a:noFill/>
                </a:ln>
                <a:solidFill>
                  <a:srgbClr val="00B050"/>
                </a:solidFill>
                <a:effectLst/>
                <a:uLnTx/>
                <a:uFillTx/>
                <a:latin typeface="+mn-lt"/>
                <a:ea typeface="+mn-ea"/>
                <a:cs typeface="+mn-cs"/>
              </a:rPr>
            </a:br>
            <a:endParaRPr lang="en-US" sz="1800" u="sng" dirty="0">
              <a:solidFill>
                <a:srgbClr val="00B050"/>
              </a:solidFill>
              <a:latin typeface="+mn-lt"/>
            </a:endParaRPr>
          </a:p>
        </p:txBody>
      </p:sp>
      <p:sp>
        <p:nvSpPr>
          <p:cNvPr id="3" name="Content Placeholder 2">
            <a:extLst>
              <a:ext uri="{FF2B5EF4-FFF2-40B4-BE49-F238E27FC236}">
                <a16:creationId xmlns:a16="http://schemas.microsoft.com/office/drawing/2014/main" id="{A4230D3F-3148-48E1-BC6D-2411E2190942}"/>
              </a:ext>
            </a:extLst>
          </p:cNvPr>
          <p:cNvSpPr>
            <a:spLocks noGrp="1"/>
          </p:cNvSpPr>
          <p:nvPr>
            <p:ph sz="half" idx="4294967295"/>
          </p:nvPr>
        </p:nvSpPr>
        <p:spPr>
          <a:xfrm>
            <a:off x="390418" y="2212975"/>
            <a:ext cx="5175357" cy="4340225"/>
          </a:xfrm>
          <a:ln>
            <a:solidFill>
              <a:srgbClr val="00B050"/>
            </a:solidFill>
          </a:ln>
        </p:spPr>
        <p:txBody>
          <a:bodyPr>
            <a:noAutofit/>
          </a:bodyPr>
          <a:lstStyle/>
          <a:p>
            <a:pPr marL="0" indent="0">
              <a:lnSpc>
                <a:spcPct val="100000"/>
              </a:lnSpc>
              <a:spcBef>
                <a:spcPts val="0"/>
              </a:spcBef>
              <a:buNone/>
            </a:pPr>
            <a:r>
              <a:rPr lang="en-US" sz="1600" b="1" dirty="0"/>
              <a:t>Staffing</a:t>
            </a:r>
          </a:p>
          <a:p>
            <a:pPr>
              <a:lnSpc>
                <a:spcPct val="100000"/>
              </a:lnSpc>
              <a:spcBef>
                <a:spcPts val="0"/>
              </a:spcBef>
            </a:pPr>
            <a:r>
              <a:rPr lang="en-US" sz="1600" dirty="0"/>
              <a:t>CVS Health Corp/Minute Clinic staffed by </a:t>
            </a:r>
            <a:r>
              <a:rPr lang="en-US" sz="1600" b="1" dirty="0"/>
              <a:t>mid levels</a:t>
            </a:r>
          </a:p>
          <a:p>
            <a:pPr>
              <a:lnSpc>
                <a:spcPct val="100000"/>
              </a:lnSpc>
              <a:spcBef>
                <a:spcPts val="0"/>
              </a:spcBef>
            </a:pPr>
            <a:r>
              <a:rPr lang="en-US" sz="1600" dirty="0"/>
              <a:t>Walmart health </a:t>
            </a:r>
            <a:r>
              <a:rPr lang="en-US" sz="1600" b="1" dirty="0"/>
              <a:t>primary care MDs</a:t>
            </a:r>
            <a:r>
              <a:rPr lang="en-US" sz="1600" dirty="0"/>
              <a:t> including x-rays, dental, counseling.</a:t>
            </a:r>
          </a:p>
          <a:p>
            <a:pPr marL="457200" lvl="1" indent="0">
              <a:lnSpc>
                <a:spcPct val="100000"/>
              </a:lnSpc>
              <a:spcBef>
                <a:spcPts val="0"/>
              </a:spcBef>
              <a:buNone/>
            </a:pPr>
            <a:endParaRPr lang="en-US" sz="1600" dirty="0"/>
          </a:p>
          <a:p>
            <a:pPr marL="0" indent="0">
              <a:lnSpc>
                <a:spcPct val="100000"/>
              </a:lnSpc>
              <a:spcBef>
                <a:spcPts val="0"/>
              </a:spcBef>
              <a:buNone/>
            </a:pPr>
            <a:r>
              <a:rPr lang="en-US" sz="1600" b="1" dirty="0"/>
              <a:t>Care</a:t>
            </a:r>
          </a:p>
          <a:p>
            <a:pPr>
              <a:lnSpc>
                <a:spcPct val="100000"/>
              </a:lnSpc>
              <a:spcBef>
                <a:spcPts val="0"/>
              </a:spcBef>
            </a:pPr>
            <a:r>
              <a:rPr lang="en-US" sz="1600" dirty="0"/>
              <a:t>CVS designed to provide ‘</a:t>
            </a:r>
            <a:r>
              <a:rPr lang="en-US" sz="1600" b="1" dirty="0"/>
              <a:t>episodic</a:t>
            </a:r>
            <a:r>
              <a:rPr lang="en-US" sz="1600" dirty="0"/>
              <a:t> </a:t>
            </a:r>
            <a:r>
              <a:rPr lang="en-US" sz="1600" b="1" dirty="0"/>
              <a:t>care</a:t>
            </a:r>
            <a:r>
              <a:rPr lang="en-US" sz="1600" dirty="0"/>
              <a:t>”.</a:t>
            </a:r>
          </a:p>
          <a:p>
            <a:pPr>
              <a:lnSpc>
                <a:spcPct val="100000"/>
              </a:lnSpc>
              <a:spcBef>
                <a:spcPts val="0"/>
              </a:spcBef>
            </a:pPr>
            <a:r>
              <a:rPr lang="en-US" sz="1600" dirty="0"/>
              <a:t>Walmart wants MD </a:t>
            </a:r>
            <a:r>
              <a:rPr lang="en-US" sz="1600" b="1" dirty="0"/>
              <a:t>to replace primary care providers</a:t>
            </a:r>
            <a:r>
              <a:rPr lang="en-US" sz="1600" dirty="0"/>
              <a:t>.  </a:t>
            </a:r>
          </a:p>
          <a:p>
            <a:pPr marL="457200" lvl="1" indent="0">
              <a:lnSpc>
                <a:spcPct val="100000"/>
              </a:lnSpc>
              <a:spcBef>
                <a:spcPts val="0"/>
              </a:spcBef>
              <a:buNone/>
            </a:pPr>
            <a:endParaRPr lang="en-US" sz="1600" dirty="0"/>
          </a:p>
          <a:p>
            <a:pPr marL="0" indent="0">
              <a:lnSpc>
                <a:spcPct val="100000"/>
              </a:lnSpc>
              <a:spcBef>
                <a:spcPts val="0"/>
              </a:spcBef>
              <a:buNone/>
            </a:pPr>
            <a:r>
              <a:rPr lang="en-US" sz="1600" b="1" dirty="0"/>
              <a:t>Walmart Additional Info</a:t>
            </a:r>
          </a:p>
          <a:p>
            <a:pPr>
              <a:lnSpc>
                <a:spcPct val="100000"/>
              </a:lnSpc>
              <a:spcBef>
                <a:spcPts val="0"/>
              </a:spcBef>
            </a:pPr>
            <a:r>
              <a:rPr lang="en-US" sz="1600" dirty="0"/>
              <a:t>In underserved areas –for high deductible pts and no insurance</a:t>
            </a:r>
          </a:p>
          <a:p>
            <a:pPr>
              <a:lnSpc>
                <a:spcPct val="100000"/>
              </a:lnSpc>
              <a:spcBef>
                <a:spcPts val="0"/>
              </a:spcBef>
            </a:pPr>
            <a:r>
              <a:rPr kumimoji="0" lang="en-US" sz="1600" b="0" i="0" u="none" strike="noStrike" kern="1200" cap="none" spc="0" normalizeH="0" baseline="0" noProof="0" dirty="0">
                <a:ln>
                  <a:noFill/>
                </a:ln>
                <a:solidFill>
                  <a:schemeClr val="tx2">
                    <a:lumMod val="50000"/>
                  </a:schemeClr>
                </a:solidFill>
                <a:effectLst/>
                <a:uLnTx/>
                <a:uFillTx/>
                <a:latin typeface="Trebuchet MS" panose="020B0603020202020204"/>
                <a:ea typeface="+mn-ea"/>
                <a:cs typeface="+mn-cs"/>
              </a:rPr>
              <a:t>Walmart creating narrow networks for employees  3-20</a:t>
            </a:r>
          </a:p>
          <a:p>
            <a:pPr>
              <a:lnSpc>
                <a:spcPct val="100000"/>
              </a:lnSpc>
              <a:spcBef>
                <a:spcPts val="0"/>
              </a:spcBef>
              <a:defRPr/>
            </a:pPr>
            <a:r>
              <a:rPr kumimoji="0" lang="en-US" sz="1600" b="0" i="0" u="none" strike="noStrike" kern="1200" cap="none" spc="0" normalizeH="0" baseline="0" noProof="0" dirty="0">
                <a:ln>
                  <a:noFill/>
                </a:ln>
                <a:solidFill>
                  <a:schemeClr val="tx2">
                    <a:lumMod val="50000"/>
                  </a:schemeClr>
                </a:solidFill>
                <a:effectLst/>
                <a:uLnTx/>
                <a:uFillTx/>
                <a:latin typeface="Trebuchet MS" panose="020B0603020202020204"/>
                <a:ea typeface="+mn-ea"/>
                <a:cs typeface="+mn-cs"/>
              </a:rPr>
              <a:t>“Centers for Excellence’ for joints/identified hospitals only.</a:t>
            </a:r>
          </a:p>
        </p:txBody>
      </p:sp>
      <p:sp>
        <p:nvSpPr>
          <p:cNvPr id="4" name="Content Placeholder 3">
            <a:extLst>
              <a:ext uri="{FF2B5EF4-FFF2-40B4-BE49-F238E27FC236}">
                <a16:creationId xmlns:a16="http://schemas.microsoft.com/office/drawing/2014/main" id="{E33A2BB9-04B7-42C0-97C4-6708131D514D}"/>
              </a:ext>
            </a:extLst>
          </p:cNvPr>
          <p:cNvSpPr>
            <a:spLocks noGrp="1"/>
          </p:cNvSpPr>
          <p:nvPr>
            <p:ph sz="half" idx="4294967295"/>
          </p:nvPr>
        </p:nvSpPr>
        <p:spPr>
          <a:xfrm>
            <a:off x="6795540" y="2214563"/>
            <a:ext cx="5257800" cy="1895475"/>
          </a:xfrm>
          <a:ln>
            <a:solidFill>
              <a:srgbClr val="00B050"/>
            </a:solidFill>
          </a:ln>
        </p:spPr>
        <p:txBody>
          <a:bodyPr>
            <a:noAutofit/>
          </a:bodyPr>
          <a:lstStyle/>
          <a:p>
            <a:r>
              <a:rPr lang="en-US" sz="1800" dirty="0"/>
              <a:t>UnitedHealthcare’s new plan in CA that is built around Optum physicians.</a:t>
            </a:r>
          </a:p>
          <a:p>
            <a:r>
              <a:rPr lang="en-US" sz="1800" dirty="0"/>
              <a:t>Aetna’s decision to drop copayments for member who use CVS Minute Clinic.</a:t>
            </a:r>
          </a:p>
          <a:p>
            <a:r>
              <a:rPr lang="en-US" sz="1800" dirty="0"/>
              <a:t>BCBS of TX offer free primary care at clinics it opened with a partner in Houston and Dallas.</a:t>
            </a:r>
          </a:p>
        </p:txBody>
      </p:sp>
      <p:sp>
        <p:nvSpPr>
          <p:cNvPr id="8" name="Rectangle 7">
            <a:extLst>
              <a:ext uri="{FF2B5EF4-FFF2-40B4-BE49-F238E27FC236}">
                <a16:creationId xmlns:a16="http://schemas.microsoft.com/office/drawing/2014/main" id="{75BC435D-0D63-F743-91AC-CFCBFF89B338}"/>
              </a:ext>
            </a:extLst>
          </p:cNvPr>
          <p:cNvSpPr/>
          <p:nvPr/>
        </p:nvSpPr>
        <p:spPr>
          <a:xfrm>
            <a:off x="138660" y="1568232"/>
            <a:ext cx="5565853" cy="646331"/>
          </a:xfrm>
          <a:prstGeom prst="rect">
            <a:avLst/>
          </a:prstGeom>
          <a:solidFill>
            <a:srgbClr val="00B050"/>
          </a:solidFill>
          <a:ln>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“Walmart Health vs. CVS Minute Clinic”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4 key differences between CVS and Walmart (3-20)</a:t>
            </a:r>
          </a:p>
        </p:txBody>
      </p:sp>
      <p:sp>
        <p:nvSpPr>
          <p:cNvPr id="9" name="Rectangle 8">
            <a:extLst>
              <a:ext uri="{FF2B5EF4-FFF2-40B4-BE49-F238E27FC236}">
                <a16:creationId xmlns:a16="http://schemas.microsoft.com/office/drawing/2014/main" id="{813CD44E-5801-F745-9C28-611CC39F9BEA}"/>
              </a:ext>
            </a:extLst>
          </p:cNvPr>
          <p:cNvSpPr/>
          <p:nvPr/>
        </p:nvSpPr>
        <p:spPr>
          <a:xfrm>
            <a:off x="6734504" y="1568231"/>
            <a:ext cx="5257800" cy="646331"/>
          </a:xfrm>
          <a:prstGeom prst="rect">
            <a:avLst/>
          </a:prstGeom>
          <a:solidFill>
            <a:srgbClr val="00B050"/>
          </a:solidFill>
          <a:ln>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Insurer Clinic Competition ‘very worrisome for hospitals”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(3-20)</a:t>
            </a:r>
          </a:p>
        </p:txBody>
      </p:sp>
      <p:sp>
        <p:nvSpPr>
          <p:cNvPr id="10" name="Rectangle 9">
            <a:extLst>
              <a:ext uri="{FF2B5EF4-FFF2-40B4-BE49-F238E27FC236}">
                <a16:creationId xmlns:a16="http://schemas.microsoft.com/office/drawing/2014/main" id="{4DFB6DCC-61E9-A345-BE6C-3703DC548D3E}"/>
              </a:ext>
            </a:extLst>
          </p:cNvPr>
          <p:cNvSpPr/>
          <p:nvPr/>
        </p:nvSpPr>
        <p:spPr>
          <a:xfrm>
            <a:off x="6726064" y="4690375"/>
            <a:ext cx="4857350" cy="1198788"/>
          </a:xfrm>
          <a:prstGeom prst="rect">
            <a:avLst/>
          </a:prstGeom>
          <a:solidFill>
            <a:srgbClr val="00206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Clinics run by UnitedHealth Group, Blue Cross and Blue Shield and CVS Health/Aetna have hospitals worried that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patients may be steered away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from their doors.( Wall Street Journal)</a:t>
            </a:r>
          </a:p>
        </p:txBody>
      </p:sp>
      <p:pic>
        <p:nvPicPr>
          <p:cNvPr id="15" name="Graphic 14" descr="Warning with solid fill">
            <a:extLst>
              <a:ext uri="{FF2B5EF4-FFF2-40B4-BE49-F238E27FC236}">
                <a16:creationId xmlns:a16="http://schemas.microsoft.com/office/drawing/2014/main" id="{13BB175D-E61E-E042-B083-932F72BF1A9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04651" y="5268509"/>
            <a:ext cx="848689" cy="848689"/>
          </a:xfrm>
          <a:prstGeom prst="rect">
            <a:avLst/>
          </a:prstGeom>
        </p:spPr>
      </p:pic>
    </p:spTree>
    <p:extLst>
      <p:ext uri="{BB962C8B-B14F-4D97-AF65-F5344CB8AC3E}">
        <p14:creationId xmlns:p14="http://schemas.microsoft.com/office/powerpoint/2010/main" val="2287201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81EDC2-0B74-4043-9EFC-65F1F8628C7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B508F205-8128-44C4-8A5E-5DC60AAFD6EB}"/>
              </a:ext>
            </a:extLst>
          </p:cNvPr>
          <p:cNvSpPr>
            <a:spLocks noGrp="1"/>
          </p:cNvSpPr>
          <p:nvPr>
            <p:ph type="title" idx="4294967295"/>
          </p:nvPr>
        </p:nvSpPr>
        <p:spPr>
          <a:xfrm>
            <a:off x="0" y="136525"/>
            <a:ext cx="12033250" cy="962025"/>
          </a:xfrm>
          <a:solidFill>
            <a:srgbClr val="002060"/>
          </a:solidFill>
        </p:spPr>
        <p:txBody>
          <a:bodyPr/>
          <a:lstStyle/>
          <a:p>
            <a:r>
              <a:rPr lang="en-US" dirty="0">
                <a:solidFill>
                  <a:schemeClr val="bg1"/>
                </a:solidFill>
              </a:rPr>
              <a:t>More Convergence - Walgreens &amp; Microsoft&amp;&amp;</a:t>
            </a:r>
          </a:p>
        </p:txBody>
      </p:sp>
      <p:sp>
        <p:nvSpPr>
          <p:cNvPr id="3" name="Content Placeholder 2">
            <a:extLst>
              <a:ext uri="{FF2B5EF4-FFF2-40B4-BE49-F238E27FC236}">
                <a16:creationId xmlns:a16="http://schemas.microsoft.com/office/drawing/2014/main" id="{C4CB02EB-80CE-445A-89AA-0511E2816042}"/>
              </a:ext>
            </a:extLst>
          </p:cNvPr>
          <p:cNvSpPr>
            <a:spLocks noGrp="1"/>
          </p:cNvSpPr>
          <p:nvPr>
            <p:ph idx="4294967295"/>
          </p:nvPr>
        </p:nvSpPr>
        <p:spPr>
          <a:xfrm>
            <a:off x="636998" y="1098550"/>
            <a:ext cx="10140540" cy="5257800"/>
          </a:xfrm>
        </p:spPr>
        <p:txBody>
          <a:bodyPr>
            <a:noAutofit/>
          </a:bodyPr>
          <a:lstStyle/>
          <a:p>
            <a:pPr marL="0" lvl="0" indent="0">
              <a:buNone/>
            </a:pPr>
            <a:r>
              <a:rPr lang="en-US" sz="2400" b="1" u="sng" dirty="0">
                <a:solidFill>
                  <a:schemeClr val="tx2">
                    <a:lumMod val="50000"/>
                  </a:schemeClr>
                </a:solidFill>
              </a:rPr>
              <a:t>Walgreens:  Consumer Facing Care</a:t>
            </a:r>
          </a:p>
          <a:p>
            <a:pPr marL="0" lvl="0" indent="0">
              <a:buNone/>
            </a:pPr>
            <a:r>
              <a:rPr lang="en-US" sz="1600" b="1" i="1" dirty="0">
                <a:solidFill>
                  <a:schemeClr val="tx2">
                    <a:lumMod val="50000"/>
                  </a:schemeClr>
                </a:solidFill>
              </a:rPr>
              <a:t>Imagine a day when 45% of our Walgreens stores…where you can walk in and see a primary care physician that’s attached to Walgreens.  ..there are 8 exam rooms with all testing done that day. That is our goal” CEO Brewer  11-21</a:t>
            </a:r>
          </a:p>
          <a:p>
            <a:pPr lvl="0"/>
            <a:r>
              <a:rPr lang="en-US" sz="1600" dirty="0">
                <a:solidFill>
                  <a:schemeClr val="tx2">
                    <a:lumMod val="50000"/>
                  </a:schemeClr>
                </a:solidFill>
              </a:rPr>
              <a:t>“Walgreens to provide primary care via </a:t>
            </a:r>
            <a:r>
              <a:rPr lang="en-US" sz="1600" b="1" dirty="0" err="1">
                <a:solidFill>
                  <a:srgbClr val="FF0000"/>
                </a:solidFill>
              </a:rPr>
              <a:t>VillageMD</a:t>
            </a:r>
            <a:r>
              <a:rPr lang="en-US" sz="1600" b="1" dirty="0">
                <a:solidFill>
                  <a:srgbClr val="FF0000"/>
                </a:solidFill>
              </a:rPr>
              <a:t> clinics </a:t>
            </a:r>
            <a:r>
              <a:rPr lang="en-US" sz="1600" dirty="0">
                <a:solidFill>
                  <a:schemeClr val="tx2">
                    <a:lumMod val="50000"/>
                  </a:schemeClr>
                </a:solidFill>
              </a:rPr>
              <a:t>in 500-700 of its drugstores. 7-20</a:t>
            </a:r>
          </a:p>
          <a:p>
            <a:pPr lvl="0"/>
            <a:r>
              <a:rPr lang="en-US" sz="1600" dirty="0">
                <a:solidFill>
                  <a:schemeClr val="tx2">
                    <a:lumMod val="50000"/>
                  </a:schemeClr>
                </a:solidFill>
              </a:rPr>
              <a:t>In-store visual clinics, lab services, retail clinics.  Telehealth services.  Using ‘smart technology”. </a:t>
            </a:r>
          </a:p>
          <a:p>
            <a:pPr lvl="0"/>
            <a:r>
              <a:rPr lang="en-US" sz="1600" dirty="0">
                <a:solidFill>
                  <a:schemeClr val="tx2">
                    <a:lumMod val="50000"/>
                  </a:schemeClr>
                </a:solidFill>
              </a:rPr>
              <a:t>Walgreen’s Boots Alliance has invested $5.2B in primary care startup </a:t>
            </a:r>
            <a:r>
              <a:rPr lang="en-US" sz="1600" dirty="0" err="1">
                <a:solidFill>
                  <a:schemeClr val="tx2">
                    <a:lumMod val="50000"/>
                  </a:schemeClr>
                </a:solidFill>
              </a:rPr>
              <a:t>VillageMD</a:t>
            </a:r>
            <a:r>
              <a:rPr lang="en-US" sz="1600" dirty="0">
                <a:solidFill>
                  <a:schemeClr val="tx2">
                    <a:lumMod val="50000"/>
                  </a:schemeClr>
                </a:solidFill>
              </a:rPr>
              <a:t> to rollout physician-staffed models.  The company announced in Oct that it is making a $330M investment in post-acute and homecare company </a:t>
            </a:r>
            <a:r>
              <a:rPr lang="en-US" sz="1600" dirty="0" err="1">
                <a:solidFill>
                  <a:schemeClr val="tx2">
                    <a:lumMod val="50000"/>
                  </a:schemeClr>
                </a:solidFill>
              </a:rPr>
              <a:t>CareCentrix</a:t>
            </a:r>
            <a:r>
              <a:rPr lang="en-US" sz="1600" dirty="0">
                <a:solidFill>
                  <a:schemeClr val="tx2">
                    <a:lumMod val="50000"/>
                  </a:schemeClr>
                </a:solidFill>
              </a:rPr>
              <a:t>.  11-21</a:t>
            </a:r>
          </a:p>
          <a:p>
            <a:pPr marL="0" lvl="0" indent="0">
              <a:buNone/>
            </a:pPr>
            <a:r>
              <a:rPr lang="en-US" sz="2400" b="1" u="sng" dirty="0">
                <a:solidFill>
                  <a:schemeClr val="tx2">
                    <a:lumMod val="50000"/>
                  </a:schemeClr>
                </a:solidFill>
              </a:rPr>
              <a:t>“</a:t>
            </a:r>
            <a:r>
              <a:rPr lang="en-US" sz="1800" b="1" u="sng" dirty="0">
                <a:solidFill>
                  <a:schemeClr val="tx2">
                    <a:lumMod val="50000"/>
                  </a:schemeClr>
                </a:solidFill>
              </a:rPr>
              <a:t>Walgreens partners with Microsoft to develop new Healthcare delivery models”   11-19</a:t>
            </a:r>
            <a:endParaRPr lang="en-US" sz="1800" dirty="0">
              <a:solidFill>
                <a:schemeClr val="tx2">
                  <a:lumMod val="50000"/>
                </a:schemeClr>
              </a:solidFill>
            </a:endParaRPr>
          </a:p>
          <a:p>
            <a:r>
              <a:rPr lang="en-US" sz="1800" b="1" dirty="0">
                <a:solidFill>
                  <a:srgbClr val="FF0000"/>
                </a:solidFill>
              </a:rPr>
              <a:t>Walgreens Boots Alliance </a:t>
            </a:r>
            <a:r>
              <a:rPr lang="en-US" sz="1800" dirty="0"/>
              <a:t>and Microsoft signed a seven-year deal ‘ to develop new healthcare delivery models, technology, and retail innovations to advance and improve the future of healthcare.” </a:t>
            </a:r>
          </a:p>
          <a:p>
            <a:r>
              <a:rPr lang="en-US" sz="1400" dirty="0"/>
              <a:t>Walgreens will test ‘digital health centers’ in some of its stores, which are aimed at merchandising and sale of select healthcare-related hardware devices.  They will also collaborate on software research.</a:t>
            </a:r>
          </a:p>
          <a:p>
            <a:r>
              <a:rPr lang="en-US" sz="1400" dirty="0"/>
              <a:t>“WBA will work with Microsoft to harness the information that exists between payers and healthcare providers to leverage, in the interest of patients and with consent, our extraordinary network of accessible and convenient locations to deliver new innovations, greater value and better health outcomes in healthcare systems across the world.”</a:t>
            </a:r>
          </a:p>
        </p:txBody>
      </p:sp>
      <p:pic>
        <p:nvPicPr>
          <p:cNvPr id="7" name="Graphic 6" descr="Handshake with solid fill">
            <a:extLst>
              <a:ext uri="{FF2B5EF4-FFF2-40B4-BE49-F238E27FC236}">
                <a16:creationId xmlns:a16="http://schemas.microsoft.com/office/drawing/2014/main" id="{50964178-6217-B344-9ADD-E1AE7675102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95406" y="-82932"/>
            <a:ext cx="1400937" cy="1400937"/>
          </a:xfrm>
          <a:prstGeom prst="rect">
            <a:avLst/>
          </a:prstGeom>
        </p:spPr>
      </p:pic>
    </p:spTree>
    <p:extLst>
      <p:ext uri="{BB962C8B-B14F-4D97-AF65-F5344CB8AC3E}">
        <p14:creationId xmlns:p14="http://schemas.microsoft.com/office/powerpoint/2010/main" val="61781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B402-0453-407B-8722-CAF40B076438}"/>
              </a:ext>
            </a:extLst>
          </p:cNvPr>
          <p:cNvSpPr>
            <a:spLocks noGrp="1"/>
          </p:cNvSpPr>
          <p:nvPr>
            <p:ph type="title"/>
          </p:nvPr>
        </p:nvSpPr>
        <p:spPr>
          <a:xfrm>
            <a:off x="1024128" y="585215"/>
            <a:ext cx="9720072" cy="1642577"/>
          </a:xfrm>
        </p:spPr>
        <p:txBody>
          <a:bodyPr>
            <a:normAutofit fontScale="90000"/>
          </a:bodyPr>
          <a:lstStyle/>
          <a:p>
            <a:r>
              <a:rPr lang="en-US" dirty="0"/>
              <a:t>Amazon Expands Push Into Health Care with Online Pharmacy – 11/20 and purchasing of huge primary care company: One Medical 8/22</a:t>
            </a:r>
          </a:p>
        </p:txBody>
      </p:sp>
      <p:sp>
        <p:nvSpPr>
          <p:cNvPr id="3" name="Content Placeholder 2">
            <a:extLst>
              <a:ext uri="{FF2B5EF4-FFF2-40B4-BE49-F238E27FC236}">
                <a16:creationId xmlns:a16="http://schemas.microsoft.com/office/drawing/2014/main" id="{D008C856-F540-4DFE-AC20-6CF591547FBB}"/>
              </a:ext>
            </a:extLst>
          </p:cNvPr>
          <p:cNvSpPr>
            <a:spLocks noGrp="1"/>
          </p:cNvSpPr>
          <p:nvPr>
            <p:ph idx="1"/>
          </p:nvPr>
        </p:nvSpPr>
        <p:spPr>
          <a:xfrm>
            <a:off x="913775" y="2367093"/>
            <a:ext cx="10364452" cy="3700332"/>
          </a:xfrm>
        </p:spPr>
        <p:txBody>
          <a:bodyPr>
            <a:normAutofit fontScale="92500"/>
          </a:bodyPr>
          <a:lstStyle/>
          <a:p>
            <a:r>
              <a:rPr lang="en-US" dirty="0"/>
              <a:t>Amazon bought </a:t>
            </a:r>
            <a:r>
              <a:rPr lang="en-US" dirty="0" err="1"/>
              <a:t>Pillpack</a:t>
            </a:r>
            <a:r>
              <a:rPr lang="en-US" dirty="0"/>
              <a:t> /2018- online pharmacy who organizes prescriptions into packets.  Set up for more direct competition with Walgreens Boots Alliance &amp;  CVS Health Corp.  Other drug companies stocks fell with announcement.</a:t>
            </a:r>
          </a:p>
          <a:p>
            <a:r>
              <a:rPr lang="en-US" b="1" dirty="0">
                <a:solidFill>
                  <a:srgbClr val="FF0000"/>
                </a:solidFill>
              </a:rPr>
              <a:t>Amazon pharmacy</a:t>
            </a:r>
            <a:r>
              <a:rPr lang="en-US" dirty="0"/>
              <a:t>, selling prescription drugs with discounts for US Prime members.</a:t>
            </a:r>
          </a:p>
          <a:p>
            <a:r>
              <a:rPr lang="en-US" dirty="0"/>
              <a:t>Shoppers can pay using their health insurance.  If they don’t use their insurance, eligible for discounts on generic &amp; brand-name drugs on Amazon.com or at about 50,000 participating pharmacies.</a:t>
            </a:r>
          </a:p>
          <a:p>
            <a:r>
              <a:rPr lang="en-US" dirty="0"/>
              <a:t>Patients like talking to their pharmacists about their prescriptions. Amazon will likely try to recreate digitally.  </a:t>
            </a:r>
          </a:p>
          <a:p>
            <a:r>
              <a:rPr lang="en-US" sz="2000" u="sng" dirty="0"/>
              <a:t>Amazon, JP Morgan, Berkshire form new company to tackle healthcare costs.”   1-18  (</a:t>
            </a:r>
            <a:r>
              <a:rPr lang="en-US" sz="2000" b="1" u="sng" dirty="0">
                <a:solidFill>
                  <a:srgbClr val="C00000"/>
                </a:solidFill>
              </a:rPr>
              <a:t>Haven) 2-21/Dissolved.  Each wil</a:t>
            </a:r>
            <a:r>
              <a:rPr lang="en-US" b="1" u="sng" dirty="0">
                <a:solidFill>
                  <a:srgbClr val="C00000"/>
                </a:solidFill>
              </a:rPr>
              <a:t>l do their own ‘thing.’   JP starting:  Morgan Health  6-21</a:t>
            </a:r>
            <a:endParaRPr lang="en-US" dirty="0">
              <a:solidFill>
                <a:srgbClr val="C00000"/>
              </a:solidFill>
            </a:endParaRP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C4BE2C20-6276-49DF-8732-9AF12625A66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panose="020B0602020104020603"/>
                <a:ea typeface="+mn-ea"/>
                <a:cs typeface="+mn-cs"/>
              </a:rPr>
              <a:t>2021</a:t>
            </a: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Slide Number Placeholder 3">
            <a:extLst>
              <a:ext uri="{FF2B5EF4-FFF2-40B4-BE49-F238E27FC236}">
                <a16:creationId xmlns:a16="http://schemas.microsoft.com/office/drawing/2014/main" id="{EE5CBDB4-A275-4E65-9647-803125808E2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 name="Picture 5">
            <a:extLst>
              <a:ext uri="{FF2B5EF4-FFF2-40B4-BE49-F238E27FC236}">
                <a16:creationId xmlns:a16="http://schemas.microsoft.com/office/drawing/2014/main" id="{AB198E1C-D07C-494B-B0DF-527E144AB317}"/>
              </a:ext>
            </a:extLst>
          </p:cNvPr>
          <p:cNvPicPr>
            <a:picLocks noChangeAspect="1"/>
          </p:cNvPicPr>
          <p:nvPr/>
        </p:nvPicPr>
        <p:blipFill>
          <a:blip r:embed="rId2"/>
          <a:stretch>
            <a:fillRect/>
          </a:stretch>
        </p:blipFill>
        <p:spPr>
          <a:xfrm rot="1384318">
            <a:off x="10363201" y="4629548"/>
            <a:ext cx="1127760" cy="1542571"/>
          </a:xfrm>
          <a:prstGeom prst="rect">
            <a:avLst/>
          </a:prstGeom>
        </p:spPr>
      </p:pic>
    </p:spTree>
    <p:extLst>
      <p:ext uri="{BB962C8B-B14F-4D97-AF65-F5344CB8AC3E}">
        <p14:creationId xmlns:p14="http://schemas.microsoft.com/office/powerpoint/2010/main" val="3321701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nowcapped mountain and lake at sunset">
            <a:extLst>
              <a:ext uri="{FF2B5EF4-FFF2-40B4-BE49-F238E27FC236}">
                <a16:creationId xmlns:a16="http://schemas.microsoft.com/office/drawing/2014/main" id="{B65841A8-3E15-584D-B3D4-0EEBD29310B8}"/>
              </a:ext>
            </a:extLst>
          </p:cNvPr>
          <p:cNvPicPr>
            <a:picLocks noChangeAspect="1"/>
          </p:cNvPicPr>
          <p:nvPr/>
        </p:nvPicPr>
        <p:blipFill rotWithShape="1">
          <a:blip r:embed="rId2" cstate="screen">
            <a:alphaModFix amt="85000"/>
            <a:extLst>
              <a:ext uri="{28A0092B-C50C-407E-A947-70E740481C1C}">
                <a14:useLocalDpi xmlns:a14="http://schemas.microsoft.com/office/drawing/2010/main"/>
              </a:ext>
            </a:extLst>
          </a:blip>
          <a:srcRect r="-175"/>
          <a:stretch/>
        </p:blipFill>
        <p:spPr>
          <a:xfrm>
            <a:off x="-76200" y="-18288"/>
            <a:ext cx="12344400" cy="6922008"/>
          </a:xfrm>
          <a:prstGeom prst="rect">
            <a:avLst/>
          </a:prstGeom>
        </p:spPr>
      </p:pic>
      <p:sp>
        <p:nvSpPr>
          <p:cNvPr id="2" name="Title 1">
            <a:extLst>
              <a:ext uri="{FF2B5EF4-FFF2-40B4-BE49-F238E27FC236}">
                <a16:creationId xmlns:a16="http://schemas.microsoft.com/office/drawing/2014/main" id="{6C21688C-D366-4FCB-A5DD-3948B1A47F60}"/>
              </a:ext>
            </a:extLst>
          </p:cNvPr>
          <p:cNvSpPr>
            <a:spLocks noGrp="1"/>
          </p:cNvSpPr>
          <p:nvPr>
            <p:ph type="title" idx="4294967295"/>
          </p:nvPr>
        </p:nvSpPr>
        <p:spPr>
          <a:xfrm>
            <a:off x="0" y="257175"/>
            <a:ext cx="11951208" cy="1068705"/>
          </a:xfrm>
          <a:solidFill>
            <a:srgbClr val="002060"/>
          </a:solidFill>
        </p:spPr>
        <p:txBody>
          <a:bodyPr/>
          <a:lstStyle/>
          <a:p>
            <a:r>
              <a:rPr lang="en-US" dirty="0">
                <a:solidFill>
                  <a:schemeClr val="bg1"/>
                </a:solidFill>
              </a:rPr>
              <a:t>Payers – Changing Climate</a:t>
            </a:r>
          </a:p>
        </p:txBody>
      </p:sp>
      <p:sp>
        <p:nvSpPr>
          <p:cNvPr id="3" name="Content Placeholder 2">
            <a:extLst>
              <a:ext uri="{FF2B5EF4-FFF2-40B4-BE49-F238E27FC236}">
                <a16:creationId xmlns:a16="http://schemas.microsoft.com/office/drawing/2014/main" id="{1D1D8C65-8577-4922-999C-B528ED453A2E}"/>
              </a:ext>
            </a:extLst>
          </p:cNvPr>
          <p:cNvSpPr>
            <a:spLocks noGrp="1"/>
          </p:cNvSpPr>
          <p:nvPr>
            <p:ph sz="half" idx="4294967295"/>
          </p:nvPr>
        </p:nvSpPr>
        <p:spPr>
          <a:xfrm>
            <a:off x="492028" y="2749421"/>
            <a:ext cx="4609021" cy="2183386"/>
          </a:xfrm>
          <a:custGeom>
            <a:avLst/>
            <a:gdLst>
              <a:gd name="connsiteX0" fmla="*/ 0 w 4609021"/>
              <a:gd name="connsiteY0" fmla="*/ 0 h 2183386"/>
              <a:gd name="connsiteX1" fmla="*/ 750612 w 4609021"/>
              <a:gd name="connsiteY1" fmla="*/ 0 h 2183386"/>
              <a:gd name="connsiteX2" fmla="*/ 1455134 w 4609021"/>
              <a:gd name="connsiteY2" fmla="*/ 0 h 2183386"/>
              <a:gd name="connsiteX3" fmla="*/ 2113565 w 4609021"/>
              <a:gd name="connsiteY3" fmla="*/ 0 h 2183386"/>
              <a:gd name="connsiteX4" fmla="*/ 2771997 w 4609021"/>
              <a:gd name="connsiteY4" fmla="*/ 0 h 2183386"/>
              <a:gd name="connsiteX5" fmla="*/ 3522609 w 4609021"/>
              <a:gd name="connsiteY5" fmla="*/ 0 h 2183386"/>
              <a:gd name="connsiteX6" fmla="*/ 4609021 w 4609021"/>
              <a:gd name="connsiteY6" fmla="*/ 0 h 2183386"/>
              <a:gd name="connsiteX7" fmla="*/ 4609021 w 4609021"/>
              <a:gd name="connsiteY7" fmla="*/ 480345 h 2183386"/>
              <a:gd name="connsiteX8" fmla="*/ 4609021 w 4609021"/>
              <a:gd name="connsiteY8" fmla="*/ 1048025 h 2183386"/>
              <a:gd name="connsiteX9" fmla="*/ 4609021 w 4609021"/>
              <a:gd name="connsiteY9" fmla="*/ 1528370 h 2183386"/>
              <a:gd name="connsiteX10" fmla="*/ 4609021 w 4609021"/>
              <a:gd name="connsiteY10" fmla="*/ 2183386 h 2183386"/>
              <a:gd name="connsiteX11" fmla="*/ 4042770 w 4609021"/>
              <a:gd name="connsiteY11" fmla="*/ 2183386 h 2183386"/>
              <a:gd name="connsiteX12" fmla="*/ 3292158 w 4609021"/>
              <a:gd name="connsiteY12" fmla="*/ 2183386 h 2183386"/>
              <a:gd name="connsiteX13" fmla="*/ 2679816 w 4609021"/>
              <a:gd name="connsiteY13" fmla="*/ 2183386 h 2183386"/>
              <a:gd name="connsiteX14" fmla="*/ 1929205 w 4609021"/>
              <a:gd name="connsiteY14" fmla="*/ 2183386 h 2183386"/>
              <a:gd name="connsiteX15" fmla="*/ 1362953 w 4609021"/>
              <a:gd name="connsiteY15" fmla="*/ 2183386 h 2183386"/>
              <a:gd name="connsiteX16" fmla="*/ 842792 w 4609021"/>
              <a:gd name="connsiteY16" fmla="*/ 2183386 h 2183386"/>
              <a:gd name="connsiteX17" fmla="*/ 0 w 4609021"/>
              <a:gd name="connsiteY17" fmla="*/ 2183386 h 2183386"/>
              <a:gd name="connsiteX18" fmla="*/ 0 w 4609021"/>
              <a:gd name="connsiteY18" fmla="*/ 1615706 h 2183386"/>
              <a:gd name="connsiteX19" fmla="*/ 0 w 4609021"/>
              <a:gd name="connsiteY19" fmla="*/ 1135361 h 2183386"/>
              <a:gd name="connsiteX20" fmla="*/ 0 w 4609021"/>
              <a:gd name="connsiteY20" fmla="*/ 545847 h 2183386"/>
              <a:gd name="connsiteX21" fmla="*/ 0 w 4609021"/>
              <a:gd name="connsiteY21" fmla="*/ 0 h 218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09021" h="2183386" fill="none" extrusionOk="0">
                <a:moveTo>
                  <a:pt x="0" y="0"/>
                </a:moveTo>
                <a:cubicBezTo>
                  <a:pt x="185198" y="-6967"/>
                  <a:pt x="565055" y="20274"/>
                  <a:pt x="750612" y="0"/>
                </a:cubicBezTo>
                <a:cubicBezTo>
                  <a:pt x="936169" y="-20274"/>
                  <a:pt x="1174653" y="-1888"/>
                  <a:pt x="1455134" y="0"/>
                </a:cubicBezTo>
                <a:cubicBezTo>
                  <a:pt x="1735615" y="1888"/>
                  <a:pt x="1975187" y="-32482"/>
                  <a:pt x="2113565" y="0"/>
                </a:cubicBezTo>
                <a:cubicBezTo>
                  <a:pt x="2251943" y="32482"/>
                  <a:pt x="2505654" y="17002"/>
                  <a:pt x="2771997" y="0"/>
                </a:cubicBezTo>
                <a:cubicBezTo>
                  <a:pt x="3038340" y="-17002"/>
                  <a:pt x="3169280" y="-5142"/>
                  <a:pt x="3522609" y="0"/>
                </a:cubicBezTo>
                <a:cubicBezTo>
                  <a:pt x="3875938" y="5142"/>
                  <a:pt x="4372969" y="34869"/>
                  <a:pt x="4609021" y="0"/>
                </a:cubicBezTo>
                <a:cubicBezTo>
                  <a:pt x="4586482" y="121992"/>
                  <a:pt x="4601350" y="277632"/>
                  <a:pt x="4609021" y="480345"/>
                </a:cubicBezTo>
                <a:cubicBezTo>
                  <a:pt x="4616692" y="683058"/>
                  <a:pt x="4588383" y="837368"/>
                  <a:pt x="4609021" y="1048025"/>
                </a:cubicBezTo>
                <a:cubicBezTo>
                  <a:pt x="4629659" y="1258682"/>
                  <a:pt x="4592858" y="1372373"/>
                  <a:pt x="4609021" y="1528370"/>
                </a:cubicBezTo>
                <a:cubicBezTo>
                  <a:pt x="4625184" y="1684367"/>
                  <a:pt x="4585916" y="1931313"/>
                  <a:pt x="4609021" y="2183386"/>
                </a:cubicBezTo>
                <a:cubicBezTo>
                  <a:pt x="4385160" y="2195097"/>
                  <a:pt x="4280801" y="2195118"/>
                  <a:pt x="4042770" y="2183386"/>
                </a:cubicBezTo>
                <a:cubicBezTo>
                  <a:pt x="3804739" y="2171654"/>
                  <a:pt x="3655516" y="2148768"/>
                  <a:pt x="3292158" y="2183386"/>
                </a:cubicBezTo>
                <a:cubicBezTo>
                  <a:pt x="2928800" y="2218004"/>
                  <a:pt x="2867557" y="2181564"/>
                  <a:pt x="2679816" y="2183386"/>
                </a:cubicBezTo>
                <a:cubicBezTo>
                  <a:pt x="2492075" y="2185208"/>
                  <a:pt x="2279592" y="2150314"/>
                  <a:pt x="1929205" y="2183386"/>
                </a:cubicBezTo>
                <a:cubicBezTo>
                  <a:pt x="1578818" y="2216458"/>
                  <a:pt x="1603160" y="2176774"/>
                  <a:pt x="1362953" y="2183386"/>
                </a:cubicBezTo>
                <a:cubicBezTo>
                  <a:pt x="1122746" y="2189998"/>
                  <a:pt x="1007265" y="2199096"/>
                  <a:pt x="842792" y="2183386"/>
                </a:cubicBezTo>
                <a:cubicBezTo>
                  <a:pt x="678319" y="2167676"/>
                  <a:pt x="248310" y="2142902"/>
                  <a:pt x="0" y="2183386"/>
                </a:cubicBezTo>
                <a:cubicBezTo>
                  <a:pt x="4468" y="1998772"/>
                  <a:pt x="4061" y="1774435"/>
                  <a:pt x="0" y="1615706"/>
                </a:cubicBezTo>
                <a:cubicBezTo>
                  <a:pt x="-4061" y="1456977"/>
                  <a:pt x="-8259" y="1282031"/>
                  <a:pt x="0" y="1135361"/>
                </a:cubicBezTo>
                <a:cubicBezTo>
                  <a:pt x="8259" y="988692"/>
                  <a:pt x="24571" y="707815"/>
                  <a:pt x="0" y="545847"/>
                </a:cubicBezTo>
                <a:cubicBezTo>
                  <a:pt x="-24571" y="383879"/>
                  <a:pt x="19196" y="222443"/>
                  <a:pt x="0" y="0"/>
                </a:cubicBezTo>
                <a:close/>
              </a:path>
              <a:path w="4609021" h="2183386" stroke="0" extrusionOk="0">
                <a:moveTo>
                  <a:pt x="0" y="0"/>
                </a:moveTo>
                <a:cubicBezTo>
                  <a:pt x="158300" y="-26179"/>
                  <a:pt x="409813" y="-24633"/>
                  <a:pt x="612341" y="0"/>
                </a:cubicBezTo>
                <a:cubicBezTo>
                  <a:pt x="814869" y="24633"/>
                  <a:pt x="1008772" y="3566"/>
                  <a:pt x="1132502" y="0"/>
                </a:cubicBezTo>
                <a:cubicBezTo>
                  <a:pt x="1256232" y="-3566"/>
                  <a:pt x="1643482" y="-20124"/>
                  <a:pt x="1883114" y="0"/>
                </a:cubicBezTo>
                <a:cubicBezTo>
                  <a:pt x="2122746" y="20124"/>
                  <a:pt x="2228652" y="4445"/>
                  <a:pt x="2495456" y="0"/>
                </a:cubicBezTo>
                <a:cubicBezTo>
                  <a:pt x="2762260" y="-4445"/>
                  <a:pt x="2972502" y="-25472"/>
                  <a:pt x="3107797" y="0"/>
                </a:cubicBezTo>
                <a:cubicBezTo>
                  <a:pt x="3243092" y="25472"/>
                  <a:pt x="3659202" y="-19262"/>
                  <a:pt x="3858409" y="0"/>
                </a:cubicBezTo>
                <a:cubicBezTo>
                  <a:pt x="4057616" y="19262"/>
                  <a:pt x="4348354" y="-9540"/>
                  <a:pt x="4609021" y="0"/>
                </a:cubicBezTo>
                <a:cubicBezTo>
                  <a:pt x="4617551" y="212037"/>
                  <a:pt x="4593443" y="468218"/>
                  <a:pt x="4609021" y="589514"/>
                </a:cubicBezTo>
                <a:cubicBezTo>
                  <a:pt x="4624599" y="710810"/>
                  <a:pt x="4592308" y="941002"/>
                  <a:pt x="4609021" y="1091693"/>
                </a:cubicBezTo>
                <a:cubicBezTo>
                  <a:pt x="4625734" y="1242384"/>
                  <a:pt x="4610605" y="1442464"/>
                  <a:pt x="4609021" y="1593872"/>
                </a:cubicBezTo>
                <a:cubicBezTo>
                  <a:pt x="4607437" y="1745280"/>
                  <a:pt x="4583975" y="2042116"/>
                  <a:pt x="4609021" y="2183386"/>
                </a:cubicBezTo>
                <a:cubicBezTo>
                  <a:pt x="4276838" y="2167567"/>
                  <a:pt x="4213335" y="2194256"/>
                  <a:pt x="3904499" y="2183386"/>
                </a:cubicBezTo>
                <a:cubicBezTo>
                  <a:pt x="3595663" y="2172516"/>
                  <a:pt x="3364386" y="2166551"/>
                  <a:pt x="3153887" y="2183386"/>
                </a:cubicBezTo>
                <a:cubicBezTo>
                  <a:pt x="2943388" y="2200221"/>
                  <a:pt x="2562804" y="2209504"/>
                  <a:pt x="2403275" y="2183386"/>
                </a:cubicBezTo>
                <a:cubicBezTo>
                  <a:pt x="2243746" y="2157268"/>
                  <a:pt x="2053914" y="2161334"/>
                  <a:pt x="1837024" y="2183386"/>
                </a:cubicBezTo>
                <a:cubicBezTo>
                  <a:pt x="1620134" y="2205438"/>
                  <a:pt x="1385955" y="2175928"/>
                  <a:pt x="1178593" y="2183386"/>
                </a:cubicBezTo>
                <a:cubicBezTo>
                  <a:pt x="971231" y="2190844"/>
                  <a:pt x="240054" y="2222215"/>
                  <a:pt x="0" y="2183386"/>
                </a:cubicBezTo>
                <a:cubicBezTo>
                  <a:pt x="-3722" y="2018150"/>
                  <a:pt x="424" y="1836873"/>
                  <a:pt x="0" y="1637540"/>
                </a:cubicBezTo>
                <a:cubicBezTo>
                  <a:pt x="-424" y="1438207"/>
                  <a:pt x="-21016" y="1278620"/>
                  <a:pt x="0" y="1135361"/>
                </a:cubicBezTo>
                <a:cubicBezTo>
                  <a:pt x="21016" y="992102"/>
                  <a:pt x="24243" y="857224"/>
                  <a:pt x="0" y="633182"/>
                </a:cubicBezTo>
                <a:cubicBezTo>
                  <a:pt x="-24243" y="409140"/>
                  <a:pt x="3509" y="127269"/>
                  <a:pt x="0" y="0"/>
                </a:cubicBezTo>
                <a:close/>
              </a:path>
            </a:pathLst>
          </a:custGeom>
          <a:solidFill>
            <a:schemeClr val="bg1"/>
          </a:solidFill>
          <a:ln>
            <a:solidFill>
              <a:srgbClr val="00B050"/>
            </a:solidFill>
            <a:extLst>
              <a:ext uri="{C807C97D-BFC1-408E-A445-0C87EB9F89A2}">
                <ask:lineSketchStyleProps xmlns:ask="http://schemas.microsoft.com/office/drawing/2018/sketchyshapes" sd="1219033472">
                  <ask:type>
                    <ask:lineSketchFreehand/>
                  </ask:type>
                </ask:lineSketchStyleProps>
              </a:ext>
            </a:extLst>
          </a:ln>
        </p:spPr>
        <p:txBody>
          <a:bodyPr>
            <a:normAutofit/>
          </a:bodyPr>
          <a:lstStyle/>
          <a:p>
            <a:pPr marL="0" indent="0" algn="ctr">
              <a:buNone/>
            </a:pPr>
            <a:r>
              <a:rPr lang="en-US" sz="1800" dirty="0"/>
              <a:t>“We want to get closer to the community as all healthcare is local. “</a:t>
            </a:r>
          </a:p>
          <a:p>
            <a:pPr marL="0" indent="0" algn="ctr">
              <a:buNone/>
            </a:pPr>
            <a:r>
              <a:rPr lang="en-US" sz="1800" dirty="0"/>
              <a:t> CVS would provide a broad range of health services to Aetna’s 22 M member at its nationwide network of pharmacies and walk-in clinics.</a:t>
            </a:r>
          </a:p>
          <a:p>
            <a:pPr marL="0" indent="0" algn="ctr">
              <a:buNone/>
            </a:pPr>
            <a:r>
              <a:rPr lang="en-US" sz="1800" dirty="0"/>
              <a:t>Think out of network for other pharmacies. </a:t>
            </a:r>
          </a:p>
        </p:txBody>
      </p:sp>
      <p:sp>
        <p:nvSpPr>
          <p:cNvPr id="10" name="Rectangle 9">
            <a:extLst>
              <a:ext uri="{FF2B5EF4-FFF2-40B4-BE49-F238E27FC236}">
                <a16:creationId xmlns:a16="http://schemas.microsoft.com/office/drawing/2014/main" id="{5D49A3D7-9DC6-844E-BC7A-5559B89067CA}"/>
              </a:ext>
            </a:extLst>
          </p:cNvPr>
          <p:cNvSpPr/>
          <p:nvPr/>
        </p:nvSpPr>
        <p:spPr>
          <a:xfrm>
            <a:off x="5657087" y="1571851"/>
            <a:ext cx="6294121" cy="412311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AE6780A-7014-4699-A382-D56DABC59A47}"/>
              </a:ext>
            </a:extLst>
          </p:cNvPr>
          <p:cNvSpPr>
            <a:spLocks noGrp="1"/>
          </p:cNvSpPr>
          <p:nvPr>
            <p:ph sz="half" idx="4294967295"/>
          </p:nvPr>
        </p:nvSpPr>
        <p:spPr>
          <a:xfrm>
            <a:off x="5777482" y="1612998"/>
            <a:ext cx="6053329" cy="4040824"/>
          </a:xfrm>
          <a:noFill/>
        </p:spPr>
        <p:txBody>
          <a:bodyPr>
            <a:noAutofit/>
          </a:bodyPr>
          <a:lstStyle/>
          <a:p>
            <a:pPr marL="0" indent="0">
              <a:lnSpc>
                <a:spcPct val="100000"/>
              </a:lnSpc>
              <a:spcBef>
                <a:spcPts val="0"/>
              </a:spcBef>
              <a:buNone/>
            </a:pPr>
            <a:r>
              <a:rPr lang="en-US" sz="1800" b="1" dirty="0"/>
              <a:t>Amerigroup/An Anthem company</a:t>
            </a:r>
          </a:p>
          <a:p>
            <a:pPr>
              <a:lnSpc>
                <a:spcPct val="100000"/>
              </a:lnSpc>
              <a:spcBef>
                <a:spcPts val="0"/>
              </a:spcBef>
            </a:pPr>
            <a:r>
              <a:rPr lang="en-US" sz="1800" u="sng" dirty="0"/>
              <a:t>Effective 7-20/non-participating; 9-1-20/participating.  Applicable to ED services provided.</a:t>
            </a:r>
          </a:p>
          <a:p>
            <a:pPr>
              <a:lnSpc>
                <a:spcPct val="100000"/>
              </a:lnSpc>
              <a:spcBef>
                <a:spcPts val="0"/>
              </a:spcBef>
            </a:pPr>
            <a:r>
              <a:rPr lang="en-US" sz="1800" u="sng" dirty="0"/>
              <a:t>Emergency Condition:  </a:t>
            </a:r>
            <a:r>
              <a:rPr lang="en-US" sz="1800" dirty="0"/>
              <a:t>Condition that a lay-person with an average knowledge of health and medicine could reasonably expect the absence of medical attention to result in serious health jeopardy.</a:t>
            </a:r>
          </a:p>
          <a:p>
            <a:pPr>
              <a:lnSpc>
                <a:spcPct val="100000"/>
              </a:lnSpc>
              <a:spcBef>
                <a:spcPts val="0"/>
              </a:spcBef>
            </a:pPr>
            <a:r>
              <a:rPr lang="en-US" sz="1800" u="sng" dirty="0"/>
              <a:t>Prudent layperson</a:t>
            </a:r>
            <a:r>
              <a:rPr lang="en-US" sz="1800" dirty="0"/>
              <a:t>: To reasonably determine whether an emergency condition exists.  Does not have healthcare training with a HC education.</a:t>
            </a:r>
          </a:p>
          <a:p>
            <a:pPr>
              <a:lnSpc>
                <a:spcPct val="100000"/>
              </a:lnSpc>
              <a:spcBef>
                <a:spcPts val="0"/>
              </a:spcBef>
            </a:pPr>
            <a:r>
              <a:rPr lang="en-US" sz="1800" dirty="0"/>
              <a:t>Only process ED facility claim as emergent.</a:t>
            </a:r>
          </a:p>
          <a:p>
            <a:pPr>
              <a:lnSpc>
                <a:spcPct val="100000"/>
              </a:lnSpc>
              <a:spcBef>
                <a:spcPts val="0"/>
              </a:spcBef>
            </a:pPr>
            <a:r>
              <a:rPr lang="en-US" sz="1800" dirty="0"/>
              <a:t>Criteria:  ICD-10 Emergent Dx have been identified in ‘specific’ claim fields- </a:t>
            </a:r>
            <a:r>
              <a:rPr lang="en-US" sz="1800" b="1" dirty="0">
                <a:solidFill>
                  <a:srgbClr val="FF0000"/>
                </a:solidFill>
              </a:rPr>
              <a:t>Primary DX =field 67.   https:</a:t>
            </a:r>
            <a:r>
              <a:rPr lang="en-US" sz="1800" dirty="0">
                <a:solidFill>
                  <a:srgbClr val="FF0000"/>
                </a:solidFill>
              </a:rPr>
              <a:t>//providers.Amerigroup.com/TX</a:t>
            </a:r>
            <a:endParaRPr lang="en-US" sz="1800" u="sng" dirty="0"/>
          </a:p>
        </p:txBody>
      </p:sp>
      <p:sp>
        <p:nvSpPr>
          <p:cNvPr id="7" name="Rectangle 6">
            <a:extLst>
              <a:ext uri="{FF2B5EF4-FFF2-40B4-BE49-F238E27FC236}">
                <a16:creationId xmlns:a16="http://schemas.microsoft.com/office/drawing/2014/main" id="{AB237FFA-4B04-4C48-8EFD-EB1C250B75B5}"/>
              </a:ext>
            </a:extLst>
          </p:cNvPr>
          <p:cNvSpPr/>
          <p:nvPr/>
        </p:nvSpPr>
        <p:spPr>
          <a:xfrm>
            <a:off x="447833" y="2103090"/>
            <a:ext cx="4697413" cy="646331"/>
          </a:xfrm>
          <a:custGeom>
            <a:avLst/>
            <a:gdLst>
              <a:gd name="connsiteX0" fmla="*/ 0 w 4697413"/>
              <a:gd name="connsiteY0" fmla="*/ 0 h 646331"/>
              <a:gd name="connsiteX1" fmla="*/ 577111 w 4697413"/>
              <a:gd name="connsiteY1" fmla="*/ 0 h 646331"/>
              <a:gd name="connsiteX2" fmla="*/ 1107247 w 4697413"/>
              <a:gd name="connsiteY2" fmla="*/ 0 h 646331"/>
              <a:gd name="connsiteX3" fmla="*/ 1637384 w 4697413"/>
              <a:gd name="connsiteY3" fmla="*/ 0 h 646331"/>
              <a:gd name="connsiteX4" fmla="*/ 2402391 w 4697413"/>
              <a:gd name="connsiteY4" fmla="*/ 0 h 646331"/>
              <a:gd name="connsiteX5" fmla="*/ 3167398 w 4697413"/>
              <a:gd name="connsiteY5" fmla="*/ 0 h 646331"/>
              <a:gd name="connsiteX6" fmla="*/ 3744509 w 4697413"/>
              <a:gd name="connsiteY6" fmla="*/ 0 h 646331"/>
              <a:gd name="connsiteX7" fmla="*/ 4697413 w 4697413"/>
              <a:gd name="connsiteY7" fmla="*/ 0 h 646331"/>
              <a:gd name="connsiteX8" fmla="*/ 4697413 w 4697413"/>
              <a:gd name="connsiteY8" fmla="*/ 646331 h 646331"/>
              <a:gd name="connsiteX9" fmla="*/ 3979380 w 4697413"/>
              <a:gd name="connsiteY9" fmla="*/ 646331 h 646331"/>
              <a:gd name="connsiteX10" fmla="*/ 3449243 w 4697413"/>
              <a:gd name="connsiteY10" fmla="*/ 646331 h 646331"/>
              <a:gd name="connsiteX11" fmla="*/ 2872133 w 4697413"/>
              <a:gd name="connsiteY11" fmla="*/ 646331 h 646331"/>
              <a:gd name="connsiteX12" fmla="*/ 2107125 w 4697413"/>
              <a:gd name="connsiteY12" fmla="*/ 646331 h 646331"/>
              <a:gd name="connsiteX13" fmla="*/ 1389092 w 4697413"/>
              <a:gd name="connsiteY13" fmla="*/ 646331 h 646331"/>
              <a:gd name="connsiteX14" fmla="*/ 765007 w 4697413"/>
              <a:gd name="connsiteY14" fmla="*/ 646331 h 646331"/>
              <a:gd name="connsiteX15" fmla="*/ 0 w 4697413"/>
              <a:gd name="connsiteY15" fmla="*/ 646331 h 646331"/>
              <a:gd name="connsiteX16" fmla="*/ 0 w 4697413"/>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97413" h="646331" fill="none" extrusionOk="0">
                <a:moveTo>
                  <a:pt x="0" y="0"/>
                </a:moveTo>
                <a:cubicBezTo>
                  <a:pt x="230011" y="24183"/>
                  <a:pt x="454365" y="1759"/>
                  <a:pt x="577111" y="0"/>
                </a:cubicBezTo>
                <a:cubicBezTo>
                  <a:pt x="699857" y="-1759"/>
                  <a:pt x="976264" y="-5684"/>
                  <a:pt x="1107247" y="0"/>
                </a:cubicBezTo>
                <a:cubicBezTo>
                  <a:pt x="1238230" y="5684"/>
                  <a:pt x="1390885" y="-20474"/>
                  <a:pt x="1637384" y="0"/>
                </a:cubicBezTo>
                <a:cubicBezTo>
                  <a:pt x="1883883" y="20474"/>
                  <a:pt x="2151906" y="30822"/>
                  <a:pt x="2402391" y="0"/>
                </a:cubicBezTo>
                <a:cubicBezTo>
                  <a:pt x="2652876" y="-30822"/>
                  <a:pt x="2960494" y="20453"/>
                  <a:pt x="3167398" y="0"/>
                </a:cubicBezTo>
                <a:cubicBezTo>
                  <a:pt x="3374302" y="-20453"/>
                  <a:pt x="3588994" y="28819"/>
                  <a:pt x="3744509" y="0"/>
                </a:cubicBezTo>
                <a:cubicBezTo>
                  <a:pt x="3900024" y="-28819"/>
                  <a:pt x="4266905" y="46184"/>
                  <a:pt x="4697413" y="0"/>
                </a:cubicBezTo>
                <a:cubicBezTo>
                  <a:pt x="4691073" y="216782"/>
                  <a:pt x="4720548" y="378110"/>
                  <a:pt x="4697413" y="646331"/>
                </a:cubicBezTo>
                <a:cubicBezTo>
                  <a:pt x="4504938" y="611242"/>
                  <a:pt x="4217474" y="623113"/>
                  <a:pt x="3979380" y="646331"/>
                </a:cubicBezTo>
                <a:cubicBezTo>
                  <a:pt x="3741286" y="669549"/>
                  <a:pt x="3678818" y="630778"/>
                  <a:pt x="3449243" y="646331"/>
                </a:cubicBezTo>
                <a:cubicBezTo>
                  <a:pt x="3219668" y="661884"/>
                  <a:pt x="3112933" y="672726"/>
                  <a:pt x="2872133" y="646331"/>
                </a:cubicBezTo>
                <a:cubicBezTo>
                  <a:pt x="2631333" y="619937"/>
                  <a:pt x="2393653" y="621985"/>
                  <a:pt x="2107125" y="646331"/>
                </a:cubicBezTo>
                <a:cubicBezTo>
                  <a:pt x="1820597" y="670677"/>
                  <a:pt x="1565821" y="679707"/>
                  <a:pt x="1389092" y="646331"/>
                </a:cubicBezTo>
                <a:cubicBezTo>
                  <a:pt x="1212363" y="612955"/>
                  <a:pt x="962168" y="633944"/>
                  <a:pt x="765007" y="646331"/>
                </a:cubicBezTo>
                <a:cubicBezTo>
                  <a:pt x="567846" y="658718"/>
                  <a:pt x="322960" y="652839"/>
                  <a:pt x="0" y="646331"/>
                </a:cubicBezTo>
                <a:cubicBezTo>
                  <a:pt x="-19666" y="433459"/>
                  <a:pt x="19677" y="150738"/>
                  <a:pt x="0" y="0"/>
                </a:cubicBezTo>
                <a:close/>
              </a:path>
              <a:path w="4697413" h="646331" stroke="0" extrusionOk="0">
                <a:moveTo>
                  <a:pt x="0" y="0"/>
                </a:moveTo>
                <a:cubicBezTo>
                  <a:pt x="238813" y="-29579"/>
                  <a:pt x="401798" y="-25912"/>
                  <a:pt x="671059" y="0"/>
                </a:cubicBezTo>
                <a:cubicBezTo>
                  <a:pt x="940320" y="25912"/>
                  <a:pt x="1136861" y="6903"/>
                  <a:pt x="1436066" y="0"/>
                </a:cubicBezTo>
                <a:cubicBezTo>
                  <a:pt x="1735271" y="-6903"/>
                  <a:pt x="1755790" y="16919"/>
                  <a:pt x="1966203" y="0"/>
                </a:cubicBezTo>
                <a:cubicBezTo>
                  <a:pt x="2176616" y="-16919"/>
                  <a:pt x="2441808" y="-20782"/>
                  <a:pt x="2590288" y="0"/>
                </a:cubicBezTo>
                <a:cubicBezTo>
                  <a:pt x="2738768" y="20782"/>
                  <a:pt x="3084076" y="30778"/>
                  <a:pt x="3308321" y="0"/>
                </a:cubicBezTo>
                <a:cubicBezTo>
                  <a:pt x="3532566" y="-30778"/>
                  <a:pt x="3841939" y="-1973"/>
                  <a:pt x="4073328" y="0"/>
                </a:cubicBezTo>
                <a:cubicBezTo>
                  <a:pt x="4304717" y="1973"/>
                  <a:pt x="4495178" y="-31108"/>
                  <a:pt x="4697413" y="0"/>
                </a:cubicBezTo>
                <a:cubicBezTo>
                  <a:pt x="4702331" y="184706"/>
                  <a:pt x="4676876" y="425064"/>
                  <a:pt x="4697413" y="646331"/>
                </a:cubicBezTo>
                <a:cubicBezTo>
                  <a:pt x="4452513" y="642256"/>
                  <a:pt x="4388890" y="651105"/>
                  <a:pt x="4167276" y="646331"/>
                </a:cubicBezTo>
                <a:cubicBezTo>
                  <a:pt x="3945662" y="641557"/>
                  <a:pt x="3573010" y="677403"/>
                  <a:pt x="3402269" y="646331"/>
                </a:cubicBezTo>
                <a:cubicBezTo>
                  <a:pt x="3231528" y="615259"/>
                  <a:pt x="3027759" y="642923"/>
                  <a:pt x="2872133" y="646331"/>
                </a:cubicBezTo>
                <a:cubicBezTo>
                  <a:pt x="2716507" y="649739"/>
                  <a:pt x="2273432" y="643568"/>
                  <a:pt x="2107125" y="646331"/>
                </a:cubicBezTo>
                <a:cubicBezTo>
                  <a:pt x="1940818" y="649094"/>
                  <a:pt x="1717351" y="667069"/>
                  <a:pt x="1530015" y="646331"/>
                </a:cubicBezTo>
                <a:cubicBezTo>
                  <a:pt x="1342679" y="625594"/>
                  <a:pt x="1077712" y="626706"/>
                  <a:pt x="905930" y="646331"/>
                </a:cubicBezTo>
                <a:cubicBezTo>
                  <a:pt x="734148" y="665956"/>
                  <a:pt x="240564" y="648748"/>
                  <a:pt x="0" y="646331"/>
                </a:cubicBezTo>
                <a:cubicBezTo>
                  <a:pt x="-4676" y="368467"/>
                  <a:pt x="-24978" y="134978"/>
                  <a:pt x="0" y="0"/>
                </a:cubicBezTo>
                <a:close/>
              </a:path>
            </a:pathLst>
          </a:custGeom>
          <a:solidFill>
            <a:srgbClr val="00B050"/>
          </a:solidFill>
          <a:ln>
            <a:solidFill>
              <a:srgbClr val="00B050"/>
            </a:solidFill>
            <a:extLst>
              <a:ext uri="{C807C97D-BFC1-408E-A445-0C87EB9F89A2}">
                <ask:lineSketchStyleProps xmlns:ask="http://schemas.microsoft.com/office/drawing/2018/sketchyshapes" sd="481711788">
                  <a:prstGeom prst="rect">
                    <a:avLst/>
                  </a:prstGeom>
                  <ask:type>
                    <ask:lineSketchFreehan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CVS agrees to buy Aetna in $69B deal </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that could shake up healthcare industry.”  2018</a:t>
            </a:r>
          </a:p>
        </p:txBody>
      </p:sp>
      <p:sp>
        <p:nvSpPr>
          <p:cNvPr id="5" name="Slide Number Placeholder 4">
            <a:extLst>
              <a:ext uri="{FF2B5EF4-FFF2-40B4-BE49-F238E27FC236}">
                <a16:creationId xmlns:a16="http://schemas.microsoft.com/office/drawing/2014/main" id="{9C7D4ED8-134F-4282-A881-5C870E7A00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BE27723-E27D-B444-BD30-B3F1440967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t>2022</a:t>
            </a:r>
          </a:p>
        </p:txBody>
      </p:sp>
    </p:spTree>
    <p:extLst>
      <p:ext uri="{BB962C8B-B14F-4D97-AF65-F5344CB8AC3E}">
        <p14:creationId xmlns:p14="http://schemas.microsoft.com/office/powerpoint/2010/main" val="27912185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BBE50-63A2-4501-864C-E274C0C30148}"/>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2118EC44-8F0C-49D8-9902-436311B53257}"/>
              </a:ext>
            </a:extLst>
          </p:cNvPr>
          <p:cNvSpPr>
            <a:spLocks noGrp="1"/>
          </p:cNvSpPr>
          <p:nvPr>
            <p:ph type="title" idx="4294967295"/>
          </p:nvPr>
        </p:nvSpPr>
        <p:spPr>
          <a:xfrm>
            <a:off x="0" y="136525"/>
            <a:ext cx="11979275" cy="1371600"/>
          </a:xfrm>
          <a:solidFill>
            <a:srgbClr val="002060"/>
          </a:solidFill>
        </p:spPr>
        <p:txBody>
          <a:bodyPr>
            <a:normAutofit/>
          </a:bodyPr>
          <a:lstStyle/>
          <a:p>
            <a:r>
              <a:rPr lang="en-US" sz="3600" dirty="0">
                <a:solidFill>
                  <a:schemeClr val="bg1"/>
                </a:solidFill>
              </a:rPr>
              <a:t>Payer + Provider: ‘Long road from Contention to Cooperation.”  </a:t>
            </a:r>
            <a:r>
              <a:rPr lang="en-US" sz="3200" dirty="0">
                <a:solidFill>
                  <a:srgbClr val="00B050"/>
                </a:solidFill>
              </a:rPr>
              <a:t>Money=Power</a:t>
            </a:r>
            <a:endParaRPr lang="en-US" sz="4000" dirty="0">
              <a:solidFill>
                <a:srgbClr val="00B050"/>
              </a:solidFill>
            </a:endParaRPr>
          </a:p>
        </p:txBody>
      </p:sp>
      <p:sp>
        <p:nvSpPr>
          <p:cNvPr id="3" name="Content Placeholder 2">
            <a:extLst>
              <a:ext uri="{FF2B5EF4-FFF2-40B4-BE49-F238E27FC236}">
                <a16:creationId xmlns:a16="http://schemas.microsoft.com/office/drawing/2014/main" id="{2278955A-0665-4EBC-A0EB-77581A91A8F8}"/>
              </a:ext>
            </a:extLst>
          </p:cNvPr>
          <p:cNvSpPr>
            <a:spLocks noGrp="1"/>
          </p:cNvSpPr>
          <p:nvPr>
            <p:ph sz="half" idx="4294967295"/>
          </p:nvPr>
        </p:nvSpPr>
        <p:spPr>
          <a:xfrm>
            <a:off x="482885" y="1585913"/>
            <a:ext cx="5351178" cy="4705350"/>
          </a:xfrm>
        </p:spPr>
        <p:txBody>
          <a:bodyPr>
            <a:normAutofit lnSpcReduction="10000"/>
          </a:bodyPr>
          <a:lstStyle/>
          <a:p>
            <a:pPr marL="0" indent="0">
              <a:lnSpc>
                <a:spcPct val="100000"/>
              </a:lnSpc>
              <a:spcBef>
                <a:spcPts val="600"/>
              </a:spcBef>
              <a:spcAft>
                <a:spcPts val="600"/>
              </a:spcAft>
              <a:buNone/>
            </a:pPr>
            <a:r>
              <a:rPr lang="en-US" sz="1800" dirty="0"/>
              <a:t>‘</a:t>
            </a:r>
            <a:r>
              <a:rPr lang="en-US" sz="1800" b="1" u="sng" dirty="0"/>
              <a:t>Anthem/BC  (Indianapolis-based) determines ER visits are not covered for 300+ diagnosis. *Non-emergent*  2018&gt;</a:t>
            </a:r>
          </a:p>
          <a:p>
            <a:pPr>
              <a:lnSpc>
                <a:spcPct val="100000"/>
              </a:lnSpc>
              <a:spcBef>
                <a:spcPts val="600"/>
              </a:spcBef>
              <a:spcAft>
                <a:spcPts val="600"/>
              </a:spcAft>
            </a:pPr>
            <a:r>
              <a:rPr lang="en-US" sz="1800" dirty="0"/>
              <a:t>Impacts Kentucky, GA, Ohio, Indiana and Missouri.   40M+ BC members.  (And more nationwide rollout)</a:t>
            </a:r>
          </a:p>
          <a:p>
            <a:pPr>
              <a:lnSpc>
                <a:spcPct val="100000"/>
              </a:lnSpc>
              <a:spcBef>
                <a:spcPts val="600"/>
              </a:spcBef>
              <a:spcAft>
                <a:spcPts val="600"/>
              </a:spcAft>
            </a:pPr>
            <a:r>
              <a:rPr lang="en-US" sz="1800" dirty="0"/>
              <a:t>Exceptions:  under 14, on IV/new, no other care weekends, physician referrals to the ER, a lack of urgent care available.  </a:t>
            </a:r>
          </a:p>
          <a:p>
            <a:pPr>
              <a:lnSpc>
                <a:spcPct val="100000"/>
              </a:lnSpc>
              <a:spcBef>
                <a:spcPts val="600"/>
              </a:spcBef>
              <a:spcAft>
                <a:spcPts val="600"/>
              </a:spcAft>
            </a:pPr>
            <a:endParaRPr lang="en-US" sz="1800" dirty="0"/>
          </a:p>
          <a:p>
            <a:pPr marL="0" indent="0">
              <a:lnSpc>
                <a:spcPct val="100000"/>
              </a:lnSpc>
              <a:spcBef>
                <a:spcPts val="600"/>
              </a:spcBef>
              <a:spcAft>
                <a:spcPts val="600"/>
              </a:spcAft>
              <a:buNone/>
            </a:pPr>
            <a:r>
              <a:rPr lang="en-US" sz="1800" b="1" u="sng" dirty="0"/>
              <a:t>American College of ER Physicians:</a:t>
            </a:r>
          </a:p>
          <a:p>
            <a:pPr marL="0" indent="0">
              <a:lnSpc>
                <a:spcPct val="100000"/>
              </a:lnSpc>
              <a:spcBef>
                <a:spcPts val="600"/>
              </a:spcBef>
              <a:spcAft>
                <a:spcPts val="600"/>
              </a:spcAft>
              <a:buNone/>
            </a:pPr>
            <a:r>
              <a:rPr lang="en-US" sz="1800" i="1" dirty="0">
                <a:solidFill>
                  <a:srgbClr val="C00000"/>
                </a:solidFill>
              </a:rPr>
              <a:t>“The changes do not address the underlying problem… pts have to decide if their symptoms are medical emergencies or not </a:t>
            </a:r>
            <a:r>
              <a:rPr lang="en-US" sz="1800" b="1" i="1" dirty="0">
                <a:solidFill>
                  <a:srgbClr val="C00000"/>
                </a:solidFill>
              </a:rPr>
              <a:t>BEFORE</a:t>
            </a:r>
            <a:r>
              <a:rPr lang="en-US" sz="1800" i="1" dirty="0">
                <a:solidFill>
                  <a:srgbClr val="C00000"/>
                </a:solidFill>
              </a:rPr>
              <a:t> they seek treatment.”</a:t>
            </a:r>
            <a:endParaRPr lang="en-US" sz="1800" dirty="0">
              <a:solidFill>
                <a:srgbClr val="C00000"/>
              </a:solidFill>
            </a:endParaRPr>
          </a:p>
        </p:txBody>
      </p:sp>
      <p:sp>
        <p:nvSpPr>
          <p:cNvPr id="4" name="Content Placeholder 3">
            <a:extLst>
              <a:ext uri="{FF2B5EF4-FFF2-40B4-BE49-F238E27FC236}">
                <a16:creationId xmlns:a16="http://schemas.microsoft.com/office/drawing/2014/main" id="{6F8CE488-55CD-418B-B5C0-7C1F201E7B1A}"/>
              </a:ext>
            </a:extLst>
          </p:cNvPr>
          <p:cNvSpPr>
            <a:spLocks noGrp="1"/>
          </p:cNvSpPr>
          <p:nvPr>
            <p:ph sz="half" idx="4294967295"/>
          </p:nvPr>
        </p:nvSpPr>
        <p:spPr>
          <a:xfrm>
            <a:off x="6329363" y="1585913"/>
            <a:ext cx="5862637" cy="3287712"/>
          </a:xfrm>
        </p:spPr>
        <p:txBody>
          <a:bodyPr>
            <a:noAutofit/>
          </a:bodyPr>
          <a:lstStyle/>
          <a:p>
            <a:pPr>
              <a:spcBef>
                <a:spcPts val="600"/>
              </a:spcBef>
              <a:spcAft>
                <a:spcPts val="600"/>
              </a:spcAft>
            </a:pPr>
            <a:r>
              <a:rPr lang="en-US" sz="1800" dirty="0"/>
              <a:t>If the diagnosis does not warrant ‘emergent’ under the payer-specific guidelines, there is on payment to the hospital and providers.</a:t>
            </a:r>
          </a:p>
          <a:p>
            <a:pPr>
              <a:spcBef>
                <a:spcPts val="600"/>
              </a:spcBef>
              <a:spcAft>
                <a:spcPts val="600"/>
              </a:spcAft>
            </a:pPr>
            <a:r>
              <a:rPr lang="en-US" sz="1800" b="1" dirty="0"/>
              <a:t>EX: </a:t>
            </a:r>
            <a:r>
              <a:rPr lang="en-US" sz="1800" b="1" i="1" dirty="0"/>
              <a:t>Pt in Frankfort, KY –after experiencing increasing pain on her right side of her stomach, thought appendix had ruptured.  ER tested, diagnosed with ovarian cysts.</a:t>
            </a:r>
          </a:p>
          <a:p>
            <a:pPr>
              <a:spcBef>
                <a:spcPts val="600"/>
              </a:spcBef>
              <a:spcAft>
                <a:spcPts val="600"/>
              </a:spcAft>
            </a:pPr>
            <a:r>
              <a:rPr lang="en-US" sz="1800" b="1" i="1" dirty="0"/>
              <a:t>Patient owed full $12,000</a:t>
            </a:r>
          </a:p>
          <a:p>
            <a:pPr>
              <a:spcBef>
                <a:spcPts val="600"/>
              </a:spcBef>
              <a:spcAft>
                <a:spcPts val="600"/>
              </a:spcAft>
            </a:pPr>
            <a:r>
              <a:rPr lang="en-US" sz="1800" dirty="0">
                <a:solidFill>
                  <a:srgbClr val="C00000"/>
                </a:solidFill>
              </a:rPr>
              <a:t>Denials are based on </a:t>
            </a:r>
            <a:r>
              <a:rPr lang="en-US" sz="1800" b="1" dirty="0">
                <a:solidFill>
                  <a:srgbClr val="C00000"/>
                </a:solidFill>
              </a:rPr>
              <a:t>FINAL</a:t>
            </a:r>
            <a:r>
              <a:rPr lang="en-US" sz="1800" dirty="0">
                <a:solidFill>
                  <a:srgbClr val="C00000"/>
                </a:solidFill>
              </a:rPr>
              <a:t> diagnosis; with little ‘weight’ for presenting diagnosis.  Believe 4% denied</a:t>
            </a:r>
          </a:p>
          <a:p>
            <a:pPr>
              <a:spcBef>
                <a:spcPts val="600"/>
              </a:spcBef>
              <a:spcAft>
                <a:spcPts val="600"/>
              </a:spcAft>
            </a:pPr>
            <a:r>
              <a:rPr kumimoji="0" lang="en-US" sz="1800" b="0" i="0" u="none" strike="noStrike" kern="1200" cap="all" spc="0" normalizeH="0" baseline="0" noProof="0" dirty="0">
                <a:ln>
                  <a:noFill/>
                </a:ln>
                <a:solidFill>
                  <a:prstClr val="black"/>
                </a:solidFill>
                <a:effectLst/>
                <a:uLnTx/>
                <a:uFillTx/>
                <a:ea typeface="+mn-ea"/>
                <a:cs typeface="+mn-cs"/>
              </a:rPr>
              <a:t>Anthem believes 10% reviewed/4% denied</a:t>
            </a:r>
            <a:endParaRPr lang="en-US" sz="1800" dirty="0">
              <a:solidFill>
                <a:srgbClr val="FF0000"/>
              </a:solidFill>
            </a:endParaRPr>
          </a:p>
        </p:txBody>
      </p:sp>
      <p:pic>
        <p:nvPicPr>
          <p:cNvPr id="8" name="Picture 7" descr="Woman lip biting">
            <a:extLst>
              <a:ext uri="{FF2B5EF4-FFF2-40B4-BE49-F238E27FC236}">
                <a16:creationId xmlns:a16="http://schemas.microsoft.com/office/drawing/2014/main" id="{137C8878-5335-4B49-9755-C097391A0E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7696" y="4951414"/>
            <a:ext cx="3194304" cy="1906586"/>
          </a:xfrm>
          <a:prstGeom prst="rect">
            <a:avLst/>
          </a:prstGeom>
          <a:ln w="19050">
            <a:solidFill>
              <a:srgbClr val="C00000"/>
            </a:solidFill>
          </a:ln>
        </p:spPr>
      </p:pic>
      <p:pic>
        <p:nvPicPr>
          <p:cNvPr id="10" name="Graphic 9" descr="Speech with solid fill">
            <a:extLst>
              <a:ext uri="{FF2B5EF4-FFF2-40B4-BE49-F238E27FC236}">
                <a16:creationId xmlns:a16="http://schemas.microsoft.com/office/drawing/2014/main" id="{91ABBF9A-7273-3446-A325-075D92ECFBE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89637" y="4456943"/>
            <a:ext cx="3964812" cy="2653936"/>
          </a:xfrm>
          <a:prstGeom prst="rect">
            <a:avLst/>
          </a:prstGeom>
        </p:spPr>
      </p:pic>
      <p:sp>
        <p:nvSpPr>
          <p:cNvPr id="11" name="Rectangle 10">
            <a:extLst>
              <a:ext uri="{FF2B5EF4-FFF2-40B4-BE49-F238E27FC236}">
                <a16:creationId xmlns:a16="http://schemas.microsoft.com/office/drawing/2014/main" id="{603746D5-EA73-1E47-A216-CEEF17019BF1}"/>
              </a:ext>
            </a:extLst>
          </p:cNvPr>
          <p:cNvSpPr/>
          <p:nvPr/>
        </p:nvSpPr>
        <p:spPr>
          <a:xfrm>
            <a:off x="6745002" y="4944815"/>
            <a:ext cx="2743200" cy="120032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Calibri" panose="020F0502020204030204"/>
                <a:ea typeface="+mn-ea"/>
                <a:cs typeface="+mn-cs"/>
              </a:rPr>
              <a:t>“This will create </a:t>
            </a:r>
            <a:r>
              <a:rPr kumimoji="0" lang="en-US" sz="1800" b="1" i="1" u="sng" strike="noStrike" kern="1200" cap="none" spc="0" normalizeH="0" baseline="0" noProof="0" dirty="0">
                <a:ln>
                  <a:noFill/>
                </a:ln>
                <a:solidFill>
                  <a:srgbClr val="FFFFFF"/>
                </a:solidFill>
                <a:effectLst/>
                <a:uLnTx/>
                <a:uFillTx/>
                <a:latin typeface="Calibri" panose="020F0502020204030204"/>
                <a:ea typeface="+mn-ea"/>
                <a:cs typeface="+mn-cs"/>
              </a:rPr>
              <a:t>deaths</a:t>
            </a:r>
            <a:r>
              <a:rPr kumimoji="0" lang="en-US" sz="1800" b="0" i="1" u="none" strike="noStrike" kern="1200" cap="none" spc="0" normalizeH="0" baseline="0" noProof="0" dirty="0">
                <a:ln>
                  <a:noFill/>
                </a:ln>
                <a:solidFill>
                  <a:srgbClr val="FFFFFF"/>
                </a:solidFill>
                <a:effectLst/>
                <a:uLnTx/>
                <a:uFillTx/>
                <a:latin typeface="Calibri" panose="020F0502020204030204"/>
                <a:ea typeface="+mn-ea"/>
                <a:cs typeface="+mn-cs"/>
              </a:rPr>
              <a:t>. This will make the </a:t>
            </a:r>
            <a:r>
              <a:rPr kumimoji="0" lang="en-US" sz="1800" b="0" i="1" u="none" strike="noStrike" kern="1200" cap="none" spc="0" normalizeH="0" baseline="0" noProof="0" dirty="0" err="1">
                <a:ln>
                  <a:noFill/>
                </a:ln>
                <a:solidFill>
                  <a:srgbClr val="FFFFFF"/>
                </a:solidFill>
                <a:effectLst/>
                <a:uLnTx/>
                <a:uFillTx/>
                <a:latin typeface="Calibri" panose="020F0502020204030204"/>
                <a:ea typeface="+mn-ea"/>
                <a:cs typeface="+mn-cs"/>
              </a:rPr>
              <a:t>pt</a:t>
            </a:r>
            <a:r>
              <a:rPr kumimoji="0" lang="en-US" sz="1800" b="0" i="1" u="none" strike="noStrike" kern="1200" cap="none" spc="0" normalizeH="0" baseline="0" noProof="0" dirty="0">
                <a:ln>
                  <a:noFill/>
                </a:ln>
                <a:solidFill>
                  <a:srgbClr val="FFFFFF"/>
                </a:solidFill>
                <a:effectLst/>
                <a:uLnTx/>
                <a:uFillTx/>
                <a:latin typeface="Calibri" panose="020F0502020204030204"/>
                <a:ea typeface="+mn-ea"/>
                <a:cs typeface="+mn-cs"/>
              </a:rPr>
              <a:t> think twice before going to the ER.”- </a:t>
            </a:r>
            <a:r>
              <a:rPr kumimoji="0" lang="en-US" sz="1800" b="1" i="1" u="none" strike="noStrike" kern="1200" cap="none" spc="0" normalizeH="0" baseline="0" noProof="0" dirty="0">
                <a:ln>
                  <a:noFill/>
                </a:ln>
                <a:solidFill>
                  <a:srgbClr val="FFFFFF"/>
                </a:solidFill>
                <a:effectLst/>
                <a:uLnTx/>
                <a:uFillTx/>
                <a:latin typeface="Calibri" panose="020F0502020204030204"/>
                <a:ea typeface="+mn-ea"/>
                <a:cs typeface="+mn-cs"/>
              </a:rPr>
              <a:t>BCBS TX Physicians</a:t>
            </a:r>
          </a:p>
        </p:txBody>
      </p:sp>
    </p:spTree>
    <p:extLst>
      <p:ext uri="{BB962C8B-B14F-4D97-AF65-F5344CB8AC3E}">
        <p14:creationId xmlns:p14="http://schemas.microsoft.com/office/powerpoint/2010/main" val="2269674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B0CF22-2234-4D12-8302-E0331F71E92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B7DE8600-3E6E-4BE5-A7A1-2091CA608BDC}"/>
              </a:ext>
            </a:extLst>
          </p:cNvPr>
          <p:cNvSpPr>
            <a:spLocks noGrp="1"/>
          </p:cNvSpPr>
          <p:nvPr>
            <p:ph type="title" idx="4294967295"/>
          </p:nvPr>
        </p:nvSpPr>
        <p:spPr>
          <a:xfrm>
            <a:off x="0" y="136525"/>
            <a:ext cx="12106275" cy="1325563"/>
          </a:xfrm>
          <a:solidFill>
            <a:srgbClr val="002060"/>
          </a:solidFill>
        </p:spPr>
        <p:txBody>
          <a:bodyPr/>
          <a:lstStyle/>
          <a:p>
            <a:r>
              <a:rPr lang="en-US" dirty="0">
                <a:solidFill>
                  <a:schemeClr val="bg1"/>
                </a:solidFill>
              </a:rPr>
              <a:t>Payer + Provider = New payment relationships</a:t>
            </a:r>
          </a:p>
        </p:txBody>
      </p:sp>
      <p:sp>
        <p:nvSpPr>
          <p:cNvPr id="3" name="Content Placeholder 2">
            <a:extLst>
              <a:ext uri="{FF2B5EF4-FFF2-40B4-BE49-F238E27FC236}">
                <a16:creationId xmlns:a16="http://schemas.microsoft.com/office/drawing/2014/main" id="{61C7547F-FAB8-4127-81A8-DB988C5B44DF}"/>
              </a:ext>
            </a:extLst>
          </p:cNvPr>
          <p:cNvSpPr>
            <a:spLocks noGrp="1"/>
          </p:cNvSpPr>
          <p:nvPr>
            <p:ph sz="half" idx="4294967295"/>
          </p:nvPr>
        </p:nvSpPr>
        <p:spPr>
          <a:xfrm>
            <a:off x="462336" y="1554163"/>
            <a:ext cx="5571751" cy="4899025"/>
          </a:xfrm>
        </p:spPr>
        <p:txBody>
          <a:bodyPr>
            <a:normAutofit fontScale="92500" lnSpcReduction="20000"/>
          </a:bodyPr>
          <a:lstStyle/>
          <a:p>
            <a:pPr marL="0" indent="0">
              <a:buNone/>
            </a:pPr>
            <a:r>
              <a:rPr lang="en-US" sz="2200" b="1" dirty="0"/>
              <a:t>AHA, AHIP and 4 other</a:t>
            </a:r>
            <a:r>
              <a:rPr lang="en-US" sz="2200" dirty="0"/>
              <a:t> </a:t>
            </a:r>
            <a:r>
              <a:rPr lang="en-US" sz="2200" b="1" dirty="0"/>
              <a:t>associations (AMA, BC/BS and MGMA) join</a:t>
            </a:r>
            <a:r>
              <a:rPr lang="en-US" sz="2200" b="1" u="sng" dirty="0"/>
              <a:t> to improve prior authorization</a:t>
            </a:r>
            <a:r>
              <a:rPr lang="en-US" sz="2200" b="1" dirty="0"/>
              <a:t> processes. </a:t>
            </a:r>
            <a:r>
              <a:rPr lang="en-US" sz="2200" dirty="0"/>
              <a:t>1-18</a:t>
            </a:r>
          </a:p>
          <a:p>
            <a:r>
              <a:rPr lang="en-US" sz="2200" dirty="0"/>
              <a:t>Six healthcare groups agreed to take steps to make prior authorization processes more effective and efficient.</a:t>
            </a:r>
          </a:p>
          <a:p>
            <a:r>
              <a:rPr lang="en-US" sz="2200" dirty="0"/>
              <a:t>Decrease the # of providers required to comply with prior authorization based on their ‘performance, adherence to evidence-based medical practices or participation in a value-based agreement with the health insurance provider.”</a:t>
            </a:r>
          </a:p>
          <a:p>
            <a:r>
              <a:rPr lang="en-US" sz="2200" dirty="0">
                <a:solidFill>
                  <a:srgbClr val="FF0000"/>
                </a:solidFill>
              </a:rPr>
              <a:t>Prior authorizing only “high value services’. </a:t>
            </a:r>
            <a:r>
              <a:rPr lang="en-US" sz="2200" dirty="0"/>
              <a:t>Insurance plan is determining what value-based </a:t>
            </a:r>
            <a:r>
              <a:rPr lang="en-US" sz="2200" u="sng" dirty="0"/>
              <a:t>payment</a:t>
            </a:r>
            <a:r>
              <a:rPr lang="en-US" sz="2200" dirty="0"/>
              <a:t> looks like… is this really value based care based on the physician’s assessment &amp; believes best care plan?  Who decides?</a:t>
            </a:r>
          </a:p>
          <a:p>
            <a:endParaRPr lang="en-US" sz="2200" dirty="0">
              <a:solidFill>
                <a:srgbClr val="FF0000"/>
              </a:solidFill>
            </a:endParaRPr>
          </a:p>
          <a:p>
            <a:endParaRPr lang="en-US" sz="2200" dirty="0"/>
          </a:p>
          <a:p>
            <a:endParaRPr lang="en-US" sz="2000" dirty="0"/>
          </a:p>
        </p:txBody>
      </p:sp>
      <p:sp>
        <p:nvSpPr>
          <p:cNvPr id="4" name="Content Placeholder 3">
            <a:extLst>
              <a:ext uri="{FF2B5EF4-FFF2-40B4-BE49-F238E27FC236}">
                <a16:creationId xmlns:a16="http://schemas.microsoft.com/office/drawing/2014/main" id="{FD638551-E1C7-4463-BEE1-057CBD1DB383}"/>
              </a:ext>
            </a:extLst>
          </p:cNvPr>
          <p:cNvSpPr>
            <a:spLocks noGrp="1"/>
          </p:cNvSpPr>
          <p:nvPr>
            <p:ph sz="half" idx="4294967295"/>
          </p:nvPr>
        </p:nvSpPr>
        <p:spPr>
          <a:xfrm>
            <a:off x="6620249" y="1554163"/>
            <a:ext cx="5571751" cy="4570412"/>
          </a:xfrm>
        </p:spPr>
        <p:txBody>
          <a:bodyPr>
            <a:normAutofit fontScale="70000" lnSpcReduction="20000"/>
          </a:bodyPr>
          <a:lstStyle/>
          <a:p>
            <a:pPr marL="0" indent="0">
              <a:buNone/>
            </a:pPr>
            <a:r>
              <a:rPr lang="en-US" sz="3000" b="1" dirty="0"/>
              <a:t>Disney partners with 2 Florida health systems to offer HMO. 2-18</a:t>
            </a:r>
          </a:p>
          <a:p>
            <a:r>
              <a:rPr lang="en-US" sz="2200" b="1" dirty="0"/>
              <a:t>Directly contracted </a:t>
            </a:r>
            <a:r>
              <a:rPr lang="en-US" sz="2200" dirty="0"/>
              <a:t>with Orlando Health/6 acute hospitals and Florida hospital, Orlando/20 campuses to roll out two insurance plans for Disney employees. </a:t>
            </a:r>
          </a:p>
          <a:p>
            <a:r>
              <a:rPr lang="en-US" sz="2200" b="1" dirty="0"/>
              <a:t>Goal</a:t>
            </a:r>
            <a:r>
              <a:rPr lang="en-US" sz="2200" dirty="0"/>
              <a:t>: lower healthcare costs, higher outcomes</a:t>
            </a:r>
          </a:p>
          <a:p>
            <a:r>
              <a:rPr lang="en-US" sz="2200" dirty="0"/>
              <a:t>Using Cigna/Allegiance to administer the program.</a:t>
            </a:r>
          </a:p>
          <a:p>
            <a:r>
              <a:rPr lang="en-US" sz="2200" b="1" dirty="0"/>
              <a:t>NOTE</a:t>
            </a:r>
            <a:r>
              <a:rPr lang="en-US" sz="2200" dirty="0"/>
              <a:t>:  Remember employer-owned insurance is still looking for ways to reduce their costs..</a:t>
            </a:r>
          </a:p>
          <a:p>
            <a:r>
              <a:rPr lang="en-US" sz="2200" dirty="0"/>
              <a:t>11% of employers are looking at Direct to health system./  National Bus Group      </a:t>
            </a:r>
          </a:p>
          <a:p>
            <a:r>
              <a:rPr lang="en-US" sz="2200" b="1" dirty="0">
                <a:solidFill>
                  <a:srgbClr val="FF0000"/>
                </a:solidFill>
              </a:rPr>
              <a:t>2021- increase in employer direct to provider contracts</a:t>
            </a:r>
          </a:p>
          <a:p>
            <a:r>
              <a:rPr lang="en-US" sz="2200" b="1" dirty="0">
                <a:solidFill>
                  <a:srgbClr val="FF0000"/>
                </a:solidFill>
              </a:rPr>
              <a:t>TRUST IS THE KEY WITH NEW VALUE BASED RISK CONTRACTS- provider and payers</a:t>
            </a:r>
            <a:r>
              <a:rPr lang="en-US" sz="2200" b="1" dirty="0"/>
              <a:t>.  Who is developing the quality matrix, non-compliant patients, IT functionality, patients understanding of the term VALUE BASED, providing all services to keep leakage from occurring, provider choice, etc.  Value over volume.</a:t>
            </a:r>
          </a:p>
          <a:p>
            <a:r>
              <a:rPr lang="en-US" sz="2200" b="1" dirty="0"/>
              <a:t>Learn from AHIP – Insurance plan/companies themselves</a:t>
            </a:r>
          </a:p>
        </p:txBody>
      </p:sp>
      <p:grpSp>
        <p:nvGrpSpPr>
          <p:cNvPr id="10" name="Group 9">
            <a:extLst>
              <a:ext uri="{FF2B5EF4-FFF2-40B4-BE49-F238E27FC236}">
                <a16:creationId xmlns:a16="http://schemas.microsoft.com/office/drawing/2014/main" id="{0D5A0315-362C-6E45-81A1-3362D64A344E}"/>
              </a:ext>
            </a:extLst>
          </p:cNvPr>
          <p:cNvGrpSpPr/>
          <p:nvPr/>
        </p:nvGrpSpPr>
        <p:grpSpPr>
          <a:xfrm>
            <a:off x="10264236" y="60723"/>
            <a:ext cx="1927764" cy="1261538"/>
            <a:chOff x="7928753" y="5860940"/>
            <a:chExt cx="1927764" cy="1261538"/>
          </a:xfrm>
          <a:solidFill>
            <a:schemeClr val="tx1"/>
          </a:solidFill>
        </p:grpSpPr>
        <p:sp>
          <p:nvSpPr>
            <p:cNvPr id="7" name="Oval 6">
              <a:extLst>
                <a:ext uri="{FF2B5EF4-FFF2-40B4-BE49-F238E27FC236}">
                  <a16:creationId xmlns:a16="http://schemas.microsoft.com/office/drawing/2014/main" id="{5B42D0BD-6B40-1A46-84CD-21295E427438}"/>
                </a:ext>
              </a:extLst>
            </p:cNvPr>
            <p:cNvSpPr/>
            <p:nvPr/>
          </p:nvSpPr>
          <p:spPr>
            <a:xfrm>
              <a:off x="7928753" y="5885959"/>
              <a:ext cx="886968" cy="9333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FF0ACDE-4DF3-6C46-897E-28401835B8BC}"/>
                </a:ext>
              </a:extLst>
            </p:cNvPr>
            <p:cNvSpPr/>
            <p:nvPr/>
          </p:nvSpPr>
          <p:spPr>
            <a:xfrm>
              <a:off x="8969549" y="5860940"/>
              <a:ext cx="886968" cy="9333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FE72F50-5173-F442-A44C-6EBE8A73AF30}"/>
                </a:ext>
              </a:extLst>
            </p:cNvPr>
            <p:cNvSpPr/>
            <p:nvPr/>
          </p:nvSpPr>
          <p:spPr>
            <a:xfrm>
              <a:off x="8462772" y="6189155"/>
              <a:ext cx="886968" cy="9333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4" name="Graphic 13" descr="Medical with solid fill">
            <a:extLst>
              <a:ext uri="{FF2B5EF4-FFF2-40B4-BE49-F238E27FC236}">
                <a16:creationId xmlns:a16="http://schemas.microsoft.com/office/drawing/2014/main" id="{90D3873E-ED98-364F-A394-2CC77CAF098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20565" y="6133131"/>
            <a:ext cx="914400" cy="914400"/>
          </a:xfrm>
          <a:prstGeom prst="rect">
            <a:avLst/>
          </a:prstGeom>
        </p:spPr>
      </p:pic>
    </p:spTree>
    <p:extLst>
      <p:ext uri="{BB962C8B-B14F-4D97-AF65-F5344CB8AC3E}">
        <p14:creationId xmlns:p14="http://schemas.microsoft.com/office/powerpoint/2010/main" val="42793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5B1E0E-019E-49B0-BD60-6E2BB78EEEE9}"/>
              </a:ext>
            </a:extLst>
          </p:cNvPr>
          <p:cNvPicPr>
            <a:picLocks noChangeAspect="1"/>
          </p:cNvPicPr>
          <p:nvPr/>
        </p:nvPicPr>
        <p:blipFill rotWithShape="1">
          <a:blip r:embed="rId3">
            <a:duotone>
              <a:schemeClr val="accent1">
                <a:shade val="45000"/>
                <a:satMod val="135000"/>
              </a:schemeClr>
              <a:prstClr val="white"/>
            </a:duotone>
          </a:blip>
          <a:srcRect l="14832" t="19476" r="15578" b="17540"/>
          <a:stretch/>
        </p:blipFill>
        <p:spPr>
          <a:xfrm>
            <a:off x="1117091" y="1736482"/>
            <a:ext cx="981027" cy="887900"/>
          </a:xfrm>
          <a:prstGeom prst="roundRect">
            <a:avLst>
              <a:gd name="adj" fmla="val 3876"/>
            </a:avLst>
          </a:prstGeom>
          <a:ln>
            <a:noFill/>
          </a:ln>
          <a:effectLst/>
        </p:spPr>
      </p:pic>
      <p:pic>
        <p:nvPicPr>
          <p:cNvPr id="15" name="Picture 14">
            <a:extLst>
              <a:ext uri="{FF2B5EF4-FFF2-40B4-BE49-F238E27FC236}">
                <a16:creationId xmlns:a16="http://schemas.microsoft.com/office/drawing/2014/main" id="{93C22681-0BEB-47F8-A627-94D2B6E37267}"/>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3758797" y="1736482"/>
            <a:ext cx="981027" cy="887900"/>
          </a:xfrm>
          <a:prstGeom prst="roundRect">
            <a:avLst>
              <a:gd name="adj" fmla="val 3876"/>
            </a:avLst>
          </a:prstGeom>
          <a:ln>
            <a:noFill/>
          </a:ln>
          <a:effectLst/>
        </p:spPr>
      </p:pic>
      <p:pic>
        <p:nvPicPr>
          <p:cNvPr id="16" name="Picture 15">
            <a:extLst>
              <a:ext uri="{FF2B5EF4-FFF2-40B4-BE49-F238E27FC236}">
                <a16:creationId xmlns:a16="http://schemas.microsoft.com/office/drawing/2014/main" id="{568D942E-2857-420E-903D-C80ADE2F5505}"/>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6400503" y="1736482"/>
            <a:ext cx="981027" cy="887900"/>
          </a:xfrm>
          <a:prstGeom prst="roundRect">
            <a:avLst>
              <a:gd name="adj" fmla="val 3876"/>
            </a:avLst>
          </a:prstGeom>
          <a:ln>
            <a:noFill/>
          </a:ln>
          <a:effectLst/>
        </p:spPr>
      </p:pic>
      <p:pic>
        <p:nvPicPr>
          <p:cNvPr id="8" name="Picture 7">
            <a:extLst>
              <a:ext uri="{FF2B5EF4-FFF2-40B4-BE49-F238E27FC236}">
                <a16:creationId xmlns:a16="http://schemas.microsoft.com/office/drawing/2014/main" id="{94263B64-6C24-4C5C-8B8E-25E85E9CCCD7}"/>
              </a:ext>
            </a:extLst>
          </p:cNvPr>
          <p:cNvPicPr>
            <a:picLocks noChangeAspect="1"/>
          </p:cNvPicPr>
          <p:nvPr/>
        </p:nvPicPr>
        <p:blipFill rotWithShape="1">
          <a:blip r:embed="rId4"/>
          <a:srcRect l="20074" t="-1290" r="17443" b="-589"/>
          <a:stretch/>
        </p:blipFill>
        <p:spPr>
          <a:xfrm>
            <a:off x="10032561" y="1372289"/>
            <a:ext cx="2045368" cy="2814692"/>
          </a:xfrm>
          <a:prstGeom prst="roundRect">
            <a:avLst>
              <a:gd name="adj" fmla="val 3876"/>
            </a:avLst>
          </a:prstGeom>
          <a:ln>
            <a:noFill/>
          </a:ln>
          <a:effectLst/>
        </p:spPr>
      </p:pic>
      <p:sp>
        <p:nvSpPr>
          <p:cNvPr id="2" name="Title 1">
            <a:extLst>
              <a:ext uri="{FF2B5EF4-FFF2-40B4-BE49-F238E27FC236}">
                <a16:creationId xmlns:a16="http://schemas.microsoft.com/office/drawing/2014/main" id="{6FFAE9FF-19BF-43CD-AA25-CD1E84D75218}"/>
              </a:ext>
            </a:extLst>
          </p:cNvPr>
          <p:cNvSpPr>
            <a:spLocks noGrp="1"/>
          </p:cNvSpPr>
          <p:nvPr>
            <p:ph type="title"/>
          </p:nvPr>
        </p:nvSpPr>
        <p:spPr>
          <a:xfrm>
            <a:off x="1006646" y="5560832"/>
            <a:ext cx="10572000" cy="887900"/>
          </a:xfrm>
          <a:effectLst/>
        </p:spPr>
        <p:txBody>
          <a:bodyPr vert="horz" lIns="91440" tIns="45720" rIns="91440" bIns="45720" rtlCol="0" anchor="b">
            <a:normAutofit fontScale="90000"/>
          </a:bodyPr>
          <a:lstStyle/>
          <a:p>
            <a:pPr algn="r">
              <a:spcBef>
                <a:spcPct val="20000"/>
              </a:spcBef>
              <a:spcAft>
                <a:spcPts val="600"/>
              </a:spcAft>
              <a:buClr>
                <a:schemeClr val="accent1">
                  <a:lumMod val="75000"/>
                </a:schemeClr>
              </a:buClr>
              <a:buSzPct val="145000"/>
            </a:pPr>
            <a:r>
              <a:rPr lang="en-US" sz="38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Idaho’s Rural Community Hospitals</a:t>
            </a:r>
            <a:br>
              <a:rPr lang="en-US" sz="38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br>
            <a:r>
              <a:rPr lang="en-US" sz="24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Only </a:t>
            </a:r>
            <a:r>
              <a:rPr lang="en-US" sz="27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8 of 27 hospitals are financially viable, per IHA, 2018</a:t>
            </a:r>
            <a:br>
              <a:rPr lang="en-US" sz="27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br>
            <a:r>
              <a:rPr lang="en-US" sz="2000" dirty="0">
                <a:ln w="0"/>
                <a:solidFill>
                  <a:schemeClr val="accent1">
                    <a:lumMod val="75000"/>
                  </a:schemeClr>
                </a:solidFill>
                <a:effectLst>
                  <a:outerShdw blurRad="38100" dist="25400" dir="5400000" algn="ctr" rotWithShape="0">
                    <a:srgbClr val="6E747A">
                      <a:alpha val="43000"/>
                    </a:srgbClr>
                  </a:outerShdw>
                </a:effectLst>
                <a:latin typeface="Arial Rounded MT Bold" panose="020F0704030504030204" pitchFamily="34" charset="0"/>
              </a:rPr>
              <a:t>Outcome:  legislature said NO to funding expanded Medicaid.  Vote of the people said yes with 67% in favor.</a:t>
            </a:r>
          </a:p>
        </p:txBody>
      </p:sp>
      <p:sp>
        <p:nvSpPr>
          <p:cNvPr id="4" name="Footer Placeholder 3">
            <a:extLst>
              <a:ext uri="{FF2B5EF4-FFF2-40B4-BE49-F238E27FC236}">
                <a16:creationId xmlns:a16="http://schemas.microsoft.com/office/drawing/2014/main" id="{7A9C2902-6203-4365-8678-AC5010FF6C1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panose="020B0602020104020603"/>
                <a:ea typeface="+mn-ea"/>
                <a:cs typeface="+mn-cs"/>
              </a:rPr>
              <a:t>2021</a:t>
            </a:r>
          </a:p>
        </p:txBody>
      </p:sp>
      <p:sp>
        <p:nvSpPr>
          <p:cNvPr id="5" name="Slide Number Placeholder 4">
            <a:extLst>
              <a:ext uri="{FF2B5EF4-FFF2-40B4-BE49-F238E27FC236}">
                <a16:creationId xmlns:a16="http://schemas.microsoft.com/office/drawing/2014/main" id="{24056629-49F6-4562-BC54-644B95BC67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B1F839-8EAB-44F7-8E42-2413F4F0F70B}"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23" name="Picture 22">
            <a:extLst>
              <a:ext uri="{FF2B5EF4-FFF2-40B4-BE49-F238E27FC236}">
                <a16:creationId xmlns:a16="http://schemas.microsoft.com/office/drawing/2014/main" id="{112CA302-B7E7-4E23-B636-8D5B178D00A5}"/>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1151791" y="2799299"/>
            <a:ext cx="981027" cy="887900"/>
          </a:xfrm>
          <a:prstGeom prst="roundRect">
            <a:avLst>
              <a:gd name="adj" fmla="val 3876"/>
            </a:avLst>
          </a:prstGeom>
          <a:ln>
            <a:noFill/>
          </a:ln>
          <a:effectLst/>
        </p:spPr>
      </p:pic>
      <p:pic>
        <p:nvPicPr>
          <p:cNvPr id="25" name="Picture 24">
            <a:extLst>
              <a:ext uri="{FF2B5EF4-FFF2-40B4-BE49-F238E27FC236}">
                <a16:creationId xmlns:a16="http://schemas.microsoft.com/office/drawing/2014/main" id="{11D95721-B1EC-4F36-A43B-D868420B7E70}"/>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3779617" y="2799299"/>
            <a:ext cx="981027" cy="887900"/>
          </a:xfrm>
          <a:prstGeom prst="roundRect">
            <a:avLst>
              <a:gd name="adj" fmla="val 3876"/>
            </a:avLst>
          </a:prstGeom>
          <a:ln>
            <a:noFill/>
          </a:ln>
          <a:effectLst/>
        </p:spPr>
      </p:pic>
      <p:pic>
        <p:nvPicPr>
          <p:cNvPr id="27" name="Picture 26">
            <a:extLst>
              <a:ext uri="{FF2B5EF4-FFF2-40B4-BE49-F238E27FC236}">
                <a16:creationId xmlns:a16="http://schemas.microsoft.com/office/drawing/2014/main" id="{D593F9AC-488F-4E68-8B4B-5F8ACFF09BDC}"/>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6407443" y="2799299"/>
            <a:ext cx="981027" cy="887900"/>
          </a:xfrm>
          <a:prstGeom prst="roundRect">
            <a:avLst>
              <a:gd name="adj" fmla="val 3876"/>
            </a:avLst>
          </a:prstGeom>
          <a:ln>
            <a:noFill/>
          </a:ln>
          <a:effectLst/>
        </p:spPr>
      </p:pic>
      <p:pic>
        <p:nvPicPr>
          <p:cNvPr id="32" name="Picture 31">
            <a:extLst>
              <a:ext uri="{FF2B5EF4-FFF2-40B4-BE49-F238E27FC236}">
                <a16:creationId xmlns:a16="http://schemas.microsoft.com/office/drawing/2014/main" id="{42334D31-A5D7-4452-AFE4-4090981C2327}"/>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1142514" y="3849449"/>
            <a:ext cx="981027" cy="887900"/>
          </a:xfrm>
          <a:prstGeom prst="roundRect">
            <a:avLst>
              <a:gd name="adj" fmla="val 3876"/>
            </a:avLst>
          </a:prstGeom>
          <a:ln>
            <a:noFill/>
          </a:ln>
          <a:effectLst/>
        </p:spPr>
      </p:pic>
      <p:pic>
        <p:nvPicPr>
          <p:cNvPr id="33" name="Picture 32">
            <a:extLst>
              <a:ext uri="{FF2B5EF4-FFF2-40B4-BE49-F238E27FC236}">
                <a16:creationId xmlns:a16="http://schemas.microsoft.com/office/drawing/2014/main" id="{E9DD0019-4E63-4394-87A2-8A2DECCDD08E}"/>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3774050" y="3849449"/>
            <a:ext cx="981027" cy="887900"/>
          </a:xfrm>
          <a:prstGeom prst="roundRect">
            <a:avLst>
              <a:gd name="adj" fmla="val 3876"/>
            </a:avLst>
          </a:prstGeom>
          <a:ln>
            <a:noFill/>
          </a:ln>
          <a:effectLst/>
        </p:spPr>
      </p:pic>
      <p:pic>
        <p:nvPicPr>
          <p:cNvPr id="34" name="Picture 33">
            <a:extLst>
              <a:ext uri="{FF2B5EF4-FFF2-40B4-BE49-F238E27FC236}">
                <a16:creationId xmlns:a16="http://schemas.microsoft.com/office/drawing/2014/main" id="{1A74629A-D5DA-4230-9749-17E8A5C07452}"/>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6405586" y="3849449"/>
            <a:ext cx="981027" cy="887900"/>
          </a:xfrm>
          <a:prstGeom prst="roundRect">
            <a:avLst>
              <a:gd name="adj" fmla="val 3876"/>
            </a:avLst>
          </a:prstGeom>
          <a:ln>
            <a:noFill/>
          </a:ln>
          <a:effectLst/>
        </p:spPr>
      </p:pic>
      <p:pic>
        <p:nvPicPr>
          <p:cNvPr id="35" name="Picture 34">
            <a:extLst>
              <a:ext uri="{FF2B5EF4-FFF2-40B4-BE49-F238E27FC236}">
                <a16:creationId xmlns:a16="http://schemas.microsoft.com/office/drawing/2014/main" id="{90042C5D-EDF9-4466-8F4F-4F6C5EDCC155}"/>
              </a:ext>
            </a:extLst>
          </p:cNvPr>
          <p:cNvPicPr>
            <a:picLocks noChangeAspect="1"/>
          </p:cNvPicPr>
          <p:nvPr/>
        </p:nvPicPr>
        <p:blipFill rotWithShape="1">
          <a:blip r:embed="rId3">
            <a:duotone>
              <a:schemeClr val="accent1">
                <a:shade val="45000"/>
                <a:satMod val="135000"/>
              </a:schemeClr>
              <a:prstClr val="white"/>
            </a:duotone>
          </a:blip>
          <a:srcRect l="14832" t="19476" r="15578" b="17540"/>
          <a:stretch/>
        </p:blipFill>
        <p:spPr>
          <a:xfrm>
            <a:off x="1117091" y="699001"/>
            <a:ext cx="981027" cy="887900"/>
          </a:xfrm>
          <a:prstGeom prst="roundRect">
            <a:avLst>
              <a:gd name="adj" fmla="val 3876"/>
            </a:avLst>
          </a:prstGeom>
          <a:ln>
            <a:noFill/>
          </a:ln>
          <a:effectLst/>
        </p:spPr>
      </p:pic>
      <p:pic>
        <p:nvPicPr>
          <p:cNvPr id="36" name="Picture 35">
            <a:extLst>
              <a:ext uri="{FF2B5EF4-FFF2-40B4-BE49-F238E27FC236}">
                <a16:creationId xmlns:a16="http://schemas.microsoft.com/office/drawing/2014/main" id="{1106C392-BB25-42C6-B7DD-486826019B6A}"/>
              </a:ext>
            </a:extLst>
          </p:cNvPr>
          <p:cNvPicPr>
            <a:picLocks noChangeAspect="1"/>
          </p:cNvPicPr>
          <p:nvPr/>
        </p:nvPicPr>
        <p:blipFill rotWithShape="1">
          <a:blip r:embed="rId3">
            <a:duotone>
              <a:schemeClr val="accent1">
                <a:shade val="45000"/>
                <a:satMod val="135000"/>
              </a:schemeClr>
              <a:prstClr val="white"/>
            </a:duotone>
          </a:blip>
          <a:srcRect l="14832" t="19476" r="15578" b="17540"/>
          <a:stretch/>
        </p:blipFill>
        <p:spPr>
          <a:xfrm>
            <a:off x="3758797" y="699001"/>
            <a:ext cx="981027" cy="887900"/>
          </a:xfrm>
          <a:prstGeom prst="roundRect">
            <a:avLst>
              <a:gd name="adj" fmla="val 3876"/>
            </a:avLst>
          </a:prstGeom>
          <a:ln>
            <a:noFill/>
          </a:ln>
          <a:effectLst/>
        </p:spPr>
      </p:pic>
      <p:pic>
        <p:nvPicPr>
          <p:cNvPr id="37" name="Picture 36">
            <a:extLst>
              <a:ext uri="{FF2B5EF4-FFF2-40B4-BE49-F238E27FC236}">
                <a16:creationId xmlns:a16="http://schemas.microsoft.com/office/drawing/2014/main" id="{78EC8930-A07F-42BA-AF30-8B2FC72BD248}"/>
              </a:ext>
            </a:extLst>
          </p:cNvPr>
          <p:cNvPicPr>
            <a:picLocks noChangeAspect="1"/>
          </p:cNvPicPr>
          <p:nvPr/>
        </p:nvPicPr>
        <p:blipFill rotWithShape="1">
          <a:blip r:embed="rId3">
            <a:duotone>
              <a:schemeClr val="accent1">
                <a:shade val="45000"/>
                <a:satMod val="135000"/>
              </a:schemeClr>
              <a:prstClr val="white"/>
            </a:duotone>
          </a:blip>
          <a:srcRect l="14832" t="19476" r="15578" b="17540"/>
          <a:stretch/>
        </p:blipFill>
        <p:spPr>
          <a:xfrm>
            <a:off x="6400503" y="699001"/>
            <a:ext cx="981027" cy="887900"/>
          </a:xfrm>
          <a:prstGeom prst="roundRect">
            <a:avLst>
              <a:gd name="adj" fmla="val 3876"/>
            </a:avLst>
          </a:prstGeom>
          <a:ln>
            <a:noFill/>
          </a:ln>
          <a:effectLst/>
        </p:spPr>
      </p:pic>
      <p:pic>
        <p:nvPicPr>
          <p:cNvPr id="38" name="Picture 37">
            <a:extLst>
              <a:ext uri="{FF2B5EF4-FFF2-40B4-BE49-F238E27FC236}">
                <a16:creationId xmlns:a16="http://schemas.microsoft.com/office/drawing/2014/main" id="{C841768E-80B0-43C5-9A4A-11E3AACF1BBE}"/>
              </a:ext>
            </a:extLst>
          </p:cNvPr>
          <p:cNvPicPr>
            <a:picLocks noChangeAspect="1"/>
          </p:cNvPicPr>
          <p:nvPr/>
        </p:nvPicPr>
        <p:blipFill rotWithShape="1">
          <a:blip r:embed="rId3">
            <a:duotone>
              <a:schemeClr val="accent1">
                <a:shade val="45000"/>
                <a:satMod val="135000"/>
              </a:schemeClr>
              <a:prstClr val="white"/>
            </a:duotone>
          </a:blip>
          <a:srcRect l="14832" t="19476" r="15578" b="17540"/>
          <a:stretch/>
        </p:blipFill>
        <p:spPr>
          <a:xfrm>
            <a:off x="2437944" y="1736482"/>
            <a:ext cx="981027" cy="887900"/>
          </a:xfrm>
          <a:prstGeom prst="roundRect">
            <a:avLst>
              <a:gd name="adj" fmla="val 3876"/>
            </a:avLst>
          </a:prstGeom>
          <a:ln>
            <a:noFill/>
          </a:ln>
          <a:effectLst/>
        </p:spPr>
      </p:pic>
      <p:pic>
        <p:nvPicPr>
          <p:cNvPr id="39" name="Picture 38">
            <a:extLst>
              <a:ext uri="{FF2B5EF4-FFF2-40B4-BE49-F238E27FC236}">
                <a16:creationId xmlns:a16="http://schemas.microsoft.com/office/drawing/2014/main" id="{A7F58C26-1D11-4BD8-8158-0521FC437B89}"/>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5079650" y="1736482"/>
            <a:ext cx="981027" cy="887900"/>
          </a:xfrm>
          <a:prstGeom prst="roundRect">
            <a:avLst>
              <a:gd name="adj" fmla="val 3876"/>
            </a:avLst>
          </a:prstGeom>
          <a:ln>
            <a:noFill/>
          </a:ln>
          <a:effectLst/>
        </p:spPr>
      </p:pic>
      <p:pic>
        <p:nvPicPr>
          <p:cNvPr id="40" name="Picture 39">
            <a:extLst>
              <a:ext uri="{FF2B5EF4-FFF2-40B4-BE49-F238E27FC236}">
                <a16:creationId xmlns:a16="http://schemas.microsoft.com/office/drawing/2014/main" id="{CA743020-0B2B-4901-9C18-9A7D7DA0833F}"/>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7721355" y="1736482"/>
            <a:ext cx="981027" cy="887900"/>
          </a:xfrm>
          <a:prstGeom prst="roundRect">
            <a:avLst>
              <a:gd name="adj" fmla="val 3876"/>
            </a:avLst>
          </a:prstGeom>
          <a:ln>
            <a:noFill/>
          </a:ln>
          <a:effectLst/>
        </p:spPr>
      </p:pic>
      <p:pic>
        <p:nvPicPr>
          <p:cNvPr id="41" name="Picture 40">
            <a:extLst>
              <a:ext uri="{FF2B5EF4-FFF2-40B4-BE49-F238E27FC236}">
                <a16:creationId xmlns:a16="http://schemas.microsoft.com/office/drawing/2014/main" id="{9964F1AD-AFAF-4E2A-A437-6F0E8FAE4A91}"/>
              </a:ext>
            </a:extLst>
          </p:cNvPr>
          <p:cNvPicPr>
            <a:picLocks noChangeAspect="1"/>
          </p:cNvPicPr>
          <p:nvPr/>
        </p:nvPicPr>
        <p:blipFill rotWithShape="1">
          <a:blip r:embed="rId3">
            <a:duotone>
              <a:schemeClr val="accent1">
                <a:shade val="45000"/>
                <a:satMod val="135000"/>
              </a:schemeClr>
              <a:prstClr val="white"/>
            </a:duotone>
          </a:blip>
          <a:srcRect l="14832" t="19476" r="15578" b="17540"/>
          <a:stretch/>
        </p:blipFill>
        <p:spPr>
          <a:xfrm>
            <a:off x="2437944" y="699001"/>
            <a:ext cx="981027" cy="887900"/>
          </a:xfrm>
          <a:prstGeom prst="roundRect">
            <a:avLst>
              <a:gd name="adj" fmla="val 3876"/>
            </a:avLst>
          </a:prstGeom>
          <a:ln>
            <a:noFill/>
          </a:ln>
          <a:effectLst/>
        </p:spPr>
      </p:pic>
      <p:pic>
        <p:nvPicPr>
          <p:cNvPr id="42" name="Picture 41">
            <a:extLst>
              <a:ext uri="{FF2B5EF4-FFF2-40B4-BE49-F238E27FC236}">
                <a16:creationId xmlns:a16="http://schemas.microsoft.com/office/drawing/2014/main" id="{B35D353F-BD1B-4113-BC32-F7C8736D6059}"/>
              </a:ext>
            </a:extLst>
          </p:cNvPr>
          <p:cNvPicPr>
            <a:picLocks noChangeAspect="1"/>
          </p:cNvPicPr>
          <p:nvPr/>
        </p:nvPicPr>
        <p:blipFill rotWithShape="1">
          <a:blip r:embed="rId3">
            <a:duotone>
              <a:schemeClr val="accent1">
                <a:shade val="45000"/>
                <a:satMod val="135000"/>
              </a:schemeClr>
              <a:prstClr val="white"/>
            </a:duotone>
          </a:blip>
          <a:srcRect l="14832" t="19476" r="15578" b="17540"/>
          <a:stretch/>
        </p:blipFill>
        <p:spPr>
          <a:xfrm>
            <a:off x="5079650" y="699001"/>
            <a:ext cx="981027" cy="887900"/>
          </a:xfrm>
          <a:prstGeom prst="roundRect">
            <a:avLst>
              <a:gd name="adj" fmla="val 3876"/>
            </a:avLst>
          </a:prstGeom>
          <a:ln>
            <a:noFill/>
          </a:ln>
          <a:effectLst/>
        </p:spPr>
      </p:pic>
      <p:pic>
        <p:nvPicPr>
          <p:cNvPr id="43" name="Picture 42">
            <a:extLst>
              <a:ext uri="{FF2B5EF4-FFF2-40B4-BE49-F238E27FC236}">
                <a16:creationId xmlns:a16="http://schemas.microsoft.com/office/drawing/2014/main" id="{C18204CA-E21C-435F-A220-226000C5FA6C}"/>
              </a:ext>
            </a:extLst>
          </p:cNvPr>
          <p:cNvPicPr>
            <a:picLocks noChangeAspect="1"/>
          </p:cNvPicPr>
          <p:nvPr/>
        </p:nvPicPr>
        <p:blipFill rotWithShape="1">
          <a:blip r:embed="rId3">
            <a:duotone>
              <a:schemeClr val="accent1">
                <a:shade val="45000"/>
                <a:satMod val="135000"/>
              </a:schemeClr>
              <a:prstClr val="white"/>
            </a:duotone>
          </a:blip>
          <a:srcRect l="14832" t="19476" r="15578" b="17540"/>
          <a:stretch/>
        </p:blipFill>
        <p:spPr>
          <a:xfrm>
            <a:off x="7721355" y="699001"/>
            <a:ext cx="981027" cy="887900"/>
          </a:xfrm>
          <a:prstGeom prst="roundRect">
            <a:avLst>
              <a:gd name="adj" fmla="val 3876"/>
            </a:avLst>
          </a:prstGeom>
          <a:ln>
            <a:noFill/>
          </a:ln>
          <a:effectLst/>
        </p:spPr>
      </p:pic>
      <p:pic>
        <p:nvPicPr>
          <p:cNvPr id="44" name="Picture 43">
            <a:extLst>
              <a:ext uri="{FF2B5EF4-FFF2-40B4-BE49-F238E27FC236}">
                <a16:creationId xmlns:a16="http://schemas.microsoft.com/office/drawing/2014/main" id="{287B0EF8-738A-4B52-B716-57AEDAA47839}"/>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2465704" y="2799299"/>
            <a:ext cx="981027" cy="887900"/>
          </a:xfrm>
          <a:prstGeom prst="roundRect">
            <a:avLst>
              <a:gd name="adj" fmla="val 3876"/>
            </a:avLst>
          </a:prstGeom>
          <a:ln>
            <a:noFill/>
          </a:ln>
          <a:effectLst/>
        </p:spPr>
      </p:pic>
      <p:pic>
        <p:nvPicPr>
          <p:cNvPr id="45" name="Picture 44">
            <a:extLst>
              <a:ext uri="{FF2B5EF4-FFF2-40B4-BE49-F238E27FC236}">
                <a16:creationId xmlns:a16="http://schemas.microsoft.com/office/drawing/2014/main" id="{62AB868D-8028-4237-B37C-C59D553EBF07}"/>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5093530" y="2799299"/>
            <a:ext cx="981027" cy="887900"/>
          </a:xfrm>
          <a:prstGeom prst="roundRect">
            <a:avLst>
              <a:gd name="adj" fmla="val 3876"/>
            </a:avLst>
          </a:prstGeom>
          <a:ln>
            <a:noFill/>
          </a:ln>
          <a:effectLst/>
        </p:spPr>
      </p:pic>
      <p:pic>
        <p:nvPicPr>
          <p:cNvPr id="46" name="Picture 45">
            <a:extLst>
              <a:ext uri="{FF2B5EF4-FFF2-40B4-BE49-F238E27FC236}">
                <a16:creationId xmlns:a16="http://schemas.microsoft.com/office/drawing/2014/main" id="{17306020-6173-4781-86D2-A21F32427A77}"/>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7721355" y="2799299"/>
            <a:ext cx="981027" cy="887900"/>
          </a:xfrm>
          <a:prstGeom prst="roundRect">
            <a:avLst>
              <a:gd name="adj" fmla="val 3876"/>
            </a:avLst>
          </a:prstGeom>
          <a:ln>
            <a:noFill/>
          </a:ln>
          <a:effectLst/>
        </p:spPr>
      </p:pic>
      <p:pic>
        <p:nvPicPr>
          <p:cNvPr id="47" name="Picture 46">
            <a:extLst>
              <a:ext uri="{FF2B5EF4-FFF2-40B4-BE49-F238E27FC236}">
                <a16:creationId xmlns:a16="http://schemas.microsoft.com/office/drawing/2014/main" id="{4B35EC82-2AB5-43F4-832B-A2A4726BA683}"/>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2458282" y="3849449"/>
            <a:ext cx="981027" cy="887900"/>
          </a:xfrm>
          <a:prstGeom prst="roundRect">
            <a:avLst>
              <a:gd name="adj" fmla="val 3876"/>
            </a:avLst>
          </a:prstGeom>
          <a:ln>
            <a:noFill/>
          </a:ln>
          <a:effectLst/>
        </p:spPr>
      </p:pic>
      <p:pic>
        <p:nvPicPr>
          <p:cNvPr id="48" name="Picture 47">
            <a:extLst>
              <a:ext uri="{FF2B5EF4-FFF2-40B4-BE49-F238E27FC236}">
                <a16:creationId xmlns:a16="http://schemas.microsoft.com/office/drawing/2014/main" id="{E3231E47-AE2B-4AAE-8DF5-6D2415997446}"/>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5089818" y="3849449"/>
            <a:ext cx="981027" cy="887900"/>
          </a:xfrm>
          <a:prstGeom prst="roundRect">
            <a:avLst>
              <a:gd name="adj" fmla="val 3876"/>
            </a:avLst>
          </a:prstGeom>
          <a:ln>
            <a:noFill/>
          </a:ln>
          <a:effectLst/>
        </p:spPr>
      </p:pic>
      <p:pic>
        <p:nvPicPr>
          <p:cNvPr id="49" name="Picture 48">
            <a:extLst>
              <a:ext uri="{FF2B5EF4-FFF2-40B4-BE49-F238E27FC236}">
                <a16:creationId xmlns:a16="http://schemas.microsoft.com/office/drawing/2014/main" id="{007D03E8-0AAE-4C3A-B52B-B9EE9C69B2B0}"/>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7721355" y="3849449"/>
            <a:ext cx="981027" cy="887900"/>
          </a:xfrm>
          <a:prstGeom prst="roundRect">
            <a:avLst>
              <a:gd name="adj" fmla="val 3876"/>
            </a:avLst>
          </a:prstGeom>
          <a:ln>
            <a:noFill/>
          </a:ln>
          <a:effectLst/>
        </p:spPr>
      </p:pic>
      <p:pic>
        <p:nvPicPr>
          <p:cNvPr id="50" name="Picture 49">
            <a:extLst>
              <a:ext uri="{FF2B5EF4-FFF2-40B4-BE49-F238E27FC236}">
                <a16:creationId xmlns:a16="http://schemas.microsoft.com/office/drawing/2014/main" id="{1D51ACD5-D530-4747-AAD0-19D9AA0AD60F}"/>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9035267" y="3447865"/>
            <a:ext cx="981027" cy="887900"/>
          </a:xfrm>
          <a:prstGeom prst="roundRect">
            <a:avLst>
              <a:gd name="adj" fmla="val 3876"/>
            </a:avLst>
          </a:prstGeom>
          <a:ln>
            <a:noFill/>
          </a:ln>
          <a:effectLst/>
        </p:spPr>
      </p:pic>
      <p:pic>
        <p:nvPicPr>
          <p:cNvPr id="51" name="Picture 50">
            <a:extLst>
              <a:ext uri="{FF2B5EF4-FFF2-40B4-BE49-F238E27FC236}">
                <a16:creationId xmlns:a16="http://schemas.microsoft.com/office/drawing/2014/main" id="{32ADF9ED-880D-4549-A113-20266083FB9E}"/>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9035267" y="1223049"/>
            <a:ext cx="981027" cy="887900"/>
          </a:xfrm>
          <a:prstGeom prst="roundRect">
            <a:avLst>
              <a:gd name="adj" fmla="val 3876"/>
            </a:avLst>
          </a:prstGeom>
          <a:ln>
            <a:noFill/>
          </a:ln>
          <a:effectLst/>
        </p:spPr>
      </p:pic>
      <p:pic>
        <p:nvPicPr>
          <p:cNvPr id="52" name="Picture 51">
            <a:extLst>
              <a:ext uri="{FF2B5EF4-FFF2-40B4-BE49-F238E27FC236}">
                <a16:creationId xmlns:a16="http://schemas.microsoft.com/office/drawing/2014/main" id="{CD0300C3-1668-4350-AA49-30A2D0722866}"/>
              </a:ext>
            </a:extLst>
          </p:cNvPr>
          <p:cNvPicPr>
            <a:picLocks noChangeAspect="1"/>
          </p:cNvPicPr>
          <p:nvPr/>
        </p:nvPicPr>
        <p:blipFill rotWithShape="1">
          <a:blip r:embed="rId3">
            <a:duotone>
              <a:schemeClr val="accent5">
                <a:shade val="45000"/>
                <a:satMod val="135000"/>
              </a:schemeClr>
              <a:prstClr val="white"/>
            </a:duotone>
          </a:blip>
          <a:srcRect l="14832" t="19476" r="15578" b="17540"/>
          <a:stretch/>
        </p:blipFill>
        <p:spPr>
          <a:xfrm>
            <a:off x="9035267" y="2335457"/>
            <a:ext cx="981027" cy="887900"/>
          </a:xfrm>
          <a:prstGeom prst="roundRect">
            <a:avLst>
              <a:gd name="adj" fmla="val 3876"/>
            </a:avLst>
          </a:prstGeom>
          <a:ln>
            <a:noFill/>
          </a:ln>
          <a:effectLst/>
        </p:spPr>
      </p:pic>
      <p:pic>
        <p:nvPicPr>
          <p:cNvPr id="3" name="Picture 2">
            <a:extLst>
              <a:ext uri="{FF2B5EF4-FFF2-40B4-BE49-F238E27FC236}">
                <a16:creationId xmlns:a16="http://schemas.microsoft.com/office/drawing/2014/main" id="{C0B499CB-B0BA-44EF-83C7-B277153A8D00}"/>
              </a:ext>
            </a:extLst>
          </p:cNvPr>
          <p:cNvPicPr>
            <a:picLocks noChangeAspect="1"/>
          </p:cNvPicPr>
          <p:nvPr/>
        </p:nvPicPr>
        <p:blipFill>
          <a:blip r:embed="rId5"/>
          <a:stretch>
            <a:fillRect/>
          </a:stretch>
        </p:blipFill>
        <p:spPr>
          <a:xfrm>
            <a:off x="9283148" y="-1627550"/>
            <a:ext cx="3799846" cy="4133446"/>
          </a:xfrm>
          <a:prstGeom prst="rect">
            <a:avLst/>
          </a:prstGeom>
        </p:spPr>
      </p:pic>
    </p:spTree>
    <p:extLst>
      <p:ext uri="{BB962C8B-B14F-4D97-AF65-F5344CB8AC3E}">
        <p14:creationId xmlns:p14="http://schemas.microsoft.com/office/powerpoint/2010/main" val="2349861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03D954-2C26-44D8-B02B-42545255F9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CB1E95-063F-4766-8608-9E95CCC381F0}"/>
              </a:ext>
            </a:extLst>
          </p:cNvPr>
          <p:cNvSpPr>
            <a:spLocks noGrp="1"/>
          </p:cNvSpPr>
          <p:nvPr>
            <p:ph type="title" idx="4294967295"/>
          </p:nvPr>
        </p:nvSpPr>
        <p:spPr>
          <a:xfrm>
            <a:off x="0" y="85725"/>
            <a:ext cx="12033250" cy="1062038"/>
          </a:xfrm>
          <a:solidFill>
            <a:srgbClr val="002060"/>
          </a:solidFill>
        </p:spPr>
        <p:txBody>
          <a:bodyPr>
            <a:normAutofit/>
          </a:bodyPr>
          <a:lstStyle/>
          <a:p>
            <a:r>
              <a:rPr lang="en-US" dirty="0">
                <a:solidFill>
                  <a:schemeClr val="bg1"/>
                </a:solidFill>
              </a:rPr>
              <a:t>Denials and </a:t>
            </a:r>
            <a:r>
              <a:rPr lang="en-US" dirty="0">
                <a:solidFill>
                  <a:srgbClr val="00B050"/>
                </a:solidFill>
              </a:rPr>
              <a:t>being the patient advocate. A Financial Navigator for the most vulnerable.  Pt loyalty means?  BE THE PATIENT – Changes perspective!</a:t>
            </a:r>
          </a:p>
        </p:txBody>
      </p:sp>
      <p:sp>
        <p:nvSpPr>
          <p:cNvPr id="3" name="Content Placeholder 2">
            <a:extLst>
              <a:ext uri="{FF2B5EF4-FFF2-40B4-BE49-F238E27FC236}">
                <a16:creationId xmlns:a16="http://schemas.microsoft.com/office/drawing/2014/main" id="{77862713-63CB-4B39-81D6-3B350FF9312A}"/>
              </a:ext>
            </a:extLst>
          </p:cNvPr>
          <p:cNvSpPr>
            <a:spLocks noGrp="1"/>
          </p:cNvSpPr>
          <p:nvPr>
            <p:ph sz="quarter" idx="4294967295"/>
          </p:nvPr>
        </p:nvSpPr>
        <p:spPr>
          <a:xfrm>
            <a:off x="534256" y="1208088"/>
            <a:ext cx="11346594" cy="5513387"/>
          </a:xfrm>
        </p:spPr>
        <p:txBody>
          <a:bodyPr>
            <a:noAutofit/>
          </a:bodyPr>
          <a:lstStyle/>
          <a:p>
            <a:pPr marL="0" indent="0" algn="ctr">
              <a:lnSpc>
                <a:spcPct val="100000"/>
              </a:lnSpc>
              <a:spcBef>
                <a:spcPts val="0"/>
              </a:spcBef>
              <a:spcAft>
                <a:spcPts val="600"/>
              </a:spcAft>
              <a:buNone/>
            </a:pPr>
            <a:r>
              <a:rPr lang="en-US" sz="1800" b="1" dirty="0"/>
              <a:t>And when the payer decides to deny a claim, </a:t>
            </a:r>
            <a:r>
              <a:rPr lang="en-US" sz="1800" b="1" dirty="0">
                <a:solidFill>
                  <a:srgbClr val="00B050"/>
                </a:solidFill>
              </a:rPr>
              <a:t>the patient is overwhelmed</a:t>
            </a:r>
            <a:r>
              <a:rPr lang="en-US" sz="1800" b="1" dirty="0"/>
              <a:t>.  </a:t>
            </a:r>
          </a:p>
          <a:p>
            <a:pPr marL="0" indent="0" algn="ctr">
              <a:lnSpc>
                <a:spcPct val="100000"/>
              </a:lnSpc>
              <a:spcBef>
                <a:spcPts val="0"/>
              </a:spcBef>
              <a:spcAft>
                <a:spcPts val="600"/>
              </a:spcAft>
              <a:buNone/>
            </a:pPr>
            <a:r>
              <a:rPr lang="en-US" sz="1800" b="1" dirty="0"/>
              <a:t>Who is the provider navigator to help defend the denial or dispute w/payer?</a:t>
            </a:r>
          </a:p>
          <a:p>
            <a:pPr marL="0" indent="0">
              <a:lnSpc>
                <a:spcPct val="100000"/>
              </a:lnSpc>
              <a:spcBef>
                <a:spcPts val="0"/>
              </a:spcBef>
              <a:spcAft>
                <a:spcPts val="600"/>
              </a:spcAft>
              <a:buNone/>
            </a:pPr>
            <a:r>
              <a:rPr lang="en-US" sz="1400" b="1" dirty="0"/>
              <a:t>Ex #1  </a:t>
            </a:r>
            <a:r>
              <a:rPr lang="en-US" sz="1400" dirty="0"/>
              <a:t>Pt had a burn on lower leg. Insurance paid for the dressing but then stopped paying.  Denied as not medically necessary.  Didn’t know where to go or who to help. Ended up calling their insurance agent/who sold the MA plan. The agent called the insurance and told the pt – nothing they can do.  </a:t>
            </a:r>
            <a:r>
              <a:rPr lang="en-US" sz="1400" b="1" dirty="0"/>
              <a:t>He paid out of pocket for multiple months.</a:t>
            </a:r>
          </a:p>
          <a:p>
            <a:pPr marL="0" indent="0">
              <a:lnSpc>
                <a:spcPct val="100000"/>
              </a:lnSpc>
              <a:spcBef>
                <a:spcPts val="0"/>
              </a:spcBef>
              <a:spcAft>
                <a:spcPts val="600"/>
              </a:spcAft>
              <a:buNone/>
            </a:pPr>
            <a:r>
              <a:rPr lang="en-US" sz="1400" b="1" dirty="0"/>
              <a:t>Ex #2 </a:t>
            </a:r>
            <a:r>
              <a:rPr lang="en-US" sz="1400" dirty="0"/>
              <a:t>Pt’s insurance changed after the pt had 3 corrective surgeries.  Specialized surgeon and procedures.  A 4</a:t>
            </a:r>
            <a:r>
              <a:rPr lang="en-US" sz="1400" baseline="30000" dirty="0"/>
              <a:t>th</a:t>
            </a:r>
            <a:r>
              <a:rPr lang="en-US" sz="1400" dirty="0"/>
              <a:t> surgery was necessary, but out of network.  Pt asked their human resource /broker –nothing to help.  Then directed to call the insurance directly and ask for help.   After another denial, a navigator –advocate stepped in.  Outlined the surgery, involved the surgeon to discuss the case directly with the payer, and asked for exception to continue with the same pt care and surgeon.  Insurance plan said – there are plenty of in-network ortho surgeons. Now the battle to prove – can’t change and no surgeon would take over this level of complexity.  After many calls, the pt and advocate did get limited approval.   </a:t>
            </a:r>
            <a:r>
              <a:rPr lang="en-US" sz="1400" b="1" dirty="0"/>
              <a:t>Then after-care denied</a:t>
            </a:r>
            <a:r>
              <a:rPr lang="en-US" sz="1400" dirty="0"/>
              <a:t>.  (Can’t make this stuff up!)</a:t>
            </a:r>
          </a:p>
          <a:p>
            <a:pPr marL="0" indent="0">
              <a:lnSpc>
                <a:spcPct val="100000"/>
              </a:lnSpc>
              <a:spcBef>
                <a:spcPts val="0"/>
              </a:spcBef>
              <a:spcAft>
                <a:spcPts val="600"/>
              </a:spcAft>
              <a:buNone/>
            </a:pPr>
            <a:r>
              <a:rPr lang="en-US" sz="1400" b="1" dirty="0"/>
              <a:t>Ex #3 </a:t>
            </a:r>
            <a:r>
              <a:rPr lang="en-US" sz="1400" dirty="0"/>
              <a:t>Pt had muscle pain with inability to dx without a test. A Vit D test was ordered as this was the accepted course of dx work- up for uncontrolled muscle pain.  Insurance denied as not medically necessary and they had their own </a:t>
            </a:r>
            <a:r>
              <a:rPr lang="en-US" sz="1400" dirty="0" err="1"/>
              <a:t>indept</a:t>
            </a:r>
            <a:r>
              <a:rPr lang="en-US" sz="1400" dirty="0"/>
              <a:t> company who confirmed same. When told that the doctor needed to determine the level of Vit D –as it is directly related to the reason for muscle pain – didn’t matter.  </a:t>
            </a:r>
            <a:r>
              <a:rPr lang="en-US" sz="1400" b="1" dirty="0"/>
              <a:t>Pt was told they had to pay it and other services related to the Vit D test</a:t>
            </a:r>
            <a:r>
              <a:rPr lang="en-US" sz="1400" dirty="0"/>
              <a:t>.  Pt asked the provider –what can they do?  They stepped in and did do an appeal. All for a simple Vit D test..  Otherwise, the pt is left paying.</a:t>
            </a:r>
          </a:p>
          <a:p>
            <a:pPr marL="0" indent="0" algn="ctr">
              <a:lnSpc>
                <a:spcPct val="100000"/>
              </a:lnSpc>
              <a:spcBef>
                <a:spcPts val="0"/>
              </a:spcBef>
              <a:buNone/>
            </a:pPr>
            <a:r>
              <a:rPr lang="en-US" sz="1600" b="1" dirty="0">
                <a:solidFill>
                  <a:srgbClr val="002060"/>
                </a:solidFill>
              </a:rPr>
              <a:t>The complexity of healthcare – </a:t>
            </a:r>
            <a:r>
              <a:rPr lang="en-US" sz="1400" b="1" dirty="0">
                <a:solidFill>
                  <a:srgbClr val="002060"/>
                </a:solidFill>
              </a:rPr>
              <a:t>the relationship between the payer and the patient –all difficult for the pt who only believes: </a:t>
            </a:r>
          </a:p>
          <a:p>
            <a:pPr marL="0" indent="0" algn="ctr">
              <a:lnSpc>
                <a:spcPct val="100000"/>
              </a:lnSpc>
              <a:spcBef>
                <a:spcPts val="0"/>
              </a:spcBef>
              <a:buNone/>
            </a:pPr>
            <a:r>
              <a:rPr lang="en-US" sz="1600" b="1" dirty="0">
                <a:solidFill>
                  <a:srgbClr val="002060"/>
                </a:solidFill>
              </a:rPr>
              <a:t>If the physician ordered it, why did the insurance declare it as not medically necessary?</a:t>
            </a:r>
          </a:p>
          <a:p>
            <a:pPr marL="0" indent="0" algn="ctr">
              <a:lnSpc>
                <a:spcPct val="100000"/>
              </a:lnSpc>
              <a:spcBef>
                <a:spcPts val="0"/>
              </a:spcBef>
              <a:buNone/>
            </a:pPr>
            <a:r>
              <a:rPr lang="en-US" sz="1600" b="1" dirty="0">
                <a:solidFill>
                  <a:srgbClr val="002060"/>
                </a:solidFill>
              </a:rPr>
              <a:t>Physician directed care vs payer directed care.   So very hard on the patient.  Who can help them? Who actually knows what to ask? </a:t>
            </a:r>
            <a:r>
              <a:rPr lang="en-US" sz="1600" b="1" dirty="0">
                <a:solidFill>
                  <a:srgbClr val="C00000"/>
                </a:solidFill>
              </a:rPr>
              <a:t>Payer’s going wild directly impacts the most vulnerable – the patient.</a:t>
            </a:r>
            <a:r>
              <a:rPr lang="en-US" sz="1600" b="1" dirty="0">
                <a:solidFill>
                  <a:srgbClr val="002060"/>
                </a:solidFill>
              </a:rPr>
              <a:t> </a:t>
            </a:r>
          </a:p>
        </p:txBody>
      </p:sp>
    </p:spTree>
    <p:extLst>
      <p:ext uri="{BB962C8B-B14F-4D97-AF65-F5344CB8AC3E}">
        <p14:creationId xmlns:p14="http://schemas.microsoft.com/office/powerpoint/2010/main" val="1782886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Network with pins">
            <a:extLst>
              <a:ext uri="{FF2B5EF4-FFF2-40B4-BE49-F238E27FC236}">
                <a16:creationId xmlns:a16="http://schemas.microsoft.com/office/drawing/2014/main" id="{83992705-15F0-BB47-865F-EFD2419619E3}"/>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4" name="Slide Number Placeholder 3">
            <a:extLst>
              <a:ext uri="{FF2B5EF4-FFF2-40B4-BE49-F238E27FC236}">
                <a16:creationId xmlns:a16="http://schemas.microsoft.com/office/drawing/2014/main" id="{6AF76170-BB63-4824-AD39-B43E3F35A2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2BD6DD-CCD1-4D06-82E6-E0106CE563FE}"/>
              </a:ext>
            </a:extLst>
          </p:cNvPr>
          <p:cNvSpPr>
            <a:spLocks noGrp="1"/>
          </p:cNvSpPr>
          <p:nvPr>
            <p:ph type="title" idx="4294967295"/>
          </p:nvPr>
        </p:nvSpPr>
        <p:spPr>
          <a:xfrm>
            <a:off x="0" y="292100"/>
            <a:ext cx="10515600" cy="1325563"/>
          </a:xfrm>
          <a:solidFill>
            <a:srgbClr val="002060"/>
          </a:solidFill>
        </p:spPr>
        <p:txBody>
          <a:bodyPr/>
          <a:lstStyle/>
          <a:p>
            <a:pPr algn="ctr"/>
            <a:r>
              <a:rPr lang="en-US" dirty="0">
                <a:solidFill>
                  <a:schemeClr val="bg1"/>
                </a:solidFill>
              </a:rPr>
              <a:t>Thank You for Joining Us in this </a:t>
            </a:r>
            <a:br>
              <a:rPr lang="en-US" dirty="0">
                <a:solidFill>
                  <a:schemeClr val="bg1"/>
                </a:solidFill>
              </a:rPr>
            </a:br>
            <a:r>
              <a:rPr lang="en-US" dirty="0">
                <a:solidFill>
                  <a:schemeClr val="bg1"/>
                </a:solidFill>
              </a:rPr>
              <a:t>Educational Journey</a:t>
            </a:r>
          </a:p>
        </p:txBody>
      </p:sp>
      <p:sp>
        <p:nvSpPr>
          <p:cNvPr id="3" name="Content Placeholder 2">
            <a:extLst>
              <a:ext uri="{FF2B5EF4-FFF2-40B4-BE49-F238E27FC236}">
                <a16:creationId xmlns:a16="http://schemas.microsoft.com/office/drawing/2014/main" id="{ABC5D648-A2CD-4AB6-A421-4C04138979A8}"/>
              </a:ext>
            </a:extLst>
          </p:cNvPr>
          <p:cNvSpPr>
            <a:spLocks noGrp="1"/>
          </p:cNvSpPr>
          <p:nvPr>
            <p:ph idx="4294967295"/>
          </p:nvPr>
        </p:nvSpPr>
        <p:spPr>
          <a:xfrm>
            <a:off x="729464" y="4927600"/>
            <a:ext cx="4171309" cy="1822521"/>
          </a:xfrm>
        </p:spPr>
        <p:txBody>
          <a:bodyPr>
            <a:normAutofit lnSpcReduction="10000"/>
          </a:bodyPr>
          <a:lstStyle/>
          <a:p>
            <a:pPr marL="0" indent="0">
              <a:buNone/>
            </a:pPr>
            <a:r>
              <a:rPr lang="en-US" sz="1800" dirty="0">
                <a:solidFill>
                  <a:srgbClr val="9454C3"/>
                </a:solidFill>
                <a:hlinkClick r:id="rId3"/>
              </a:rPr>
              <a:t>daylee1@mindspring.</a:t>
            </a:r>
            <a:r>
              <a:rPr lang="en-US" sz="1800" dirty="0">
                <a:solidFill>
                  <a:srgbClr val="002060"/>
                </a:solidFill>
                <a:hlinkClick r:id="rId3"/>
              </a:rPr>
              <a:t>com</a:t>
            </a:r>
            <a:r>
              <a:rPr lang="en-US" sz="1800" dirty="0">
                <a:solidFill>
                  <a:srgbClr val="002060"/>
                </a:solidFill>
              </a:rPr>
              <a:t> </a:t>
            </a:r>
          </a:p>
          <a:p>
            <a:pPr marL="0" indent="0">
              <a:buNone/>
            </a:pPr>
            <a:r>
              <a:rPr lang="en-US" sz="1800" dirty="0">
                <a:solidFill>
                  <a:srgbClr val="002060"/>
                </a:solidFill>
              </a:rPr>
              <a:t>208 423 9036</a:t>
            </a:r>
          </a:p>
          <a:p>
            <a:pPr marL="0" indent="0">
              <a:buNone/>
            </a:pPr>
            <a:endParaRPr lang="en-US" sz="1800" dirty="0">
              <a:solidFill>
                <a:srgbClr val="002060"/>
              </a:solidFill>
            </a:endParaRPr>
          </a:p>
          <a:p>
            <a:pPr marL="0" indent="0">
              <a:buNone/>
            </a:pPr>
            <a:r>
              <a:rPr lang="en-US" sz="1800" dirty="0">
                <a:solidFill>
                  <a:srgbClr val="002060"/>
                </a:solidFill>
                <a:hlinkClick r:id="rId4"/>
              </a:rPr>
              <a:t>http://arsystemsdayegusquiza.com</a:t>
            </a:r>
            <a:r>
              <a:rPr lang="en-US" sz="1800" dirty="0">
                <a:solidFill>
                  <a:srgbClr val="002060"/>
                </a:solidFill>
              </a:rPr>
              <a:t> </a:t>
            </a:r>
          </a:p>
          <a:p>
            <a:pPr marL="0" indent="0">
              <a:buNone/>
            </a:pPr>
            <a:r>
              <a:rPr lang="en-US" sz="1800" dirty="0">
                <a:solidFill>
                  <a:srgbClr val="002060"/>
                </a:solidFill>
              </a:rPr>
              <a:t>http//pfnfinc.com</a:t>
            </a:r>
          </a:p>
        </p:txBody>
      </p:sp>
      <p:sp>
        <p:nvSpPr>
          <p:cNvPr id="10" name="Oval 9">
            <a:extLst>
              <a:ext uri="{FF2B5EF4-FFF2-40B4-BE49-F238E27FC236}">
                <a16:creationId xmlns:a16="http://schemas.microsoft.com/office/drawing/2014/main" id="{0252EEAF-7963-E649-9D47-D6862633B8E5}"/>
              </a:ext>
            </a:extLst>
          </p:cNvPr>
          <p:cNvSpPr/>
          <p:nvPr/>
        </p:nvSpPr>
        <p:spPr>
          <a:xfrm>
            <a:off x="6029481" y="1843814"/>
            <a:ext cx="2118209" cy="2470684"/>
          </a:xfrm>
          <a:prstGeom prst="ellipse">
            <a:avLst/>
          </a:prstGeom>
          <a:blipFill>
            <a:blip r:embed="rId5"/>
            <a:stretch>
              <a:fillRect/>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58625CF-3A5A-254F-80BD-9A908E751CD0}"/>
              </a:ext>
            </a:extLst>
          </p:cNvPr>
          <p:cNvSpPr/>
          <p:nvPr/>
        </p:nvSpPr>
        <p:spPr>
          <a:xfrm flipH="1">
            <a:off x="5466080" y="4594029"/>
            <a:ext cx="3738880" cy="8540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350"/>
              <a:buFontTx/>
              <a:buNone/>
              <a:tabLst/>
              <a:defRPr/>
            </a:pPr>
            <a:r>
              <a:rPr kumimoji="0" lang="en-US" sz="1350" b="1" i="0" u="none" strike="noStrike" kern="1200" cap="none" spc="0" normalizeH="0" baseline="0" noProof="0" dirty="0">
                <a:ln>
                  <a:noFill/>
                </a:ln>
                <a:solidFill>
                  <a:srgbClr val="18A00B"/>
                </a:solidFill>
                <a:effectLst/>
                <a:uLnTx/>
                <a:uFillTx/>
                <a:latin typeface="Roboto"/>
                <a:ea typeface="Roboto"/>
                <a:cs typeface="Roboto"/>
              </a:rPr>
              <a:t>DAY EGUSQUIZA</a:t>
            </a:r>
          </a:p>
          <a:p>
            <a:pPr marL="0" marR="0" lvl="0" indent="0" algn="ctr" defTabSz="914400" rtl="0" eaLnBrk="1" fontAlgn="auto" latinLnBrk="0" hangingPunct="1">
              <a:lnSpc>
                <a:spcPct val="100000"/>
              </a:lnSpc>
              <a:spcBef>
                <a:spcPts val="0"/>
              </a:spcBef>
              <a:spcAft>
                <a:spcPts val="0"/>
              </a:spcAft>
              <a:buClr>
                <a:srgbClr val="000000"/>
              </a:buClr>
              <a:buSzPts val="1350"/>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Roboto"/>
                <a:ea typeface="Roboto"/>
                <a:cs typeface="Roboto"/>
              </a:rPr>
              <a:t>President, &amp; Founder</a:t>
            </a:r>
          </a:p>
          <a:p>
            <a:pPr marL="0" marR="0" lvl="0" indent="0" algn="ctr" defTabSz="914400" rtl="0" eaLnBrk="1" fontAlgn="auto" latinLnBrk="0" hangingPunct="1">
              <a:lnSpc>
                <a:spcPct val="100000"/>
              </a:lnSpc>
              <a:spcBef>
                <a:spcPts val="0"/>
              </a:spcBef>
              <a:spcAft>
                <a:spcPts val="0"/>
              </a:spcAft>
              <a:buClr>
                <a:srgbClr val="000000"/>
              </a:buClr>
              <a:buSzPts val="1350"/>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Roboto"/>
                <a:ea typeface="Roboto"/>
                <a:cs typeface="Roboto"/>
              </a:rPr>
              <a:t> AR Systems, Inc. &amp;</a:t>
            </a:r>
          </a:p>
          <a:p>
            <a:pPr marL="0" marR="0" lvl="0" indent="0" algn="ctr" defTabSz="914400" rtl="0" eaLnBrk="1" fontAlgn="auto" latinLnBrk="0" hangingPunct="1">
              <a:lnSpc>
                <a:spcPct val="100000"/>
              </a:lnSpc>
              <a:spcBef>
                <a:spcPts val="0"/>
              </a:spcBef>
              <a:spcAft>
                <a:spcPts val="0"/>
              </a:spcAft>
              <a:buClr>
                <a:srgbClr val="000000"/>
              </a:buClr>
              <a:buSzPts val="1350"/>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Roboto"/>
                <a:ea typeface="Roboto"/>
                <a:cs typeface="Roboto"/>
              </a:rPr>
              <a:t>Patient Financial Navigator Foundation, Inc.</a:t>
            </a:r>
          </a:p>
        </p:txBody>
      </p:sp>
      <p:pic>
        <p:nvPicPr>
          <p:cNvPr id="14" name="Graphic 13" descr="Internet with solid fill">
            <a:extLst>
              <a:ext uri="{FF2B5EF4-FFF2-40B4-BE49-F238E27FC236}">
                <a16:creationId xmlns:a16="http://schemas.microsoft.com/office/drawing/2014/main" id="{B7FC3DD6-1226-4847-BDC8-1BD27CB98C5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82853" y="6187070"/>
            <a:ext cx="757660" cy="757660"/>
          </a:xfrm>
          <a:prstGeom prst="rect">
            <a:avLst/>
          </a:prstGeom>
        </p:spPr>
      </p:pic>
      <p:pic>
        <p:nvPicPr>
          <p:cNvPr id="16" name="Graphic 15" descr="Send with solid fill">
            <a:extLst>
              <a:ext uri="{FF2B5EF4-FFF2-40B4-BE49-F238E27FC236}">
                <a16:creationId xmlns:a16="http://schemas.microsoft.com/office/drawing/2014/main" id="{C9DD9EB2-11C8-0144-BB12-7686FD5FDB5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82394" y="5269583"/>
            <a:ext cx="600919" cy="600919"/>
          </a:xfrm>
          <a:prstGeom prst="rect">
            <a:avLst/>
          </a:prstGeom>
        </p:spPr>
      </p:pic>
      <p:sp>
        <p:nvSpPr>
          <p:cNvPr id="17" name="Content Placeholder 2">
            <a:extLst>
              <a:ext uri="{FF2B5EF4-FFF2-40B4-BE49-F238E27FC236}">
                <a16:creationId xmlns:a16="http://schemas.microsoft.com/office/drawing/2014/main" id="{CD1C9D1D-A181-E149-93DB-0EAFC65B3696}"/>
              </a:ext>
            </a:extLst>
          </p:cNvPr>
          <p:cNvSpPr txBox="1">
            <a:spLocks/>
          </p:cNvSpPr>
          <p:nvPr/>
        </p:nvSpPr>
        <p:spPr>
          <a:xfrm>
            <a:off x="7648136" y="5276779"/>
            <a:ext cx="3525456" cy="1109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26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A95A-1E13-413E-A0EC-16D97625F69F}"/>
              </a:ext>
            </a:extLst>
          </p:cNvPr>
          <p:cNvSpPr>
            <a:spLocks noGrp="1"/>
          </p:cNvSpPr>
          <p:nvPr>
            <p:ph type="title"/>
          </p:nvPr>
        </p:nvSpPr>
        <p:spPr>
          <a:xfrm>
            <a:off x="913775" y="112977"/>
            <a:ext cx="10364451" cy="1544374"/>
          </a:xfrm>
        </p:spPr>
        <p:txBody>
          <a:bodyPr/>
          <a:lstStyle/>
          <a:p>
            <a:r>
              <a:rPr lang="en-US" dirty="0"/>
              <a:t>Let’s Catch up on the big picture issues-Next</a:t>
            </a:r>
          </a:p>
        </p:txBody>
      </p:sp>
      <p:sp>
        <p:nvSpPr>
          <p:cNvPr id="3" name="Content Placeholder 2">
            <a:extLst>
              <a:ext uri="{FF2B5EF4-FFF2-40B4-BE49-F238E27FC236}">
                <a16:creationId xmlns:a16="http://schemas.microsoft.com/office/drawing/2014/main" id="{CB2D120B-D7EE-49EC-871A-2B76AADB87A1}"/>
              </a:ext>
            </a:extLst>
          </p:cNvPr>
          <p:cNvSpPr>
            <a:spLocks noGrp="1"/>
          </p:cNvSpPr>
          <p:nvPr>
            <p:ph sz="quarter" idx="13"/>
          </p:nvPr>
        </p:nvSpPr>
        <p:spPr>
          <a:xfrm>
            <a:off x="892938" y="1320800"/>
            <a:ext cx="10364451" cy="5831839"/>
          </a:xfrm>
        </p:spPr>
        <p:txBody>
          <a:bodyPr>
            <a:normAutofit/>
          </a:body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000" b="0" i="0" u="sng" strike="noStrike" kern="1200" cap="none" spc="0" normalizeH="0" baseline="0" noProof="0" dirty="0">
                <a:ln>
                  <a:noFill/>
                </a:ln>
                <a:solidFill>
                  <a:prstClr val="black"/>
                </a:solidFill>
                <a:effectLst/>
                <a:uLnTx/>
                <a:uFillTx/>
                <a:latin typeface="Tw Cen MT" panose="020B0602020104020603"/>
                <a:ea typeface="+mn-ea"/>
                <a:cs typeface="+mn-cs"/>
              </a:rPr>
              <a:t>The Inflation Reduction Act</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lang="en-US" sz="2000" dirty="0">
                <a:solidFill>
                  <a:prstClr val="black"/>
                </a:solidFill>
                <a:latin typeface="Tw Cen MT" panose="020B0602020104020603"/>
              </a:rPr>
              <a:t>Congress </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passes bill extending ACA subsidies, adding Traditional Medicare’s ability to negotiate for pharmacy/Part D pricing for some drugs and provide a new cap. YAHOO- FINALLY!   But the Senate GOP did block a measure to bill a cap for insulin at $35 for Americans and private medical insurance.  Medicare pts will have the potential benefit.  Bill extends the Marketplace subsidies thru 2025.  </a:t>
            </a:r>
            <a:r>
              <a:rPr kumimoji="0" lang="en-US" sz="2000" b="0" i="0" u="none" strike="noStrike" kern="1200" cap="none" spc="0" normalizeH="0" baseline="0" noProof="0" dirty="0" err="1">
                <a:ln>
                  <a:noFill/>
                </a:ln>
                <a:solidFill>
                  <a:prstClr val="black"/>
                </a:solidFill>
                <a:effectLst/>
                <a:uLnTx/>
                <a:uFillTx/>
                <a:latin typeface="Tw Cen MT" panose="020B0602020104020603"/>
                <a:ea typeface="+mn-ea"/>
                <a:cs typeface="+mn-cs"/>
              </a:rPr>
              <a:t>Approx</a:t>
            </a:r>
            <a:r>
              <a:rPr kumimoji="0" lang="en-US" sz="2000" b="0" i="0" u="none" strike="noStrike" kern="1200" cap="none" spc="0" normalizeH="0" baseline="0" noProof="0" dirty="0">
                <a:ln>
                  <a:noFill/>
                </a:ln>
                <a:solidFill>
                  <a:prstClr val="black"/>
                </a:solidFill>
                <a:effectLst/>
                <a:uLnTx/>
                <a:uFillTx/>
                <a:latin typeface="Tw Cen MT" panose="020B0602020104020603"/>
                <a:ea typeface="+mn-ea"/>
                <a:cs typeface="+mn-cs"/>
              </a:rPr>
              <a:t> 14.5M enrollees were lured with help with premiums.  Lowest uninsured at 8%.  </a:t>
            </a:r>
            <a:endParaRPr lang="en-US" sz="2000" dirty="0">
              <a:solidFill>
                <a:srgbClr val="FF0000"/>
              </a:solidFill>
            </a:endParaRPr>
          </a:p>
          <a:p>
            <a:pPr marL="0" indent="0">
              <a:buNone/>
            </a:pPr>
            <a:r>
              <a:rPr lang="en-US" u="sng" dirty="0"/>
              <a:t>Improving Senior’s Access to Care Act of 2022- </a:t>
            </a:r>
            <a:r>
              <a:rPr lang="en-US" dirty="0"/>
              <a:t>Working thru the process of tweaking the version of last year’s Medicare Advantage prior authorization reform.  Lots of attention!</a:t>
            </a:r>
          </a:p>
          <a:p>
            <a:pPr marL="0" indent="0">
              <a:buNone/>
            </a:pPr>
            <a:r>
              <a:rPr lang="en-US" u="sng" dirty="0"/>
              <a:t>Lots of national focus on</a:t>
            </a:r>
            <a:r>
              <a:rPr lang="en-US" dirty="0"/>
              <a:t>:</a:t>
            </a:r>
          </a:p>
          <a:p>
            <a:pPr marL="0" indent="0">
              <a:buNone/>
            </a:pPr>
            <a:r>
              <a:rPr lang="en-US" dirty="0"/>
              <a:t>	Medicare Advantage inappropriate denials.  18% denied that would have been approved with TM/ cane &amp; MRI ex.  Remember – MA plans can offer more than traditional Medicare, not less.</a:t>
            </a:r>
          </a:p>
          <a:p>
            <a:pPr marL="0" indent="0">
              <a:buNone/>
            </a:pPr>
            <a:r>
              <a:rPr lang="en-US" dirty="0"/>
              <a:t>	Prior authorization.  Plenty of ‘e’ options being discussed; automated vs fax; but bigger problem is not how it is sent, but why? What are the ‘medically necessary ‘rules each payer has developed for coverage?  Rapid reply with jointly agreed to criteria = contracting.</a:t>
            </a:r>
          </a:p>
        </p:txBody>
      </p:sp>
      <p:sp>
        <p:nvSpPr>
          <p:cNvPr id="5" name="Footer Placeholder 4">
            <a:extLst>
              <a:ext uri="{FF2B5EF4-FFF2-40B4-BE49-F238E27FC236}">
                <a16:creationId xmlns:a16="http://schemas.microsoft.com/office/drawing/2014/main" id="{3DFB7625-4BFD-42D8-B927-E74CF83FFE7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4" name="Slide Number Placeholder 3">
            <a:extLst>
              <a:ext uri="{FF2B5EF4-FFF2-40B4-BE49-F238E27FC236}">
                <a16:creationId xmlns:a16="http://schemas.microsoft.com/office/drawing/2014/main" id="{A50D44B6-6560-4361-8A17-8372EB6C81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6" name="Picture 5">
            <a:extLst>
              <a:ext uri="{FF2B5EF4-FFF2-40B4-BE49-F238E27FC236}">
                <a16:creationId xmlns:a16="http://schemas.microsoft.com/office/drawing/2014/main" id="{D9EB9E5B-73C1-E27C-6098-B0F4B20EFE17}"/>
              </a:ext>
            </a:extLst>
          </p:cNvPr>
          <p:cNvPicPr>
            <a:picLocks noChangeAspect="1"/>
          </p:cNvPicPr>
          <p:nvPr/>
        </p:nvPicPr>
        <p:blipFill>
          <a:blip r:embed="rId2"/>
          <a:stretch>
            <a:fillRect/>
          </a:stretch>
        </p:blipFill>
        <p:spPr>
          <a:xfrm>
            <a:off x="10558383" y="639526"/>
            <a:ext cx="914479" cy="914479"/>
          </a:xfrm>
          <a:prstGeom prst="rect">
            <a:avLst/>
          </a:prstGeom>
        </p:spPr>
      </p:pic>
    </p:spTree>
    <p:extLst>
      <p:ext uri="{BB962C8B-B14F-4D97-AF65-F5344CB8AC3E}">
        <p14:creationId xmlns:p14="http://schemas.microsoft.com/office/powerpoint/2010/main" val="407667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E110-64E4-40AA-8EE9-D184BFBE0854}"/>
              </a:ext>
            </a:extLst>
          </p:cNvPr>
          <p:cNvSpPr>
            <a:spLocks noGrp="1"/>
          </p:cNvSpPr>
          <p:nvPr>
            <p:ph type="title"/>
          </p:nvPr>
        </p:nvSpPr>
        <p:spPr>
          <a:xfrm>
            <a:off x="913775" y="-352425"/>
            <a:ext cx="10364451" cy="2567120"/>
          </a:xfrm>
        </p:spPr>
        <p:txBody>
          <a:bodyPr/>
          <a:lstStyle/>
          <a:p>
            <a:r>
              <a:rPr lang="en-US" dirty="0"/>
              <a:t>Covid-19 Quick Highlights</a:t>
            </a:r>
          </a:p>
        </p:txBody>
      </p:sp>
      <p:sp>
        <p:nvSpPr>
          <p:cNvPr id="3" name="Content Placeholder 2">
            <a:extLst>
              <a:ext uri="{FF2B5EF4-FFF2-40B4-BE49-F238E27FC236}">
                <a16:creationId xmlns:a16="http://schemas.microsoft.com/office/drawing/2014/main" id="{5815090D-D72B-4F9A-B2F7-72A9CE064249}"/>
              </a:ext>
            </a:extLst>
          </p:cNvPr>
          <p:cNvSpPr>
            <a:spLocks noGrp="1"/>
          </p:cNvSpPr>
          <p:nvPr>
            <p:ph sz="quarter" idx="13"/>
          </p:nvPr>
        </p:nvSpPr>
        <p:spPr>
          <a:xfrm>
            <a:off x="731520" y="1335640"/>
            <a:ext cx="5306705" cy="5409384"/>
          </a:xfrm>
        </p:spPr>
        <p:txBody>
          <a:bodyPr>
            <a:normAutofit fontScale="77500" lnSpcReduction="20000"/>
          </a:bodyPr>
          <a:lstStyle/>
          <a:p>
            <a:r>
              <a:rPr lang="en-US" sz="2300" u="sng" dirty="0"/>
              <a:t>Public health emergency /PHE extended . Waiv</a:t>
            </a:r>
            <a:r>
              <a:rPr lang="en-US" sz="2300" dirty="0"/>
              <a:t>ers as outlined by CMS are still in effect.  (Thru Jan 2023/renew every 90 days).  Administration said they would give 60 day notice if it was going to change.  </a:t>
            </a:r>
          </a:p>
          <a:p>
            <a:pPr lvl="1"/>
            <a:r>
              <a:rPr lang="en-US" sz="1900" dirty="0"/>
              <a:t>NOTE:  During PHE, Medicaid recipients were not removed from the active roles. No screening or loss of insurance during PHE.</a:t>
            </a:r>
          </a:p>
          <a:p>
            <a:pPr lvl="1"/>
            <a:r>
              <a:rPr lang="en-US" sz="1900" dirty="0"/>
              <a:t>Many waivers have been in effect since 1</a:t>
            </a:r>
            <a:r>
              <a:rPr lang="en-US" sz="1900" baseline="30000" dirty="0"/>
              <a:t>st</a:t>
            </a:r>
            <a:r>
              <a:rPr lang="en-US" sz="1900" dirty="0"/>
              <a:t> PHE – 2 + years.  Plenty to unwind.  Including will telehealth to continue in any setting??  BIG!</a:t>
            </a:r>
          </a:p>
          <a:p>
            <a:r>
              <a:rPr lang="en-US" sz="2300" u="sng" dirty="0"/>
              <a:t>CARES ACT= </a:t>
            </a:r>
            <a:r>
              <a:rPr lang="en-US" sz="2300" dirty="0"/>
              <a:t>no charge for the vaccine or administration.  Insurance billed/they pay.  If no insurance/HRSA.  But no ‘cost share’ to the pt for administration of the vaccine.  Add-on Booster approved.  $40 for </a:t>
            </a:r>
            <a:r>
              <a:rPr lang="en-US" sz="2300" dirty="0" err="1"/>
              <a:t>adm</a:t>
            </a:r>
            <a:r>
              <a:rPr lang="en-US" sz="2300" dirty="0"/>
              <a:t> cost payment.</a:t>
            </a:r>
          </a:p>
          <a:p>
            <a:r>
              <a:rPr lang="en-US" sz="2300" u="sng" dirty="0"/>
              <a:t>Cost of testing for COVID</a:t>
            </a:r>
            <a:r>
              <a:rPr lang="en-US" sz="2300" dirty="0"/>
              <a:t>: ranges from $240/ARK with many averaging around $145.  If the pt goes to the ER or urgent care center, there will likely also be a facility fee.  Billed to insurance/pt.  *Most payers waived, some no longer are.  Some providers waived OOP.</a:t>
            </a:r>
          </a:p>
          <a:p>
            <a:r>
              <a:rPr lang="en-US" sz="2300" u="sng" dirty="0"/>
              <a:t>20% add on to DRG </a:t>
            </a:r>
            <a:r>
              <a:rPr lang="en-US" sz="2300" dirty="0"/>
              <a:t>for confirmed test in record.  Lots of challenges with transfers, </a:t>
            </a:r>
            <a:r>
              <a:rPr lang="en-US" sz="2300" dirty="0" err="1"/>
              <a:t>indept</a:t>
            </a:r>
            <a:r>
              <a:rPr lang="en-US" sz="2300" dirty="0"/>
              <a:t> labs, locations, EMR, etc. FOR MEDICARE Patients.  (ID: </a:t>
            </a:r>
            <a:r>
              <a:rPr lang="en-US" sz="2300" dirty="0" err="1"/>
              <a:t>ave</a:t>
            </a:r>
            <a:r>
              <a:rPr lang="en-US" sz="2300" dirty="0"/>
              <a:t> age 72; now 58.  Different payers)</a:t>
            </a:r>
          </a:p>
          <a:p>
            <a:endParaRPr lang="en-US" dirty="0"/>
          </a:p>
        </p:txBody>
      </p:sp>
      <p:sp>
        <p:nvSpPr>
          <p:cNvPr id="4" name="Content Placeholder 3">
            <a:extLst>
              <a:ext uri="{FF2B5EF4-FFF2-40B4-BE49-F238E27FC236}">
                <a16:creationId xmlns:a16="http://schemas.microsoft.com/office/drawing/2014/main" id="{7C1524F3-2734-48D8-B66D-E1CA25AC5578}"/>
              </a:ext>
            </a:extLst>
          </p:cNvPr>
          <p:cNvSpPr>
            <a:spLocks noGrp="1"/>
          </p:cNvSpPr>
          <p:nvPr>
            <p:ph sz="quarter" idx="14"/>
          </p:nvPr>
        </p:nvSpPr>
        <p:spPr>
          <a:xfrm>
            <a:off x="6172200" y="1180432"/>
            <a:ext cx="5105400" cy="5795722"/>
          </a:xfrm>
        </p:spPr>
        <p:txBody>
          <a:bodyPr>
            <a:normAutofit fontScale="92500" lnSpcReduction="20000"/>
          </a:bodyPr>
          <a:lstStyle/>
          <a:p>
            <a:r>
              <a:rPr lang="en-US" sz="1800" b="1" i="1" dirty="0">
                <a:solidFill>
                  <a:srgbClr val="FF0000"/>
                </a:solidFill>
              </a:rPr>
              <a:t>US Death toll: </a:t>
            </a:r>
          </a:p>
          <a:p>
            <a:r>
              <a:rPr lang="en-US" sz="1800" b="1" i="1" dirty="0"/>
              <a:t>A</a:t>
            </a:r>
            <a:r>
              <a:rPr lang="en-US" sz="1800" dirty="0"/>
              <a:t>s of Oct 6, 2022: 1,062,130    Daily </a:t>
            </a:r>
            <a:r>
              <a:rPr lang="en-US" sz="1800" dirty="0" err="1"/>
              <a:t>ave</a:t>
            </a:r>
            <a:r>
              <a:rPr lang="en-US" sz="1800" dirty="0"/>
              <a:t>: 343</a:t>
            </a:r>
          </a:p>
          <a:p>
            <a:pPr marL="0" indent="0">
              <a:buNone/>
            </a:pPr>
            <a:r>
              <a:rPr lang="en-US" sz="1800" dirty="0"/>
              <a:t>Ave daily new cases: 43,692  W/O counting self tests.  (New Booster is now available! YAHOO!)</a:t>
            </a:r>
          </a:p>
          <a:p>
            <a:pPr marL="0" indent="0">
              <a:buNone/>
            </a:pPr>
            <a:r>
              <a:rPr lang="en-US" sz="1800" dirty="0">
                <a:solidFill>
                  <a:srgbClr val="FF0000"/>
                </a:solidFill>
              </a:rPr>
              <a:t>Long COVID means symptoms beyond initial positive case</a:t>
            </a:r>
          </a:p>
          <a:p>
            <a:pPr marL="0" indent="0">
              <a:buNone/>
            </a:pPr>
            <a:r>
              <a:rPr lang="en-US" sz="1800" dirty="0"/>
              <a:t> Some can have symptoms up to 2 </a:t>
            </a:r>
            <a:r>
              <a:rPr lang="en-US" sz="1800" dirty="0" err="1"/>
              <a:t>yrs</a:t>
            </a:r>
            <a:r>
              <a:rPr lang="en-US" sz="1800" dirty="0"/>
              <a:t> later. Biden calls for an –all-hands-on-deck effort to study Long COVID/HHS.  These symptoms can include fatigue, cognitive dysfunction, chronic pain, neurological issues, organ damage and many others.   4 M are unable to work.   (Time, 8-3-22;  3 min read/Healing American Healthcare Coalition.)</a:t>
            </a:r>
          </a:p>
          <a:p>
            <a:pPr marL="342900" indent="-342900">
              <a:buFont typeface="+mj-lt"/>
              <a:buAutoNum type="arabicPeriod"/>
            </a:pPr>
            <a:r>
              <a:rPr lang="en-US" sz="1800" dirty="0"/>
              <a:t>People can get COVID More than once. (Auto Immune daughter – 3x; different variants each time.  Fully vaccinated but just can’t fight it off.)</a:t>
            </a:r>
          </a:p>
          <a:p>
            <a:pPr marL="342900" indent="-342900">
              <a:buFont typeface="+mj-lt"/>
              <a:buAutoNum type="arabicPeriod"/>
            </a:pPr>
            <a:r>
              <a:rPr lang="en-US" sz="1800" dirty="0"/>
              <a:t>Long COVID is different for different people.  If there is a pre-existing condition, the virus attaches itself to that ‘risk area’ and symptoms vary.  </a:t>
            </a:r>
          </a:p>
          <a:p>
            <a:pPr marL="342900" indent="-342900">
              <a:buFont typeface="+mj-lt"/>
              <a:buAutoNum type="arabicPeriod"/>
            </a:pPr>
            <a:r>
              <a:rPr lang="en-US" sz="1800" dirty="0"/>
              <a:t>Women appear to suffer more persistent symptoms than men.</a:t>
            </a:r>
          </a:p>
          <a:p>
            <a:pPr marL="342900" indent="-342900">
              <a:buFont typeface="+mj-lt"/>
              <a:buAutoNum type="arabicPeriod"/>
            </a:pPr>
            <a:r>
              <a:rPr lang="en-US" sz="1800" dirty="0"/>
              <a:t>The study found even mild COVID cases resulted in chronic, long-term issues.</a:t>
            </a:r>
          </a:p>
          <a:p>
            <a:r>
              <a:rPr lang="en-US" sz="1800" dirty="0"/>
              <a:t> </a:t>
            </a:r>
          </a:p>
          <a:p>
            <a:pPr marL="0" indent="0">
              <a:buNone/>
            </a:pPr>
            <a:endParaRPr lang="en-US" sz="1800" dirty="0"/>
          </a:p>
          <a:p>
            <a:endParaRPr lang="en-US" dirty="0"/>
          </a:p>
        </p:txBody>
      </p:sp>
      <p:sp>
        <p:nvSpPr>
          <p:cNvPr id="6" name="Footer Placeholder 5">
            <a:extLst>
              <a:ext uri="{FF2B5EF4-FFF2-40B4-BE49-F238E27FC236}">
                <a16:creationId xmlns:a16="http://schemas.microsoft.com/office/drawing/2014/main" id="{76294C5E-A879-4CAD-8A0C-88C385F76C5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Slide Number Placeholder 4">
            <a:extLst>
              <a:ext uri="{FF2B5EF4-FFF2-40B4-BE49-F238E27FC236}">
                <a16:creationId xmlns:a16="http://schemas.microsoft.com/office/drawing/2014/main" id="{4AA81D34-7265-44A1-8574-64D72A1912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28991D-4BBB-4EC8-BFAE-22E8EB6417DD}"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pic>
        <p:nvPicPr>
          <p:cNvPr id="9" name="Picture 8">
            <a:extLst>
              <a:ext uri="{FF2B5EF4-FFF2-40B4-BE49-F238E27FC236}">
                <a16:creationId xmlns:a16="http://schemas.microsoft.com/office/drawing/2014/main" id="{2340FC62-0C8C-2BC1-CFC5-1EE251EE57F1}"/>
              </a:ext>
            </a:extLst>
          </p:cNvPr>
          <p:cNvPicPr>
            <a:picLocks noChangeAspect="1"/>
          </p:cNvPicPr>
          <p:nvPr/>
        </p:nvPicPr>
        <p:blipFill>
          <a:blip r:embed="rId2"/>
          <a:stretch>
            <a:fillRect/>
          </a:stretch>
        </p:blipFill>
        <p:spPr>
          <a:xfrm>
            <a:off x="8578593" y="163691"/>
            <a:ext cx="1799547" cy="1119080"/>
          </a:xfrm>
          <a:prstGeom prst="rect">
            <a:avLst/>
          </a:prstGeom>
        </p:spPr>
      </p:pic>
    </p:spTree>
    <p:extLst>
      <p:ext uri="{BB962C8B-B14F-4D97-AF65-F5344CB8AC3E}">
        <p14:creationId xmlns:p14="http://schemas.microsoft.com/office/powerpoint/2010/main" val="395449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9F3C-A7FC-31A3-2683-CC4DCB6F9E3C}"/>
              </a:ext>
            </a:extLst>
          </p:cNvPr>
          <p:cNvSpPr>
            <a:spLocks noGrp="1"/>
          </p:cNvSpPr>
          <p:nvPr>
            <p:ph type="title"/>
          </p:nvPr>
        </p:nvSpPr>
        <p:spPr/>
        <p:txBody>
          <a:bodyPr/>
          <a:lstStyle/>
          <a:p>
            <a:pPr algn="ctr"/>
            <a:r>
              <a:rPr lang="en-US" dirty="0"/>
              <a:t>And start with a little “payer fun”</a:t>
            </a:r>
            <a:br>
              <a:rPr lang="en-US" dirty="0"/>
            </a:br>
            <a:r>
              <a:rPr lang="en-US" sz="1600" dirty="0"/>
              <a:t>thanks, Warren K/Region 8 HFMA meeting, 2022</a:t>
            </a:r>
            <a:endParaRPr lang="en-US" dirty="0"/>
          </a:p>
        </p:txBody>
      </p:sp>
      <p:sp>
        <p:nvSpPr>
          <p:cNvPr id="3" name="Content Placeholder 2">
            <a:extLst>
              <a:ext uri="{FF2B5EF4-FFF2-40B4-BE49-F238E27FC236}">
                <a16:creationId xmlns:a16="http://schemas.microsoft.com/office/drawing/2014/main" id="{EAAD3EE0-5B36-FCDB-A2D6-6785507A3816}"/>
              </a:ext>
            </a:extLst>
          </p:cNvPr>
          <p:cNvSpPr>
            <a:spLocks noGrp="1"/>
          </p:cNvSpPr>
          <p:nvPr>
            <p:ph idx="1"/>
          </p:nvPr>
        </p:nvSpPr>
        <p:spPr/>
        <p:txBody>
          <a:bodyPr/>
          <a:lstStyle/>
          <a:p>
            <a:pPr marL="0" indent="0">
              <a:buNone/>
            </a:pPr>
            <a:r>
              <a:rPr lang="en-US" dirty="0"/>
              <a:t>U	usually						C	called</a:t>
            </a:r>
          </a:p>
          <a:p>
            <a:pPr marL="0" indent="0">
              <a:buNone/>
            </a:pPr>
            <a:r>
              <a:rPr lang="en-US" dirty="0"/>
              <a:t>N	nine						I	in</a:t>
            </a:r>
          </a:p>
          <a:p>
            <a:pPr marL="0" indent="0">
              <a:buNone/>
            </a:pPr>
            <a:r>
              <a:rPr lang="en-US" dirty="0"/>
              <a:t>I	in						G	got</a:t>
            </a:r>
          </a:p>
          <a:p>
            <a:pPr marL="0" indent="0">
              <a:buNone/>
            </a:pPr>
            <a:r>
              <a:rPr lang="en-US" dirty="0"/>
              <a:t>T	ten						N	no</a:t>
            </a:r>
          </a:p>
          <a:p>
            <a:pPr marL="0" indent="0">
              <a:buNone/>
            </a:pPr>
            <a:r>
              <a:rPr lang="en-US" dirty="0"/>
              <a:t>E	experience					A	answer</a:t>
            </a:r>
          </a:p>
          <a:p>
            <a:pPr marL="0" indent="0">
              <a:buNone/>
            </a:pPr>
            <a:r>
              <a:rPr lang="en-US" dirty="0"/>
              <a:t>D	denials…..					++All time favorite: Singing 								</a:t>
            </a:r>
            <a:r>
              <a:rPr lang="en-US" dirty="0" err="1"/>
              <a:t>the“Blues</a:t>
            </a:r>
            <a:r>
              <a:rPr lang="en-US" dirty="0"/>
              <a:t> “</a:t>
            </a:r>
          </a:p>
        </p:txBody>
      </p:sp>
      <p:sp>
        <p:nvSpPr>
          <p:cNvPr id="4" name="Footer Placeholder 3">
            <a:extLst>
              <a:ext uri="{FF2B5EF4-FFF2-40B4-BE49-F238E27FC236}">
                <a16:creationId xmlns:a16="http://schemas.microsoft.com/office/drawing/2014/main" id="{EFA1AFC2-E4B8-413D-D42E-8A40064BA0D8}"/>
              </a:ext>
            </a:extLst>
          </p:cNvPr>
          <p:cNvSpPr>
            <a:spLocks noGrp="1"/>
          </p:cNvSpPr>
          <p:nvPr>
            <p:ph type="ftr" sz="quarter" idx="11"/>
          </p:nvPr>
        </p:nvSpPr>
        <p:spPr/>
        <p:txBody>
          <a:bodyPr/>
          <a:lstStyle/>
          <a:p>
            <a:r>
              <a:rPr lang="en-US"/>
              <a:t>2021</a:t>
            </a:r>
          </a:p>
        </p:txBody>
      </p:sp>
      <p:sp>
        <p:nvSpPr>
          <p:cNvPr id="5" name="Slide Number Placeholder 4">
            <a:extLst>
              <a:ext uri="{FF2B5EF4-FFF2-40B4-BE49-F238E27FC236}">
                <a16:creationId xmlns:a16="http://schemas.microsoft.com/office/drawing/2014/main" id="{1C90CFAC-5557-B36F-924D-AFB3CAC2C3E9}"/>
              </a:ext>
            </a:extLst>
          </p:cNvPr>
          <p:cNvSpPr>
            <a:spLocks noGrp="1"/>
          </p:cNvSpPr>
          <p:nvPr>
            <p:ph type="sldNum" sz="quarter" idx="12"/>
          </p:nvPr>
        </p:nvSpPr>
        <p:spPr/>
        <p:txBody>
          <a:bodyPr/>
          <a:lstStyle/>
          <a:p>
            <a:fld id="{DE28991D-4BBB-4EC8-BFAE-22E8EB6417DD}" type="slidenum">
              <a:rPr lang="en-US" smtClean="0"/>
              <a:t>9</a:t>
            </a:fld>
            <a:endParaRPr lang="en-US"/>
          </a:p>
        </p:txBody>
      </p:sp>
      <p:pic>
        <p:nvPicPr>
          <p:cNvPr id="6" name="Picture 1029" descr="j0315542">
            <a:extLst>
              <a:ext uri="{FF2B5EF4-FFF2-40B4-BE49-F238E27FC236}">
                <a16:creationId xmlns:a16="http://schemas.microsoft.com/office/drawing/2014/main" id="{1DFF4E3B-2FC6-AF23-7366-E1B942F41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766" y="1289204"/>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result for disruption">
            <a:extLst>
              <a:ext uri="{FF2B5EF4-FFF2-40B4-BE49-F238E27FC236}">
                <a16:creationId xmlns:a16="http://schemas.microsoft.com/office/drawing/2014/main" id="{B653F2AF-DB06-9997-E22A-CDEB1D644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519" y="5026529"/>
            <a:ext cx="3507141" cy="148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221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5.jpeg"/></Relationships>
</file>

<file path=ppt/theme/_rels/theme8.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10.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1_Office Theme">
  <a:themeElements>
    <a:clrScheme name="Custom 1">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432FF"/>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ppt/theme/themeOverride2.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03F1BBBC340240BD6F3A156D46D7BF" ma:contentTypeVersion="12" ma:contentTypeDescription="Create a new document." ma:contentTypeScope="" ma:versionID="0f3f007be4a8160880c04329edf8f6ce">
  <xsd:schema xmlns:xsd="http://www.w3.org/2001/XMLSchema" xmlns:xs="http://www.w3.org/2001/XMLSchema" xmlns:p="http://schemas.microsoft.com/office/2006/metadata/properties" xmlns:ns2="188f0253-4ef9-4d90-a2d0-7c3e0eb60413" xmlns:ns3="bc2c7e00-d5dd-4c7c-9e5a-2f6af76fa9c7" targetNamespace="http://schemas.microsoft.com/office/2006/metadata/properties" ma:root="true" ma:fieldsID="758cec99b9fb854bca9b31b06fe9eaee" ns2:_="" ns3:_="">
    <xsd:import namespace="188f0253-4ef9-4d90-a2d0-7c3e0eb60413"/>
    <xsd:import namespace="bc2c7e00-d5dd-4c7c-9e5a-2f6af76fa9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0253-4ef9-4d90-a2d0-7c3e0eb604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2c7e00-d5dd-4c7c-9e5a-2f6af76fa9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1AE63C-8CE7-4242-8FBA-06AE8C935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f0253-4ef9-4d90-a2d0-7c3e0eb60413"/>
    <ds:schemaRef ds:uri="bc2c7e00-d5dd-4c7c-9e5a-2f6af76fa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D62182-B7BE-4CC0-9D7A-7104A71AE1B9}">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188f0253-4ef9-4d90-a2d0-7c3e0eb60413"/>
    <ds:schemaRef ds:uri="bc2c7e00-d5dd-4c7c-9e5a-2f6af76fa9c7"/>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2C9026-190B-44DA-9B98-2C76954A6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519</TotalTime>
  <Words>13778</Words>
  <Application>Microsoft Office PowerPoint</Application>
  <PresentationFormat>Widescreen</PresentationFormat>
  <Paragraphs>719</Paragraphs>
  <Slides>61</Slides>
  <Notes>6</Notes>
  <HiddenSlides>0</HiddenSlides>
  <MMClips>0</MMClips>
  <ScaleCrop>false</ScaleCrop>
  <HeadingPairs>
    <vt:vector size="6" baseType="variant">
      <vt:variant>
        <vt:lpstr>Fonts Used</vt:lpstr>
      </vt:variant>
      <vt:variant>
        <vt:i4>21</vt:i4>
      </vt:variant>
      <vt:variant>
        <vt:lpstr>Theme</vt:lpstr>
      </vt:variant>
      <vt:variant>
        <vt:i4>10</vt:i4>
      </vt:variant>
      <vt:variant>
        <vt:lpstr>Slide Titles</vt:lpstr>
      </vt:variant>
      <vt:variant>
        <vt:i4>61</vt:i4>
      </vt:variant>
    </vt:vector>
  </HeadingPairs>
  <TitlesOfParts>
    <vt:vector size="92" baseType="lpstr">
      <vt:lpstr>PMingLiU</vt:lpstr>
      <vt:lpstr>Arial</vt:lpstr>
      <vt:lpstr>Arial Rounded MT Bold</vt:lpstr>
      <vt:lpstr>Calibri</vt:lpstr>
      <vt:lpstr>Calibri Light</vt:lpstr>
      <vt:lpstr>Century Gothic</vt:lpstr>
      <vt:lpstr>Comic Sans MS</vt:lpstr>
      <vt:lpstr>Lato</vt:lpstr>
      <vt:lpstr>Lato-Black</vt:lpstr>
      <vt:lpstr>Lato-Bold</vt:lpstr>
      <vt:lpstr>Lato-Italic</vt:lpstr>
      <vt:lpstr>Roboto</vt:lpstr>
      <vt:lpstr>Roboto Light</vt:lpstr>
      <vt:lpstr>Roboto Medium</vt:lpstr>
      <vt:lpstr>Segoe Print</vt:lpstr>
      <vt:lpstr>Trebuchet MS</vt:lpstr>
      <vt:lpstr>Tw Cen MT</vt:lpstr>
      <vt:lpstr>Tw Cen MT Condensed</vt:lpstr>
      <vt:lpstr>Wingdings</vt:lpstr>
      <vt:lpstr>Wingdings 2</vt:lpstr>
      <vt:lpstr>Wingdings 3</vt:lpstr>
      <vt:lpstr>Integral</vt:lpstr>
      <vt:lpstr>Droplet</vt:lpstr>
      <vt:lpstr>1_Facet</vt:lpstr>
      <vt:lpstr>2_Office Theme</vt:lpstr>
      <vt:lpstr>2_Facet</vt:lpstr>
      <vt:lpstr>1_Ion Boardroom</vt:lpstr>
      <vt:lpstr>1_Office Theme</vt:lpstr>
      <vt:lpstr>Opulent</vt:lpstr>
      <vt:lpstr>3_Office Theme</vt:lpstr>
      <vt:lpstr>Facet</vt:lpstr>
      <vt:lpstr>Payer’s (Still) Going    </vt:lpstr>
      <vt:lpstr>“Hi everybody.  Love being with you in our new virtual world.   Mask on, smiling underneath, staying safe while we all stay connected. Perfect!”</vt:lpstr>
      <vt:lpstr>“Signs of Disruption in the Revenue Cycle”</vt:lpstr>
      <vt:lpstr>David Johnson: Cracks in the Foundation (Part 6) — Overcoming inadequate leadership  (hfm/9-22)  </vt:lpstr>
      <vt:lpstr>Let’s Catch up on the big picture issues first</vt:lpstr>
      <vt:lpstr>Idaho’s Rural Community Hospitals Only 8 of 27 hospitals are financially viable, per IHA, 2018 Outcome:  legislature said NO to funding expanded Medicaid.  Vote of the people said yes with 67% in favor.</vt:lpstr>
      <vt:lpstr>Let’s Catch up on the big picture issues-Next</vt:lpstr>
      <vt:lpstr>Covid-19 Quick Highlights</vt:lpstr>
      <vt:lpstr>And start with a little “payer fun” thanks, Warren K/Region 8 HFMA meeting, 2022</vt:lpstr>
      <vt:lpstr>8 year history with Compliance 360 SAI Global – free webinars… Recorded*</vt:lpstr>
      <vt:lpstr> Payer:  Traditional Medicare</vt:lpstr>
      <vt:lpstr>PowerPoint Presentation</vt:lpstr>
      <vt:lpstr> Financial Impacts of Change- Traditional Medicare – TKA     *Critical Access Hospitals are paid differently*</vt:lpstr>
      <vt:lpstr>Prior Authorization has come to Traditional Medicare – Certain Outpt Procedures  7-1-20</vt:lpstr>
      <vt:lpstr>PowerPoint Presentation</vt:lpstr>
      <vt:lpstr>Anguish of Prior Authorization – High Value vs Low Value with many payer approvals.  *Fed Legislation*</vt:lpstr>
      <vt:lpstr>PowerPoint Presentation</vt:lpstr>
      <vt:lpstr>PowerPoint Presentation</vt:lpstr>
      <vt:lpstr>Anguish with MA plans –Not Contracted- sent CMS traditional Medicare rates to MA plans.</vt:lpstr>
      <vt:lpstr>PowerPoint Presentation</vt:lpstr>
      <vt:lpstr>PowerPoint Presentation</vt:lpstr>
      <vt:lpstr>Payer‘mis-information’ for Medicare Advantage plans</vt:lpstr>
      <vt:lpstr>More payer anguish -Place of service Audits</vt:lpstr>
      <vt:lpstr>More payer anguish - Outpt</vt:lpstr>
      <vt:lpstr> “Payers Gone Wild”: Understanding the contract, website posted     policy updates, appeal language and when to just say ‘heck no”!</vt:lpstr>
      <vt:lpstr>PowerPoint Presentation</vt:lpstr>
      <vt:lpstr>Specifics – Disputes with payers. Internal MD/Physician Advisor with the Payer’s MD</vt:lpstr>
      <vt:lpstr> DRG = 1 payment for the entire stay</vt:lpstr>
      <vt:lpstr>And more crazies…  CONTRACT, CONTRACT, etc Non-traditional Medicare/Other payer surgical inpts </vt:lpstr>
      <vt:lpstr>Payer Uglies – In Contract.  Watch and ensure there is an understanding prior to signing. HUGE!</vt:lpstr>
      <vt:lpstr>Patterns from payer determination letters:  Aetna (ex)</vt:lpstr>
      <vt:lpstr>Is patient still inhouse?  (ex) </vt:lpstr>
      <vt:lpstr>A little bit on No Surprise Bill – Impact to the pt to know –is the new provider in my network?</vt:lpstr>
      <vt:lpstr>Massive Requests for Records </vt:lpstr>
      <vt:lpstr>Post –discharge, outlier payment, line item audits.  Commercial, MA, Medicaid Mgt Care. Each payer has their own list, their own justification, internal.</vt:lpstr>
      <vt:lpstr>What to do with line item audits?</vt:lpstr>
      <vt:lpstr>ROUTINE VS NON-ROUTINE SUPPLIES &amp; Routine Nursing </vt:lpstr>
      <vt:lpstr>Fighting Itemized Bill Reviews/Forensic Audits   (Thanks, Chris Louftin, Regional BO Director, Baptist Memorial/SE, HFMA Region 8) </vt:lpstr>
      <vt:lpstr>Payer Challenges: It’s All About the Money!</vt:lpstr>
      <vt:lpstr> Readmission Denials- CMS Policy</vt:lpstr>
      <vt:lpstr> 30-Day Readmission Traditional CMS  Yearly penalties, not each case as MA Plans are doing</vt:lpstr>
      <vt:lpstr>United Health Care Readmission- 30 days for any related reasons *common language.  Paid for only 1 of the 2 admissions.</vt:lpstr>
      <vt:lpstr>Proactive Ideas for all non-Traditional Medicare/TM Contracting Usually in Operational Addendum &amp; Appeals</vt:lpstr>
      <vt:lpstr>Creating a Payer-Specific Matrix Great tool in the toolbox </vt:lpstr>
      <vt:lpstr>PowerPoint Presentation</vt:lpstr>
      <vt:lpstr>CMS Contacts for Regions 1-10       ( 7-21) File complaints – squeak – with excellent examples of abuse Will require the provider try to work it out with the payer first.  Then file..  *Cannot be regarding rates* </vt:lpstr>
      <vt:lpstr>Payer:  United Health Care-largest plan in country.  For-profit , on stock exchange as one of the top profit companies.. </vt:lpstr>
      <vt:lpstr>More ‘hot off the press- CDI” (Clinical documentation integrity)</vt:lpstr>
      <vt:lpstr> Short Term Health Insurance –   4 things to know  (Becker Hospital Review 8-18)</vt:lpstr>
      <vt:lpstr>A day in a life of ‘junk insurance‘ and coronavirus/COVID-19   FL patient, 3-20</vt:lpstr>
      <vt:lpstr>More Payer Challenges- Anthem and Imaging *Anthem is the largest for-profit organization of BCBS*</vt:lpstr>
      <vt:lpstr>Payers- United – Largest payer   Contract and Policies/Webpage. Mid –year changes? **United revenues will hit $243B-$245B in 2019. 4-21/1st Q  Reports profit increase of 44%  $5B**</vt:lpstr>
      <vt:lpstr> Change of payer/provider/patient relationships      Convergence</vt:lpstr>
      <vt:lpstr>New competition- New patient outreach Impacting the ‘front door’ of the revenue cycle for outpt services.  STEERING AWAY!!! Think RIPPLE revenue with lab, x-ray, other ancillary services.  Competition at the front door of the revenue cycle. WOW! </vt:lpstr>
      <vt:lpstr>More Convergence - Walgreens &amp; Microsoft&amp;&amp;</vt:lpstr>
      <vt:lpstr>Amazon Expands Push Into Health Care with Online Pharmacy – 11/20 and purchasing of huge primary care company: One Medical 8/22</vt:lpstr>
      <vt:lpstr>Payers – Changing Climate</vt:lpstr>
      <vt:lpstr>Payer + Provider: ‘Long road from Contention to Cooperation.”  Money=Power</vt:lpstr>
      <vt:lpstr>Payer + Provider = New payment relationships</vt:lpstr>
      <vt:lpstr>Denials and being the patient advocate. A Financial Navigator for the most vulnerable.  Pt loyalty means?  BE THE PATIENT – Changes perspective!</vt:lpstr>
      <vt:lpstr>Thank You for Joining Us in this  Educational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dwert1@mindspring.com</cp:lastModifiedBy>
  <cp:revision>104</cp:revision>
  <cp:lastPrinted>2022-08-12T21:24:35Z</cp:lastPrinted>
  <dcterms:created xsi:type="dcterms:W3CDTF">2021-11-22T19:37:19Z</dcterms:created>
  <dcterms:modified xsi:type="dcterms:W3CDTF">2022-10-07T19:40:25Z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0x0101003F03F1BBBC340240BD6F3A156D46D7BF</vt:lpwstr>
  </property>
  <property fmtid="{D5CDD505-2E9C-101B-9397-08002B2CF9AE}" pid="4" name="_NewReviewCycle">
    <vt:lpwstr/>
  </property>
</Properties>
</file>